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charts/chart2.xml" ContentType="application/vnd.openxmlformats-officedocument.drawingml.chart+xml"/>
  <Override PartName="/ppt/notesSlides/notesSlide19.xml" ContentType="application/vnd.openxmlformats-officedocument.presentationml.notesSlide+xml"/>
  <Override PartName="/ppt/charts/chart3.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5.xml" ContentType="application/vnd.openxmlformats-officedocument.drawingml.chart+xml"/>
  <Override PartName="/ppt/notesSlides/notesSlide35.xml" ContentType="application/vnd.openxmlformats-officedocument.presentationml.notesSlide+xml"/>
  <Override PartName="/ppt/charts/chart6.xml" ContentType="application/vnd.openxmlformats-officedocument.drawingml.chart+xml"/>
  <Override PartName="/ppt/notesSlides/notesSlide36.xml" ContentType="application/vnd.openxmlformats-officedocument.presentationml.notesSlide+xml"/>
  <Override PartName="/ppt/charts/chart7.xml" ContentType="application/vnd.openxmlformats-officedocument.drawingml.chart+xml"/>
  <Override PartName="/ppt/notesSlides/notesSlide37.xml" ContentType="application/vnd.openxmlformats-officedocument.presentationml.notesSlide+xml"/>
  <Override PartName="/ppt/charts/chart8.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9.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10.xml" ContentType="application/vnd.openxmlformats-officedocument.drawingml.chart+xml"/>
  <Override PartName="/ppt/notesSlides/notesSlide54.xml" ContentType="application/vnd.openxmlformats-officedocument.presentationml.notesSlide+xml"/>
  <Override PartName="/ppt/charts/chart11.xml" ContentType="application/vnd.openxmlformats-officedocument.drawingml.chart+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12.xml" ContentType="application/vnd.openxmlformats-officedocument.drawingml.chart+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13.xml" ContentType="application/vnd.openxmlformats-officedocument.drawingml.chart+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14.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15.xml" ContentType="application/vnd.openxmlformats-officedocument.drawingml.chart+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rts/chart16.xml" ContentType="application/vnd.openxmlformats-officedocument.drawingml.chart+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charts/chart17.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charts/chart18.xml" ContentType="application/vnd.openxmlformats-officedocument.drawingml.chart+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charts/chart19.xml" ContentType="application/vnd.openxmlformats-officedocument.drawingml.chart+xml"/>
  <Override PartName="/ppt/notesSlides/notesSlide116.xml" ContentType="application/vnd.openxmlformats-officedocument.presentationml.notesSlide+xml"/>
  <Override PartName="/ppt/charts/chart20.xml" ContentType="application/vnd.openxmlformats-officedocument.drawingml.chart+xml"/>
  <Override PartName="/ppt/charts/style1.xml" ContentType="application/vnd.ms-office.chartstyle+xml"/>
  <Override PartName="/ppt/charts/colors1.xml" ContentType="application/vnd.ms-office.chartcolorstyle+xml"/>
  <Override PartName="/ppt/charts/chart21.xml" ContentType="application/vnd.openxmlformats-officedocument.drawingml.chart+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5"/>
  </p:sldMasterIdLst>
  <p:notesMasterIdLst>
    <p:notesMasterId r:id="rId128"/>
  </p:notesMasterIdLst>
  <p:handoutMasterIdLst>
    <p:handoutMasterId r:id="rId129"/>
  </p:handoutMasterIdLst>
  <p:sldIdLst>
    <p:sldId id="286" r:id="rId6"/>
    <p:sldId id="716" r:id="rId7"/>
    <p:sldId id="728" r:id="rId8"/>
    <p:sldId id="724" r:id="rId9"/>
    <p:sldId id="537" r:id="rId10"/>
    <p:sldId id="726" r:id="rId11"/>
    <p:sldId id="723" r:id="rId12"/>
    <p:sldId id="678" r:id="rId13"/>
    <p:sldId id="679" r:id="rId14"/>
    <p:sldId id="680" r:id="rId15"/>
    <p:sldId id="681" r:id="rId16"/>
    <p:sldId id="275" r:id="rId17"/>
    <p:sldId id="685" r:id="rId18"/>
    <p:sldId id="645" r:id="rId19"/>
    <p:sldId id="688" r:id="rId20"/>
    <p:sldId id="719" r:id="rId21"/>
    <p:sldId id="717" r:id="rId22"/>
    <p:sldId id="322" r:id="rId23"/>
    <p:sldId id="580" r:id="rId24"/>
    <p:sldId id="731" r:id="rId25"/>
    <p:sldId id="397" r:id="rId26"/>
    <p:sldId id="558" r:id="rId27"/>
    <p:sldId id="560" r:id="rId28"/>
    <p:sldId id="641" r:id="rId29"/>
    <p:sldId id="713" r:id="rId30"/>
    <p:sldId id="298" r:id="rId31"/>
    <p:sldId id="659" r:id="rId32"/>
    <p:sldId id="549" r:id="rId33"/>
    <p:sldId id="442" r:id="rId34"/>
    <p:sldId id="329" r:id="rId35"/>
    <p:sldId id="609" r:id="rId36"/>
    <p:sldId id="302" r:id="rId37"/>
    <p:sldId id="323" r:id="rId38"/>
    <p:sldId id="331" r:id="rId39"/>
    <p:sldId id="306" r:id="rId40"/>
    <p:sldId id="335" r:id="rId41"/>
    <p:sldId id="336" r:id="rId42"/>
    <p:sldId id="683" r:id="rId43"/>
    <p:sldId id="689" r:id="rId44"/>
    <p:sldId id="644" r:id="rId45"/>
    <p:sldId id="403" r:id="rId46"/>
    <p:sldId id="404" r:id="rId47"/>
    <p:sldId id="443" r:id="rId48"/>
    <p:sldId id="405" r:id="rId49"/>
    <p:sldId id="406" r:id="rId50"/>
    <p:sldId id="407" r:id="rId51"/>
    <p:sldId id="408" r:id="rId52"/>
    <p:sldId id="410" r:id="rId53"/>
    <p:sldId id="591" r:id="rId54"/>
    <p:sldId id="592" r:id="rId55"/>
    <p:sldId id="593" r:id="rId56"/>
    <p:sldId id="684" r:id="rId57"/>
    <p:sldId id="602" r:id="rId58"/>
    <p:sldId id="564" r:id="rId59"/>
    <p:sldId id="566" r:id="rId60"/>
    <p:sldId id="567" r:id="rId61"/>
    <p:sldId id="568" r:id="rId62"/>
    <p:sldId id="569" r:id="rId63"/>
    <p:sldId id="570" r:id="rId64"/>
    <p:sldId id="572" r:id="rId65"/>
    <p:sldId id="573" r:id="rId66"/>
    <p:sldId id="651" r:id="rId67"/>
    <p:sldId id="398" r:id="rId68"/>
    <p:sldId id="400" r:id="rId69"/>
    <p:sldId id="401" r:id="rId70"/>
    <p:sldId id="354" r:id="rId71"/>
    <p:sldId id="690" r:id="rId72"/>
    <p:sldId id="523" r:id="rId73"/>
    <p:sldId id="735" r:id="rId74"/>
    <p:sldId id="368" r:id="rId75"/>
    <p:sldId id="370" r:id="rId76"/>
    <p:sldId id="371" r:id="rId77"/>
    <p:sldId id="646" r:id="rId78"/>
    <p:sldId id="725" r:id="rId79"/>
    <p:sldId id="675" r:id="rId80"/>
    <p:sldId id="375" r:id="rId81"/>
    <p:sldId id="526" r:id="rId82"/>
    <p:sldId id="527" r:id="rId83"/>
    <p:sldId id="378" r:id="rId84"/>
    <p:sldId id="381" r:id="rId85"/>
    <p:sldId id="528" r:id="rId86"/>
    <p:sldId id="373" r:id="rId87"/>
    <p:sldId id="727" r:id="rId88"/>
    <p:sldId id="718" r:id="rId89"/>
    <p:sldId id="416" r:id="rId90"/>
    <p:sldId id="420" r:id="rId91"/>
    <p:sldId id="391" r:id="rId92"/>
    <p:sldId id="611" r:id="rId93"/>
    <p:sldId id="733" r:id="rId94"/>
    <p:sldId id="447" r:id="rId95"/>
    <p:sldId id="599" r:id="rId96"/>
    <p:sldId id="732" r:id="rId97"/>
    <p:sldId id="601" r:id="rId98"/>
    <p:sldId id="612" r:id="rId99"/>
    <p:sldId id="396" r:id="rId100"/>
    <p:sldId id="418" r:id="rId101"/>
    <p:sldId id="613" r:id="rId102"/>
    <p:sldId id="686" r:id="rId103"/>
    <p:sldId id="421" r:id="rId104"/>
    <p:sldId id="422" r:id="rId105"/>
    <p:sldId id="480" r:id="rId106"/>
    <p:sldId id="692" r:id="rId107"/>
    <p:sldId id="693" r:id="rId108"/>
    <p:sldId id="694" r:id="rId109"/>
    <p:sldId id="730" r:id="rId110"/>
    <p:sldId id="695" r:id="rId111"/>
    <p:sldId id="676" r:id="rId112"/>
    <p:sldId id="697" r:id="rId113"/>
    <p:sldId id="698" r:id="rId114"/>
    <p:sldId id="632" r:id="rId115"/>
    <p:sldId id="700" r:id="rId116"/>
    <p:sldId id="701" r:id="rId117"/>
    <p:sldId id="702" r:id="rId118"/>
    <p:sldId id="703" r:id="rId119"/>
    <p:sldId id="704" r:id="rId120"/>
    <p:sldId id="705" r:id="rId121"/>
    <p:sldId id="706" r:id="rId122"/>
    <p:sldId id="707" r:id="rId123"/>
    <p:sldId id="708" r:id="rId124"/>
    <p:sldId id="501" r:id="rId125"/>
    <p:sldId id="710" r:id="rId126"/>
    <p:sldId id="711" r:id="rId127"/>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p15:clr>
            <a:srgbClr val="A4A3A4"/>
          </p15:clr>
        </p15:guide>
      </p15:sldGuideLst>
    </p:ext>
    <p:ext uri="{2D200454-40CA-4A62-9FC3-DE9A4176ACB9}">
      <p15:notesGuideLst xmlns:p15="http://schemas.microsoft.com/office/powerpoint/2012/main">
        <p15:guide id="1" orient="horz" pos="3339" userDrawn="1">
          <p15:clr>
            <a:srgbClr val="A4A3A4"/>
          </p15:clr>
        </p15:guide>
        <p15:guide id="2" pos="2125" userDrawn="1">
          <p15:clr>
            <a:srgbClr val="A4A3A4"/>
          </p15:clr>
        </p15:guide>
        <p15:guide id="3" orient="horz" pos="3128" userDrawn="1">
          <p15:clr>
            <a:srgbClr val="A4A3A4"/>
          </p15:clr>
        </p15:guide>
        <p15:guide id="4"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ny Kay" initials="DK" lastIdx="1" clrIdx="0"/>
  <p:cmAuthor id="1" name="Emma Wenn" initials="EW" lastIdx="34" clrIdx="1">
    <p:extLst>
      <p:ext uri="{19B8F6BF-5375-455C-9EA6-DF929625EA0E}">
        <p15:presenceInfo xmlns:p15="http://schemas.microsoft.com/office/powerpoint/2012/main" userId="S-1-5-21-1123561945-1326574676-682003330-90057" providerId="AD"/>
      </p:ext>
    </p:extLst>
  </p:cmAuthor>
  <p:cmAuthor id="2" name="Lucy Chavasse" initials="LC" lastIdx="55" clrIdx="2"/>
  <p:cmAuthor id="3" name="Emily Keaney" initials="EK" lastIdx="61" clrIdx="3">
    <p:extLst>
      <p:ext uri="{19B8F6BF-5375-455C-9EA6-DF929625EA0E}">
        <p15:presenceInfo xmlns:p15="http://schemas.microsoft.com/office/powerpoint/2012/main" userId="S-1-5-21-1123561945-1326574676-682003330-79969" providerId="AD"/>
      </p:ext>
    </p:extLst>
  </p:cmAuthor>
  <p:cmAuthor id="4" name="Deborah McCrudden" initials="DM" lastIdx="35" clrIdx="4">
    <p:extLst>
      <p:ext uri="{19B8F6BF-5375-455C-9EA6-DF929625EA0E}">
        <p15:presenceInfo xmlns:p15="http://schemas.microsoft.com/office/powerpoint/2012/main" userId="S-1-5-21-1123561945-1326574676-682003330-99341" providerId="AD"/>
      </p:ext>
    </p:extLst>
  </p:cmAuthor>
  <p:cmAuthor id="5" name="Alison Preston" initials="AP" lastIdx="11" clrIdx="5">
    <p:extLst>
      <p:ext uri="{19B8F6BF-5375-455C-9EA6-DF929625EA0E}">
        <p15:presenceInfo xmlns:p15="http://schemas.microsoft.com/office/powerpoint/2012/main" userId="S::Alison.Preston@ofcom.org.uk::92ebbef8-d70a-4d0f-b7ed-5f362941b7c6" providerId="AD"/>
      </p:ext>
    </p:extLst>
  </p:cmAuthor>
  <p:cmAuthor id="6" name="Clare McNally-Luke" initials="CM" lastIdx="18" clrIdx="6">
    <p:extLst>
      <p:ext uri="{19B8F6BF-5375-455C-9EA6-DF929625EA0E}">
        <p15:presenceInfo xmlns:p15="http://schemas.microsoft.com/office/powerpoint/2012/main" userId="S-1-5-21-1123561945-1326574676-682003330-108652" providerId="AD"/>
      </p:ext>
    </p:extLst>
  </p:cmAuthor>
  <p:cmAuthor id="7" name="Deborah McCrudden" initials="DM [2]" lastIdx="58" clrIdx="7">
    <p:extLst>
      <p:ext uri="{19B8F6BF-5375-455C-9EA6-DF929625EA0E}">
        <p15:presenceInfo xmlns:p15="http://schemas.microsoft.com/office/powerpoint/2012/main" userId="S::deborah.mccrudden@ofcom.org.uk::aeb67da5-65ac-44f9-80cb-80d0e7c40f45" providerId="AD"/>
      </p:ext>
    </p:extLst>
  </p:cmAuthor>
  <p:cmAuthor id="8" name="Amanda Davis" initials="AD" lastIdx="77" clrIdx="8">
    <p:extLst>
      <p:ext uri="{19B8F6BF-5375-455C-9EA6-DF929625EA0E}">
        <p15:presenceInfo xmlns:p15="http://schemas.microsoft.com/office/powerpoint/2012/main" userId="S::amanda.davis@ofcom.org.uk::b2b95b88-d5b4-4eb8-a89a-7431baea6297" providerId="AD"/>
      </p:ext>
    </p:extLst>
  </p:cmAuthor>
  <p:cmAuthor id="9" name="John William Carey" initials="JWC" lastIdx="258" clrIdx="9">
    <p:extLst>
      <p:ext uri="{19B8F6BF-5375-455C-9EA6-DF929625EA0E}">
        <p15:presenceInfo xmlns:p15="http://schemas.microsoft.com/office/powerpoint/2012/main" userId="S::JohnWilliam.Carey@ofcom.org.uk::e5012153-ee21-45b4-8820-9ec2a8635472" providerId="AD"/>
      </p:ext>
    </p:extLst>
  </p:cmAuthor>
  <p:cmAuthor id="10" name="Sumita Deb" initials="SD" lastIdx="2" clrIdx="10">
    <p:extLst>
      <p:ext uri="{19B8F6BF-5375-455C-9EA6-DF929625EA0E}">
        <p15:presenceInfo xmlns:p15="http://schemas.microsoft.com/office/powerpoint/2012/main" userId="S::Sumita.Deb@ofcom.org.uk::686c8aaf-1879-438b-86c5-b5090f5a4c65" providerId="AD"/>
      </p:ext>
    </p:extLst>
  </p:cmAuthor>
  <p:cmAuthor id="11" name="Clare McNally-Luke" initials="CM [2]" lastIdx="1" clrIdx="11">
    <p:extLst>
      <p:ext uri="{19B8F6BF-5375-455C-9EA6-DF929625EA0E}">
        <p15:presenceInfo xmlns:p15="http://schemas.microsoft.com/office/powerpoint/2012/main" userId="S::Clare.McNally-Luke@ofcom.org.uk::1c494c0b-3e1e-4079-adcd-9809d7744447" providerId="AD"/>
      </p:ext>
    </p:extLst>
  </p:cmAuthor>
  <p:cmAuthor id="12" name="Emily Herbert" initials="EH" lastIdx="15" clrIdx="12">
    <p:extLst>
      <p:ext uri="{19B8F6BF-5375-455C-9EA6-DF929625EA0E}">
        <p15:presenceInfo xmlns:p15="http://schemas.microsoft.com/office/powerpoint/2012/main" userId="S::Emily.Herbert@ofcom.org.uk::41b832b6-eb6f-42b3-9716-babd0db42651" providerId="AD"/>
      </p:ext>
    </p:extLst>
  </p:cmAuthor>
  <p:cmAuthor id="13" name="Tim Dixon" initials="TD" lastIdx="108" clrIdx="13">
    <p:extLst>
      <p:ext uri="{19B8F6BF-5375-455C-9EA6-DF929625EA0E}">
        <p15:presenceInfo xmlns:p15="http://schemas.microsoft.com/office/powerpoint/2012/main" userId="S::tdixon@jigsaw-research.co.uk::5bf6ac8c-6e92-4777-84fa-4586c55711db" providerId="AD"/>
      </p:ext>
    </p:extLst>
  </p:cmAuthor>
  <p:cmAuthor id="14" name="Vanessa Hyland" initials="VH" lastIdx="5" clrIdx="14">
    <p:extLst>
      <p:ext uri="{19B8F6BF-5375-455C-9EA6-DF929625EA0E}">
        <p15:presenceInfo xmlns:p15="http://schemas.microsoft.com/office/powerpoint/2012/main" userId="S::Vanessa.Hyland@ofcom.org.uk::ee7dce09-6cee-407c-ba67-92a0471f28d6" providerId="AD"/>
      </p:ext>
    </p:extLst>
  </p:cmAuthor>
  <p:cmAuthor id="15" name="Clare McNally-Luke" initials="CML" lastIdx="70" clrIdx="15">
    <p:extLst>
      <p:ext uri="{19B8F6BF-5375-455C-9EA6-DF929625EA0E}">
        <p15:presenceInfo xmlns:p15="http://schemas.microsoft.com/office/powerpoint/2012/main" userId="Clare McNally-Luk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CA4F"/>
    <a:srgbClr val="F3D9E9"/>
    <a:srgbClr val="000000"/>
    <a:srgbClr val="4E4F50"/>
    <a:srgbClr val="002060"/>
    <a:srgbClr val="61BBFF"/>
    <a:srgbClr val="38393A"/>
    <a:srgbClr val="90A231"/>
    <a:srgbClr val="90A295"/>
    <a:srgbClr val="FADA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2" y="1520"/>
      </p:cViewPr>
      <p:guideLst>
        <p:guide orient="horz" pos="2137"/>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339"/>
        <p:guide pos="2125"/>
        <p:guide orient="horz" pos="3128"/>
        <p:guide pos="214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theme" Target="theme/theme1.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notesMaster" Target="notesMasters/notesMaster1.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slide" Target="slides/slide113.xml"/><Relationship Id="rId126" Type="http://schemas.openxmlformats.org/officeDocument/2006/relationships/slide" Target="slides/slide121.xml"/><Relationship Id="rId13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presProps" Target="pres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xml"/><Relationship Id="rId1" Type="http://schemas.microsoft.com/office/2011/relationships/chartStyle" Target="style1.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0784002035949912"/>
          <c:y val="2.4445426813363046E-2"/>
          <c:w val="0.46759242513105781"/>
          <c:h val="0.92405983175864481"/>
        </c:manualLayout>
      </c:layout>
      <c:barChart>
        <c:barDir val="bar"/>
        <c:grouping val="clustered"/>
        <c:varyColors val="0"/>
        <c:ser>
          <c:idx val="0"/>
          <c:order val="0"/>
          <c:tx>
            <c:strRef>
              <c:f>Sheet1!$B$1</c:f>
              <c:strCache>
                <c:ptCount val="1"/>
                <c:pt idx="0">
                  <c:v>2021</c:v>
                </c:pt>
              </c:strCache>
            </c:strRef>
          </c:tx>
          <c:spPr>
            <a:solidFill>
              <a:schemeClr val="tx2"/>
            </a:solidFill>
            <a:ln>
              <a:noFill/>
            </a:ln>
            <a:effectLst/>
          </c:spPr>
          <c:invertIfNegative val="0"/>
          <c:dPt>
            <c:idx val="1"/>
            <c:invertIfNegative val="0"/>
            <c:bubble3D val="0"/>
            <c:spPr>
              <a:solidFill>
                <a:schemeClr val="accent1">
                  <a:lumMod val="50000"/>
                </a:schemeClr>
              </a:solidFill>
              <a:ln>
                <a:noFill/>
              </a:ln>
              <a:effectLst/>
            </c:spPr>
            <c:extLst>
              <c:ext xmlns:c16="http://schemas.microsoft.com/office/drawing/2014/chart" uri="{C3380CC4-5D6E-409C-BE32-E72D297353CC}">
                <c16:uniqueId val="{00000001-5209-4778-B431-CF17CE6B0F7F}"/>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5209-4778-B431-CF17CE6B0F7F}"/>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5-5209-4778-B431-CF17CE6B0F7F}"/>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B-E589-41B6-A60F-7EE3096C943C}"/>
              </c:ext>
            </c:extLst>
          </c:dPt>
          <c:dPt>
            <c:idx val="9"/>
            <c:invertIfNegative val="0"/>
            <c:bubble3D val="0"/>
            <c:extLst>
              <c:ext xmlns:c16="http://schemas.microsoft.com/office/drawing/2014/chart" uri="{C3380CC4-5D6E-409C-BE32-E72D297353CC}">
                <c16:uniqueId val="{00000007-5209-4778-B431-CF17CE6B0F7F}"/>
              </c:ext>
            </c:extLst>
          </c:dPt>
          <c:dPt>
            <c:idx val="10"/>
            <c:invertIfNegative val="0"/>
            <c:bubble3D val="0"/>
            <c:spPr>
              <a:solidFill>
                <a:schemeClr val="bg1">
                  <a:lumMod val="50000"/>
                </a:schemeClr>
              </a:solidFill>
              <a:ln>
                <a:noFill/>
              </a:ln>
              <a:effectLst/>
            </c:spPr>
            <c:extLst>
              <c:ext xmlns:c16="http://schemas.microsoft.com/office/drawing/2014/chart" uri="{C3380CC4-5D6E-409C-BE32-E72D297353CC}">
                <c16:uniqueId val="{00000006-8BB2-4883-B12C-8F3AFDB7BBF9}"/>
              </c:ext>
            </c:extLst>
          </c:dPt>
          <c:dLbls>
            <c:numFmt formatCode="0%" sourceLinked="0"/>
            <c:spPr>
              <a:noFill/>
              <a:ln>
                <a:noFill/>
              </a:ln>
              <a:effectLst/>
            </c:spPr>
            <c:txPr>
              <a:bodyPr rot="0" spcFirstLastPara="1" vertOverflow="ellipsis" vert="horz" wrap="square" anchor="ctr" anchorCtr="1"/>
              <a:lstStyle/>
              <a:p>
                <a:pPr>
                  <a:defRPr sz="1050" b="0" i="0" u="none" strike="noStrike" kern="1200" baseline="0">
                    <a:solidFill>
                      <a:srgbClr val="38393A"/>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Television</c:v>
                </c:pt>
                <c:pt idx="1">
                  <c:v>Any internet*</c:v>
                </c:pt>
                <c:pt idx="2">
                  <c:v>… social media</c:v>
                </c:pt>
                <c:pt idx="3">
                  <c:v>… other websites/apps**</c:v>
                </c:pt>
                <c:pt idx="4">
                  <c:v>… podcasts</c:v>
                </c:pt>
                <c:pt idx="5">
                  <c:v>Radio</c:v>
                </c:pt>
                <c:pt idx="6">
                  <c:v>Word of mouth</c:v>
                </c:pt>
                <c:pt idx="7">
                  <c:v>Newspapers (printed)</c:v>
                </c:pt>
                <c:pt idx="8">
                  <c:v>Magazines (printed)</c:v>
                </c:pt>
                <c:pt idx="9">
                  <c:v>Interactive TV services</c:v>
                </c:pt>
                <c:pt idx="10">
                  <c:v>None of these</c:v>
                </c:pt>
              </c:strCache>
            </c:strRef>
          </c:cat>
          <c:val>
            <c:numRef>
              <c:f>Sheet1!$B$2:$B$12</c:f>
              <c:numCache>
                <c:formatCode>0%</c:formatCode>
                <c:ptCount val="11"/>
                <c:pt idx="0">
                  <c:v>0.79</c:v>
                </c:pt>
                <c:pt idx="1">
                  <c:v>0.73</c:v>
                </c:pt>
                <c:pt idx="2">
                  <c:v>0.49</c:v>
                </c:pt>
                <c:pt idx="3">
                  <c:v>0.49</c:v>
                </c:pt>
                <c:pt idx="4">
                  <c:v>0.09</c:v>
                </c:pt>
                <c:pt idx="5">
                  <c:v>0.46</c:v>
                </c:pt>
                <c:pt idx="6">
                  <c:v>0.36</c:v>
                </c:pt>
                <c:pt idx="7">
                  <c:v>0.32</c:v>
                </c:pt>
                <c:pt idx="8">
                  <c:v>0.08</c:v>
                </c:pt>
                <c:pt idx="9">
                  <c:v>0.08</c:v>
                </c:pt>
                <c:pt idx="10">
                  <c:v>0.02</c:v>
                </c:pt>
              </c:numCache>
            </c:numRef>
          </c:val>
          <c:extLst>
            <c:ext xmlns:c16="http://schemas.microsoft.com/office/drawing/2014/chart" uri="{C3380CC4-5D6E-409C-BE32-E72D297353CC}">
              <c16:uniqueId val="{00000000-1946-45F0-BA47-17F46EDAAA15}"/>
            </c:ext>
          </c:extLst>
        </c:ser>
        <c:dLbls>
          <c:showLegendKey val="0"/>
          <c:showVal val="0"/>
          <c:showCatName val="0"/>
          <c:showSerName val="0"/>
          <c:showPercent val="0"/>
          <c:showBubbleSize val="0"/>
        </c:dLbls>
        <c:gapWidth val="80"/>
        <c:overlap val="-3"/>
        <c:axId val="96341008"/>
        <c:axId val="96353520"/>
      </c:barChart>
      <c:catAx>
        <c:axId val="96341008"/>
        <c:scaling>
          <c:orientation val="maxMin"/>
        </c:scaling>
        <c:delete val="0"/>
        <c:axPos val="l"/>
        <c:numFmt formatCode="General" sourceLinked="0"/>
        <c:majorTickMark val="out"/>
        <c:minorTickMark val="none"/>
        <c:tickLblPos val="nextTo"/>
        <c:spPr>
          <a:noFill/>
          <a:ln w="9525" cap="flat" cmpd="sng" algn="ctr">
            <a:noFill/>
            <a:prstDash val="solid"/>
            <a:round/>
          </a:ln>
          <a:effectLst/>
        </c:spPr>
        <c:txPr>
          <a:bodyPr rot="0" spcFirstLastPara="1" vertOverflow="ellipsis" wrap="square" anchor="ctr" anchorCtr="1"/>
          <a:lstStyle/>
          <a:p>
            <a:pPr>
              <a:defRPr sz="1200" b="0" i="0" u="none" strike="noStrike" kern="1200" baseline="0">
                <a:solidFill>
                  <a:srgbClr val="38393A"/>
                </a:solidFill>
                <a:latin typeface="Calibri"/>
                <a:ea typeface="Calibri"/>
                <a:cs typeface="Calibri"/>
              </a:defRPr>
            </a:pPr>
            <a:endParaRPr lang="en-US"/>
          </a:p>
        </c:txPr>
        <c:crossAx val="96353520"/>
        <c:crosses val="autoZero"/>
        <c:auto val="1"/>
        <c:lblAlgn val="ctr"/>
        <c:lblOffset val="100"/>
        <c:noMultiLvlLbl val="0"/>
      </c:catAx>
      <c:valAx>
        <c:axId val="96353520"/>
        <c:scaling>
          <c:orientation val="minMax"/>
        </c:scaling>
        <c:delete val="1"/>
        <c:axPos val="t"/>
        <c:numFmt formatCode="0%" sourceLinked="1"/>
        <c:majorTickMark val="out"/>
        <c:minorTickMark val="none"/>
        <c:tickLblPos val="none"/>
        <c:crossAx val="96341008"/>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000" b="0">
          <a:solidFill>
            <a:srgbClr val="38393A"/>
          </a:solidFill>
          <a:latin typeface="Calibri"/>
          <a:ea typeface="Calibri"/>
          <a:cs typeface="Calibri"/>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5961117138928442"/>
          <c:y val="2.4445426813363046E-2"/>
          <c:w val="0.33839483681108101"/>
          <c:h val="0.95156402589425948"/>
        </c:manualLayout>
      </c:layout>
      <c:barChart>
        <c:barDir val="bar"/>
        <c:grouping val="clustered"/>
        <c:varyColors val="0"/>
        <c:ser>
          <c:idx val="0"/>
          <c:order val="0"/>
          <c:tx>
            <c:strRef>
              <c:f>Sheet1!$B$1</c:f>
              <c:strCache>
                <c:ptCount val="1"/>
                <c:pt idx="0">
                  <c:v>2021</c:v>
                </c:pt>
              </c:strCache>
            </c:strRef>
          </c:tx>
          <c:spPr>
            <a:solidFill>
              <a:schemeClr val="tx2"/>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rgbClr val="38393A"/>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Read news stories online</c:v>
                </c:pt>
                <c:pt idx="1">
                  <c:v>Use a search engine to find out about a particular news story</c:v>
                </c:pt>
                <c:pt idx="2">
                  <c:v>Watch TV news online</c:v>
                </c:pt>
                <c:pt idx="3">
                  <c:v>Watch news related video clips</c:v>
                </c:pt>
                <c:pt idx="4">
                  <c:v>Receive email alerts or notifications of news</c:v>
                </c:pt>
                <c:pt idx="5">
                  <c:v>Listen to radio news online</c:v>
                </c:pt>
                <c:pt idx="6">
                  <c:v>Share existing news related video clips</c:v>
                </c:pt>
                <c:pt idx="7">
                  <c:v>Look at a gallery of pictures about news</c:v>
                </c:pt>
                <c:pt idx="8">
                  <c:v>Listen to news via a smart speaker</c:v>
                </c:pt>
                <c:pt idx="9">
                  <c:v>Listen to news podcasts</c:v>
                </c:pt>
                <c:pt idx="10">
                  <c:v>Watch news podcasts</c:v>
                </c:pt>
                <c:pt idx="11">
                  <c:v>Use a ‘news ticker’ or rolling news across your screen</c:v>
                </c:pt>
                <c:pt idx="12">
                  <c:v>Subscribe to personalised news information via RSS/news feeds</c:v>
                </c:pt>
                <c:pt idx="13">
                  <c:v>Post your own news related video clips</c:v>
                </c:pt>
              </c:strCache>
            </c:strRef>
          </c:cat>
          <c:val>
            <c:numRef>
              <c:f>Sheet1!$B$2:$B$15</c:f>
              <c:numCache>
                <c:formatCode>0%</c:formatCode>
                <c:ptCount val="14"/>
                <c:pt idx="0">
                  <c:v>0.68331808731148003</c:v>
                </c:pt>
                <c:pt idx="1">
                  <c:v>0.366086737658878</c:v>
                </c:pt>
                <c:pt idx="2">
                  <c:v>0.30113607440669399</c:v>
                </c:pt>
                <c:pt idx="3">
                  <c:v>0.28260458421356799</c:v>
                </c:pt>
                <c:pt idx="4">
                  <c:v>0.19711227788488001</c:v>
                </c:pt>
                <c:pt idx="5">
                  <c:v>0.17789690206439601</c:v>
                </c:pt>
                <c:pt idx="6">
                  <c:v>8.7937152867167606E-2</c:v>
                </c:pt>
                <c:pt idx="7">
                  <c:v>8.7717467240187696E-2</c:v>
                </c:pt>
                <c:pt idx="8">
                  <c:v>7.8849418188430997E-2</c:v>
                </c:pt>
                <c:pt idx="9">
                  <c:v>7.4980546454284203E-2</c:v>
                </c:pt>
                <c:pt idx="10">
                  <c:v>6.4463062335975999E-2</c:v>
                </c:pt>
                <c:pt idx="11">
                  <c:v>3.7385934991312597E-2</c:v>
                </c:pt>
                <c:pt idx="12">
                  <c:v>3.7112721869125599E-2</c:v>
                </c:pt>
                <c:pt idx="13">
                  <c:v>3.1358099414572002E-2</c:v>
                </c:pt>
              </c:numCache>
            </c:numRef>
          </c:val>
          <c:extLst>
            <c:ext xmlns:c16="http://schemas.microsoft.com/office/drawing/2014/chart" uri="{C3380CC4-5D6E-409C-BE32-E72D297353CC}">
              <c16:uniqueId val="{00000000-EBCD-44D4-BAE4-BB75E0E90049}"/>
            </c:ext>
          </c:extLst>
        </c:ser>
        <c:ser>
          <c:idx val="1"/>
          <c:order val="1"/>
          <c:tx>
            <c:strRef>
              <c:f>Sheet1!$C$1</c:f>
              <c:strCache>
                <c:ptCount val="1"/>
                <c:pt idx="0">
                  <c:v>2020</c:v>
                </c:pt>
              </c:strCache>
            </c:strRef>
          </c:tx>
          <c:spPr>
            <a:solidFill>
              <a:schemeClr val="accent1"/>
            </a:solidFill>
            <a:ln>
              <a:solidFill>
                <a:schemeClr val="bg1"/>
              </a:solidFill>
            </a:ln>
          </c:spPr>
          <c:invertIfNegative val="0"/>
          <c:dLbls>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Read news stories online</c:v>
                </c:pt>
                <c:pt idx="1">
                  <c:v>Use a search engine to find out about a particular news story</c:v>
                </c:pt>
                <c:pt idx="2">
                  <c:v>Watch TV news online</c:v>
                </c:pt>
                <c:pt idx="3">
                  <c:v>Watch news related video clips</c:v>
                </c:pt>
                <c:pt idx="4">
                  <c:v>Receive email alerts or notifications of news</c:v>
                </c:pt>
                <c:pt idx="5">
                  <c:v>Listen to radio news online</c:v>
                </c:pt>
                <c:pt idx="6">
                  <c:v>Share existing news related video clips</c:v>
                </c:pt>
                <c:pt idx="7">
                  <c:v>Look at a gallery of pictures about news</c:v>
                </c:pt>
                <c:pt idx="8">
                  <c:v>Listen to news via a smart speaker</c:v>
                </c:pt>
                <c:pt idx="9">
                  <c:v>Listen to news podcasts</c:v>
                </c:pt>
                <c:pt idx="10">
                  <c:v>Watch news podcasts</c:v>
                </c:pt>
                <c:pt idx="11">
                  <c:v>Use a ‘news ticker’ or rolling news across your screen</c:v>
                </c:pt>
                <c:pt idx="12">
                  <c:v>Subscribe to personalised news information via RSS/news feeds</c:v>
                </c:pt>
                <c:pt idx="13">
                  <c:v>Post your own news related video clips</c:v>
                </c:pt>
              </c:strCache>
            </c:strRef>
          </c:cat>
          <c:val>
            <c:numRef>
              <c:f>Sheet1!$C$2:$C$15</c:f>
              <c:numCache>
                <c:formatCode>0%</c:formatCode>
                <c:ptCount val="14"/>
                <c:pt idx="0">
                  <c:v>0.68205587564500403</c:v>
                </c:pt>
                <c:pt idx="1">
                  <c:v>0.38557718871983199</c:v>
                </c:pt>
                <c:pt idx="2">
                  <c:v>0.272832012705576</c:v>
                </c:pt>
                <c:pt idx="3">
                  <c:v>0.27126989036974902</c:v>
                </c:pt>
                <c:pt idx="4">
                  <c:v>0.17498001924464199</c:v>
                </c:pt>
                <c:pt idx="5">
                  <c:v>0.16111985049616601</c:v>
                </c:pt>
                <c:pt idx="6">
                  <c:v>7.3136215139671099E-2</c:v>
                </c:pt>
                <c:pt idx="7">
                  <c:v>0.117368259105918</c:v>
                </c:pt>
                <c:pt idx="8">
                  <c:v>7.4561697933120397E-2</c:v>
                </c:pt>
                <c:pt idx="9">
                  <c:v>7.8684632658890793E-2</c:v>
                </c:pt>
                <c:pt idx="10">
                  <c:v>5.1096834079228902E-2</c:v>
                </c:pt>
                <c:pt idx="11">
                  <c:v>2.91048699934786E-2</c:v>
                </c:pt>
                <c:pt idx="12">
                  <c:v>4.3165889437012099E-2</c:v>
                </c:pt>
                <c:pt idx="13">
                  <c:v>2.7288285086455099E-2</c:v>
                </c:pt>
              </c:numCache>
            </c:numRef>
          </c:val>
          <c:extLst>
            <c:ext xmlns:c16="http://schemas.microsoft.com/office/drawing/2014/chart" uri="{C3380CC4-5D6E-409C-BE32-E72D297353CC}">
              <c16:uniqueId val="{00000001-EBCD-44D4-BAE4-BB75E0E90049}"/>
            </c:ext>
          </c:extLst>
        </c:ser>
        <c:dLbls>
          <c:showLegendKey val="0"/>
          <c:showVal val="0"/>
          <c:showCatName val="0"/>
          <c:showSerName val="0"/>
          <c:showPercent val="0"/>
          <c:showBubbleSize val="0"/>
        </c:dLbls>
        <c:gapWidth val="100"/>
        <c:axId val="199382256"/>
        <c:axId val="199389872"/>
      </c:barChart>
      <c:catAx>
        <c:axId val="199382256"/>
        <c:scaling>
          <c:orientation val="maxMin"/>
        </c:scaling>
        <c:delete val="0"/>
        <c:axPos val="l"/>
        <c:numFmt formatCode="General" sourceLinked="0"/>
        <c:majorTickMark val="out"/>
        <c:minorTickMark val="none"/>
        <c:tickLblPos val="nextTo"/>
        <c:spPr>
          <a:noFill/>
          <a:ln w="9525" cap="flat" cmpd="sng" algn="ctr">
            <a:noFill/>
            <a:prstDash val="solid"/>
            <a:round/>
          </a:ln>
          <a:effectLst/>
        </c:spPr>
        <c:txPr>
          <a:bodyPr rot="0" spcFirstLastPara="1" vertOverflow="ellipsis" wrap="square" anchor="ctr" anchorCtr="1"/>
          <a:lstStyle/>
          <a:p>
            <a:pPr>
              <a:lnSpc>
                <a:spcPct val="90000"/>
              </a:lnSpc>
              <a:defRPr sz="1200" b="0" i="0" u="none" strike="noStrike" kern="1200" baseline="0">
                <a:solidFill>
                  <a:srgbClr val="38393A"/>
                </a:solidFill>
                <a:latin typeface="Calibri"/>
                <a:ea typeface="Calibri"/>
                <a:cs typeface="Calibri"/>
              </a:defRPr>
            </a:pPr>
            <a:endParaRPr lang="en-US"/>
          </a:p>
        </c:txPr>
        <c:crossAx val="199389872"/>
        <c:crosses val="autoZero"/>
        <c:auto val="1"/>
        <c:lblAlgn val="ctr"/>
        <c:lblOffset val="100"/>
        <c:noMultiLvlLbl val="0"/>
      </c:catAx>
      <c:valAx>
        <c:axId val="199389872"/>
        <c:scaling>
          <c:orientation val="minMax"/>
        </c:scaling>
        <c:delete val="1"/>
        <c:axPos val="t"/>
        <c:numFmt formatCode="0%" sourceLinked="1"/>
        <c:majorTickMark val="out"/>
        <c:minorTickMark val="none"/>
        <c:tickLblPos val="none"/>
        <c:crossAx val="199382256"/>
        <c:crosses val="autoZero"/>
        <c:crossBetween val="between"/>
      </c:valAx>
      <c:spPr>
        <a:noFill/>
        <a:ln>
          <a:noFill/>
        </a:ln>
        <a:effectLst/>
      </c:spPr>
    </c:plotArea>
    <c:legend>
      <c:legendPos val="r"/>
      <c:layout>
        <c:manualLayout>
          <c:xMode val="edge"/>
          <c:yMode val="edge"/>
          <c:x val="0.64944744775496599"/>
          <c:y val="0.61752452249309164"/>
          <c:w val="6.1366013952445501E-2"/>
          <c:h val="0.14939497321324863"/>
        </c:manualLayout>
      </c:layout>
      <c:overlay val="0"/>
      <c:txPr>
        <a:bodyPr/>
        <a:lstStyle/>
        <a:p>
          <a:pPr>
            <a:defRPr sz="1200"/>
          </a:pPr>
          <a:endParaRPr lang="en-US"/>
        </a:p>
      </c:txPr>
    </c:legend>
    <c:plotVisOnly val="1"/>
    <c:dispBlanksAs val="gap"/>
    <c:showDLblsOverMax val="0"/>
  </c:chart>
  <c:spPr>
    <a:noFill/>
    <a:ln w="9525" cap="flat" cmpd="sng" algn="ctr">
      <a:noFill/>
      <a:prstDash val="solid"/>
    </a:ln>
    <a:effectLst/>
  </c:spPr>
  <c:txPr>
    <a:bodyPr/>
    <a:lstStyle/>
    <a:p>
      <a:pPr>
        <a:defRPr sz="1000" b="0">
          <a:solidFill>
            <a:srgbClr val="38393A"/>
          </a:solidFill>
          <a:latin typeface="Calibri"/>
          <a:ea typeface="Calibri"/>
          <a:cs typeface="Calibri"/>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50592582355068882"/>
          <c:y val="2.4445426813363046E-2"/>
          <c:w val="0.39001474878064507"/>
          <c:h val="0.95156402589425992"/>
        </c:manualLayout>
      </c:layout>
      <c:barChart>
        <c:barDir val="bar"/>
        <c:grouping val="clustered"/>
        <c:varyColors val="0"/>
        <c:ser>
          <c:idx val="0"/>
          <c:order val="0"/>
          <c:tx>
            <c:strRef>
              <c:f>Sheet1!$B$1</c:f>
              <c:strCache>
                <c:ptCount val="1"/>
                <c:pt idx="0">
                  <c:v>2021</c:v>
                </c:pt>
              </c:strCache>
            </c:strRef>
          </c:tx>
          <c:spPr>
            <a:solidFill>
              <a:schemeClr val="tx2"/>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050" b="0" i="0" u="none" strike="noStrike" kern="1200" baseline="0">
                    <a:solidFill>
                      <a:srgbClr val="38393A"/>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Websites/apps of TV and radio companies</c:v>
                </c:pt>
                <c:pt idx="1">
                  <c:v>Websites/apps of newspapers</c:v>
                </c:pt>
                <c:pt idx="2">
                  <c:v>Search engines</c:v>
                </c:pt>
                <c:pt idx="3">
                  <c:v>Websites/apps of news aggregation sites 
(e.g. Apple News, Upday, Google News, MSN, Yahoo)</c:v>
                </c:pt>
                <c:pt idx="4">
                  <c:v>Websites/apps of online news organizations 
(e.g. Huffington Post, Vice, Buzzfeed)</c:v>
                </c:pt>
                <c:pt idx="5">
                  <c:v>Websites/apps of news magazines</c:v>
                </c:pt>
                <c:pt idx="6">
                  <c:v>Blogs</c:v>
                </c:pt>
              </c:strCache>
            </c:strRef>
          </c:cat>
          <c:val>
            <c:numRef>
              <c:f>Sheet1!$B$2:$B$8</c:f>
              <c:numCache>
                <c:formatCode>0%</c:formatCode>
                <c:ptCount val="7"/>
                <c:pt idx="0">
                  <c:v>0.33317609468509202</c:v>
                </c:pt>
                <c:pt idx="1">
                  <c:v>0.27385755915167997</c:v>
                </c:pt>
                <c:pt idx="2">
                  <c:v>0.24764910662533501</c:v>
                </c:pt>
                <c:pt idx="3">
                  <c:v>0.18933608890307199</c:v>
                </c:pt>
                <c:pt idx="4">
                  <c:v>0.166425424968831</c:v>
                </c:pt>
                <c:pt idx="5">
                  <c:v>0.101693785158659</c:v>
                </c:pt>
                <c:pt idx="6">
                  <c:v>3.4107620661257998E-2</c:v>
                </c:pt>
              </c:numCache>
            </c:numRef>
          </c:val>
          <c:extLst>
            <c:ext xmlns:c16="http://schemas.microsoft.com/office/drawing/2014/chart" uri="{C3380CC4-5D6E-409C-BE32-E72D297353CC}">
              <c16:uniqueId val="{00000000-2C22-4F72-9161-64548CA3043D}"/>
            </c:ext>
          </c:extLst>
        </c:ser>
        <c:ser>
          <c:idx val="1"/>
          <c:order val="1"/>
          <c:tx>
            <c:strRef>
              <c:f>Sheet1!$C$1</c:f>
              <c:strCache>
                <c:ptCount val="1"/>
                <c:pt idx="0">
                  <c:v>2020</c:v>
                </c:pt>
              </c:strCache>
            </c:strRef>
          </c:tx>
          <c:spPr>
            <a:solidFill>
              <a:schemeClr val="accent1"/>
            </a:solidFill>
            <a:ln>
              <a:solidFill>
                <a:schemeClr val="bg1"/>
              </a:solidFill>
            </a:ln>
          </c:spPr>
          <c:invertIfNegative val="0"/>
          <c:dLbls>
            <c:spPr>
              <a:noFill/>
              <a:ln>
                <a:noFill/>
              </a:ln>
              <a:effectLst/>
            </c:spPr>
            <c:txPr>
              <a:bodyPr/>
              <a:lstStyle/>
              <a:p>
                <a:pPr>
                  <a:defRPr sz="105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Websites/apps of TV and radio companies</c:v>
                </c:pt>
                <c:pt idx="1">
                  <c:v>Websites/apps of newspapers</c:v>
                </c:pt>
                <c:pt idx="2">
                  <c:v>Search engines</c:v>
                </c:pt>
                <c:pt idx="3">
                  <c:v>Websites/apps of news aggregation sites 
(e.g. Apple News, Upday, Google News, MSN, Yahoo)</c:v>
                </c:pt>
                <c:pt idx="4">
                  <c:v>Websites/apps of online news organizations 
(e.g. Huffington Post, Vice, Buzzfeed)</c:v>
                </c:pt>
                <c:pt idx="5">
                  <c:v>Websites/apps of news magazines</c:v>
                </c:pt>
                <c:pt idx="6">
                  <c:v>Blogs</c:v>
                </c:pt>
              </c:strCache>
            </c:strRef>
          </c:cat>
          <c:val>
            <c:numRef>
              <c:f>Sheet1!$C$2:$C$8</c:f>
              <c:numCache>
                <c:formatCode>0%</c:formatCode>
                <c:ptCount val="7"/>
                <c:pt idx="0">
                  <c:v>0.325820026247234</c:v>
                </c:pt>
                <c:pt idx="1">
                  <c:v>0.29037616536725303</c:v>
                </c:pt>
                <c:pt idx="2">
                  <c:v>0.27598207932666502</c:v>
                </c:pt>
                <c:pt idx="3">
                  <c:v>0.20519958060426299</c:v>
                </c:pt>
                <c:pt idx="4">
                  <c:v>0.17866233929637201</c:v>
                </c:pt>
                <c:pt idx="5">
                  <c:v>0.100732518636133</c:v>
                </c:pt>
                <c:pt idx="6">
                  <c:v>2.7817519340534901E-2</c:v>
                </c:pt>
              </c:numCache>
            </c:numRef>
          </c:val>
          <c:extLst>
            <c:ext xmlns:c16="http://schemas.microsoft.com/office/drawing/2014/chart" uri="{C3380CC4-5D6E-409C-BE32-E72D297353CC}">
              <c16:uniqueId val="{00000001-2C22-4F72-9161-64548CA3043D}"/>
            </c:ext>
          </c:extLst>
        </c:ser>
        <c:dLbls>
          <c:showLegendKey val="0"/>
          <c:showVal val="0"/>
          <c:showCatName val="0"/>
          <c:showSerName val="0"/>
          <c:showPercent val="0"/>
          <c:showBubbleSize val="0"/>
        </c:dLbls>
        <c:gapWidth val="100"/>
        <c:axId val="199395856"/>
        <c:axId val="199384976"/>
      </c:barChart>
      <c:catAx>
        <c:axId val="199395856"/>
        <c:scaling>
          <c:orientation val="maxMin"/>
        </c:scaling>
        <c:delete val="0"/>
        <c:axPos val="l"/>
        <c:numFmt formatCode="General" sourceLinked="0"/>
        <c:majorTickMark val="out"/>
        <c:minorTickMark val="none"/>
        <c:tickLblPos val="nextTo"/>
        <c:spPr>
          <a:noFill/>
          <a:ln w="9525" cap="flat" cmpd="sng" algn="ctr">
            <a:noFill/>
            <a:prstDash val="solid"/>
            <a:round/>
          </a:ln>
          <a:effectLst/>
        </c:spPr>
        <c:txPr>
          <a:bodyPr rot="0" spcFirstLastPara="1" vertOverflow="ellipsis" wrap="square" anchor="ctr" anchorCtr="1"/>
          <a:lstStyle/>
          <a:p>
            <a:pPr>
              <a:lnSpc>
                <a:spcPct val="90000"/>
              </a:lnSpc>
              <a:defRPr sz="1200" b="0" i="0" u="none" strike="noStrike" kern="1200" baseline="0">
                <a:solidFill>
                  <a:srgbClr val="38393A"/>
                </a:solidFill>
                <a:latin typeface="Calibri"/>
                <a:ea typeface="Calibri"/>
                <a:cs typeface="Calibri"/>
              </a:defRPr>
            </a:pPr>
            <a:endParaRPr lang="en-US"/>
          </a:p>
        </c:txPr>
        <c:crossAx val="199384976"/>
        <c:crosses val="autoZero"/>
        <c:auto val="1"/>
        <c:lblAlgn val="ctr"/>
        <c:lblOffset val="100"/>
        <c:noMultiLvlLbl val="0"/>
      </c:catAx>
      <c:valAx>
        <c:axId val="199384976"/>
        <c:scaling>
          <c:orientation val="minMax"/>
        </c:scaling>
        <c:delete val="1"/>
        <c:axPos val="t"/>
        <c:numFmt formatCode="0%" sourceLinked="1"/>
        <c:majorTickMark val="out"/>
        <c:minorTickMark val="none"/>
        <c:tickLblPos val="none"/>
        <c:crossAx val="199395856"/>
        <c:crosses val="autoZero"/>
        <c:crossBetween val="between"/>
      </c:valAx>
      <c:spPr>
        <a:noFill/>
        <a:ln>
          <a:noFill/>
        </a:ln>
        <a:effectLst/>
      </c:spPr>
    </c:plotArea>
    <c:legend>
      <c:legendPos val="r"/>
      <c:layout>
        <c:manualLayout>
          <c:xMode val="edge"/>
          <c:yMode val="edge"/>
          <c:x val="0.84564715677586455"/>
          <c:y val="0.77175659898063276"/>
          <c:w val="8.922038378164715E-2"/>
          <c:h val="0.14685806231619469"/>
        </c:manualLayout>
      </c:layout>
      <c:overlay val="0"/>
      <c:txPr>
        <a:bodyPr/>
        <a:lstStyle/>
        <a:p>
          <a:pPr>
            <a:defRPr sz="1200"/>
          </a:pPr>
          <a:endParaRPr lang="en-US"/>
        </a:p>
      </c:txPr>
    </c:legend>
    <c:plotVisOnly val="1"/>
    <c:dispBlanksAs val="gap"/>
    <c:showDLblsOverMax val="0"/>
  </c:chart>
  <c:spPr>
    <a:noFill/>
    <a:ln w="9525" cap="flat" cmpd="sng" algn="ctr">
      <a:noFill/>
      <a:prstDash val="solid"/>
    </a:ln>
    <a:effectLst/>
  </c:spPr>
  <c:txPr>
    <a:bodyPr/>
    <a:lstStyle/>
    <a:p>
      <a:pPr>
        <a:defRPr sz="1000" b="0">
          <a:solidFill>
            <a:srgbClr val="38393A"/>
          </a:solidFill>
          <a:latin typeface="Calibri"/>
          <a:ea typeface="Calibri"/>
          <a:cs typeface="Calibri"/>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1009288191156792"/>
          <c:y val="2.4445426813363046E-2"/>
          <c:w val="0.33698428725541824"/>
          <c:h val="0.95156402589425948"/>
        </c:manualLayout>
      </c:layout>
      <c:barChart>
        <c:barDir val="bar"/>
        <c:grouping val="clustered"/>
        <c:varyColors val="0"/>
        <c:ser>
          <c:idx val="0"/>
          <c:order val="0"/>
          <c:tx>
            <c:strRef>
              <c:f>Sheet1!$B$1</c:f>
              <c:strCache>
                <c:ptCount val="1"/>
                <c:pt idx="0">
                  <c:v>2021</c:v>
                </c:pt>
              </c:strCache>
            </c:strRef>
          </c:tx>
          <c:spPr>
            <a:solidFill>
              <a:schemeClr val="tx2"/>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rgbClr val="38393A"/>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BBC website/app</c:v>
                </c:pt>
                <c:pt idx="1">
                  <c:v>Google (search engine)</c:v>
                </c:pt>
                <c:pt idx="2">
                  <c:v>Sky News website/app</c:v>
                </c:pt>
                <c:pt idx="3">
                  <c:v>Guardian/Observer website/app</c:v>
                </c:pt>
                <c:pt idx="4">
                  <c:v>The Daily Mail website/app</c:v>
                </c:pt>
                <c:pt idx="5">
                  <c:v>YouTube website/app</c:v>
                </c:pt>
                <c:pt idx="6">
                  <c:v>Google News</c:v>
                </c:pt>
                <c:pt idx="7">
                  <c:v>BuzzFeed website/app</c:v>
                </c:pt>
                <c:pt idx="8">
                  <c:v>ITV/ITN** website/app</c:v>
                </c:pt>
                <c:pt idx="9">
                  <c:v>Yahoo News website/app</c:v>
                </c:pt>
                <c:pt idx="10">
                  <c:v>MSN News website/app</c:v>
                </c:pt>
                <c:pt idx="11">
                  <c:v>Apple News app</c:v>
                </c:pt>
                <c:pt idx="12">
                  <c:v>The Telegraph website/app</c:v>
                </c:pt>
                <c:pt idx="13">
                  <c:v>Huffington Post website/app</c:v>
                </c:pt>
                <c:pt idx="14">
                  <c:v>The LADbible website/app</c:v>
                </c:pt>
                <c:pt idx="15">
                  <c:v>The Independent website/app</c:v>
                </c:pt>
              </c:strCache>
            </c:strRef>
          </c:cat>
          <c:val>
            <c:numRef>
              <c:f>Sheet1!$B$2:$B$17</c:f>
              <c:numCache>
                <c:formatCode>0%</c:formatCode>
                <c:ptCount val="16"/>
                <c:pt idx="0">
                  <c:v>0.67</c:v>
                </c:pt>
                <c:pt idx="1">
                  <c:v>0.37</c:v>
                </c:pt>
                <c:pt idx="2">
                  <c:v>0.26</c:v>
                </c:pt>
                <c:pt idx="3">
                  <c:v>0.23</c:v>
                </c:pt>
                <c:pt idx="4">
                  <c:v>0.22</c:v>
                </c:pt>
                <c:pt idx="5">
                  <c:v>0.18</c:v>
                </c:pt>
                <c:pt idx="6">
                  <c:v>0.17</c:v>
                </c:pt>
                <c:pt idx="7">
                  <c:v>0.12</c:v>
                </c:pt>
                <c:pt idx="8">
                  <c:v>0.11</c:v>
                </c:pt>
                <c:pt idx="9">
                  <c:v>0.11</c:v>
                </c:pt>
                <c:pt idx="10">
                  <c:v>0.11</c:v>
                </c:pt>
                <c:pt idx="11">
                  <c:v>0.11</c:v>
                </c:pt>
                <c:pt idx="12">
                  <c:v>0.1</c:v>
                </c:pt>
                <c:pt idx="13">
                  <c:v>0.1</c:v>
                </c:pt>
                <c:pt idx="14">
                  <c:v>0.1</c:v>
                </c:pt>
                <c:pt idx="15">
                  <c:v>0.1</c:v>
                </c:pt>
              </c:numCache>
            </c:numRef>
          </c:val>
          <c:extLst>
            <c:ext xmlns:c16="http://schemas.microsoft.com/office/drawing/2014/chart" uri="{C3380CC4-5D6E-409C-BE32-E72D297353CC}">
              <c16:uniqueId val="{00000000-B452-4CBF-9D0D-DDF3D83A5548}"/>
            </c:ext>
          </c:extLst>
        </c:ser>
        <c:ser>
          <c:idx val="1"/>
          <c:order val="1"/>
          <c:tx>
            <c:strRef>
              <c:f>Sheet1!$C$1</c:f>
              <c:strCache>
                <c:ptCount val="1"/>
                <c:pt idx="0">
                  <c:v>2020</c:v>
                </c:pt>
              </c:strCache>
            </c:strRef>
          </c:tx>
          <c:spPr>
            <a:solidFill>
              <a:schemeClr val="accent1"/>
            </a:solidFill>
            <a:ln>
              <a:solidFill>
                <a:schemeClr val="bg1"/>
              </a:solidFill>
            </a:ln>
          </c:spPr>
          <c:invertIfNegative val="0"/>
          <c:dLbls>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BBC website/app</c:v>
                </c:pt>
                <c:pt idx="1">
                  <c:v>Google (search engine)</c:v>
                </c:pt>
                <c:pt idx="2">
                  <c:v>Sky News website/app</c:v>
                </c:pt>
                <c:pt idx="3">
                  <c:v>Guardian/Observer website/app</c:v>
                </c:pt>
                <c:pt idx="4">
                  <c:v>The Daily Mail website/app</c:v>
                </c:pt>
                <c:pt idx="5">
                  <c:v>YouTube website/app</c:v>
                </c:pt>
                <c:pt idx="6">
                  <c:v>Google News</c:v>
                </c:pt>
                <c:pt idx="7">
                  <c:v>BuzzFeed website/app</c:v>
                </c:pt>
                <c:pt idx="8">
                  <c:v>ITV/ITN** website/app</c:v>
                </c:pt>
                <c:pt idx="9">
                  <c:v>Yahoo News website/app</c:v>
                </c:pt>
                <c:pt idx="10">
                  <c:v>MSN News website/app</c:v>
                </c:pt>
                <c:pt idx="11">
                  <c:v>Apple News app</c:v>
                </c:pt>
                <c:pt idx="12">
                  <c:v>The Telegraph website/app</c:v>
                </c:pt>
                <c:pt idx="13">
                  <c:v>Huffington Post website/app</c:v>
                </c:pt>
                <c:pt idx="14">
                  <c:v>The LADbible website/app</c:v>
                </c:pt>
                <c:pt idx="15">
                  <c:v>The Independent website/app</c:v>
                </c:pt>
              </c:strCache>
            </c:strRef>
          </c:cat>
          <c:val>
            <c:numRef>
              <c:f>Sheet1!$C$2:$C$17</c:f>
              <c:numCache>
                <c:formatCode>0%</c:formatCode>
                <c:ptCount val="16"/>
                <c:pt idx="0">
                  <c:v>0.64</c:v>
                </c:pt>
                <c:pt idx="1">
                  <c:v>0.37</c:v>
                </c:pt>
                <c:pt idx="2">
                  <c:v>0.22</c:v>
                </c:pt>
                <c:pt idx="3">
                  <c:v>0.22</c:v>
                </c:pt>
                <c:pt idx="4">
                  <c:v>0.21</c:v>
                </c:pt>
                <c:pt idx="5">
                  <c:v>0.18</c:v>
                </c:pt>
                <c:pt idx="6">
                  <c:v>0.17</c:v>
                </c:pt>
                <c:pt idx="7">
                  <c:v>0.12</c:v>
                </c:pt>
                <c:pt idx="8">
                  <c:v>0.11</c:v>
                </c:pt>
                <c:pt idx="9">
                  <c:v>0.08</c:v>
                </c:pt>
                <c:pt idx="10">
                  <c:v>0.1</c:v>
                </c:pt>
                <c:pt idx="11">
                  <c:v>0.06</c:v>
                </c:pt>
                <c:pt idx="12">
                  <c:v>0.08</c:v>
                </c:pt>
                <c:pt idx="13">
                  <c:v>0.13</c:v>
                </c:pt>
                <c:pt idx="14">
                  <c:v>0.09</c:v>
                </c:pt>
                <c:pt idx="15">
                  <c:v>0.1</c:v>
                </c:pt>
              </c:numCache>
            </c:numRef>
          </c:val>
          <c:extLst>
            <c:ext xmlns:c16="http://schemas.microsoft.com/office/drawing/2014/chart" uri="{C3380CC4-5D6E-409C-BE32-E72D297353CC}">
              <c16:uniqueId val="{00000001-B452-4CBF-9D0D-DDF3D83A5548}"/>
            </c:ext>
          </c:extLst>
        </c:ser>
        <c:dLbls>
          <c:showLegendKey val="0"/>
          <c:showVal val="0"/>
          <c:showCatName val="0"/>
          <c:showSerName val="0"/>
          <c:showPercent val="0"/>
          <c:showBubbleSize val="0"/>
        </c:dLbls>
        <c:gapWidth val="100"/>
        <c:axId val="199382256"/>
        <c:axId val="199389872"/>
      </c:barChart>
      <c:catAx>
        <c:axId val="199382256"/>
        <c:scaling>
          <c:orientation val="maxMin"/>
        </c:scaling>
        <c:delete val="0"/>
        <c:axPos val="l"/>
        <c:numFmt formatCode="General" sourceLinked="0"/>
        <c:majorTickMark val="out"/>
        <c:minorTickMark val="none"/>
        <c:tickLblPos val="nextTo"/>
        <c:spPr>
          <a:noFill/>
          <a:ln w="9525" cap="flat" cmpd="sng" algn="ctr">
            <a:noFill/>
            <a:prstDash val="solid"/>
            <a:round/>
          </a:ln>
          <a:effectLst/>
        </c:spPr>
        <c:txPr>
          <a:bodyPr rot="0" spcFirstLastPara="1" vertOverflow="ellipsis" wrap="square" anchor="ctr" anchorCtr="1"/>
          <a:lstStyle/>
          <a:p>
            <a:pPr>
              <a:lnSpc>
                <a:spcPct val="90000"/>
              </a:lnSpc>
              <a:defRPr sz="1200" b="0" i="0" u="none" strike="noStrike" kern="1200" baseline="0">
                <a:solidFill>
                  <a:srgbClr val="38393A"/>
                </a:solidFill>
                <a:latin typeface="Calibri"/>
                <a:ea typeface="Calibri"/>
                <a:cs typeface="Calibri"/>
              </a:defRPr>
            </a:pPr>
            <a:endParaRPr lang="en-US"/>
          </a:p>
        </c:txPr>
        <c:crossAx val="199389872"/>
        <c:crosses val="autoZero"/>
        <c:auto val="1"/>
        <c:lblAlgn val="ctr"/>
        <c:lblOffset val="100"/>
        <c:noMultiLvlLbl val="0"/>
      </c:catAx>
      <c:valAx>
        <c:axId val="199389872"/>
        <c:scaling>
          <c:orientation val="minMax"/>
        </c:scaling>
        <c:delete val="1"/>
        <c:axPos val="t"/>
        <c:numFmt formatCode="0%" sourceLinked="1"/>
        <c:majorTickMark val="out"/>
        <c:minorTickMark val="none"/>
        <c:tickLblPos val="none"/>
        <c:crossAx val="199382256"/>
        <c:crosses val="autoZero"/>
        <c:crossBetween val="between"/>
      </c:valAx>
      <c:spPr>
        <a:noFill/>
        <a:ln>
          <a:noFill/>
        </a:ln>
        <a:effectLst/>
      </c:spPr>
    </c:plotArea>
    <c:legend>
      <c:legendPos val="r"/>
      <c:layout>
        <c:manualLayout>
          <c:xMode val="edge"/>
          <c:yMode val="edge"/>
          <c:x val="0.49005534796535999"/>
          <c:y val="0.71915243629341097"/>
          <c:w val="6.1366013952445501E-2"/>
          <c:h val="0.14939497321324863"/>
        </c:manualLayout>
      </c:layout>
      <c:overlay val="0"/>
      <c:txPr>
        <a:bodyPr/>
        <a:lstStyle/>
        <a:p>
          <a:pPr>
            <a:defRPr sz="1200"/>
          </a:pPr>
          <a:endParaRPr lang="en-US"/>
        </a:p>
      </c:txPr>
    </c:legend>
    <c:plotVisOnly val="1"/>
    <c:dispBlanksAs val="gap"/>
    <c:showDLblsOverMax val="0"/>
  </c:chart>
  <c:spPr>
    <a:noFill/>
    <a:ln w="9525" cap="flat" cmpd="sng" algn="ctr">
      <a:noFill/>
      <a:prstDash val="solid"/>
    </a:ln>
    <a:effectLst/>
  </c:spPr>
  <c:txPr>
    <a:bodyPr/>
    <a:lstStyle/>
    <a:p>
      <a:pPr>
        <a:defRPr sz="1000" b="0">
          <a:solidFill>
            <a:srgbClr val="38393A"/>
          </a:solidFill>
          <a:latin typeface="Calibri"/>
          <a:ea typeface="Calibri"/>
          <a:cs typeface="Calibri"/>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6526258064349441"/>
          <c:y val="2.4445426813363046E-2"/>
          <c:w val="0.52296417969062881"/>
          <c:h val="0.95156402589425992"/>
        </c:manualLayout>
      </c:layout>
      <c:barChart>
        <c:barDir val="bar"/>
        <c:grouping val="clustered"/>
        <c:varyColors val="0"/>
        <c:ser>
          <c:idx val="0"/>
          <c:order val="0"/>
          <c:tx>
            <c:strRef>
              <c:f>Sheet1!$B$1</c:f>
              <c:strCache>
                <c:ptCount val="1"/>
                <c:pt idx="0">
                  <c:v>2021</c:v>
                </c:pt>
              </c:strCache>
            </c:strRef>
          </c:tx>
          <c:spPr>
            <a:solidFill>
              <a:schemeClr val="tx2"/>
            </a:solidFill>
            <a:ln w="9525">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rgbClr val="38393A"/>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YouTube</c:v>
                </c:pt>
                <c:pt idx="1">
                  <c:v>Spotify</c:v>
                </c:pt>
                <c:pt idx="2">
                  <c:v>BBC Sounds</c:v>
                </c:pt>
                <c:pt idx="3">
                  <c:v>GooglePlay</c:v>
                </c:pt>
                <c:pt idx="4">
                  <c:v>Apple podcasts</c:v>
                </c:pt>
                <c:pt idx="5">
                  <c:v>iTunes</c:v>
                </c:pt>
                <c:pt idx="6">
                  <c:v>Soundcloud</c:v>
                </c:pt>
                <c:pt idx="7">
                  <c:v>The Guardian website/app</c:v>
                </c:pt>
                <c:pt idx="8">
                  <c:v>The Financial Times website/app</c:v>
                </c:pt>
                <c:pt idx="9">
                  <c:v>Other BBC source</c:v>
                </c:pt>
                <c:pt idx="10">
                  <c:v>The Times website/app</c:v>
                </c:pt>
                <c:pt idx="11">
                  <c:v>Independent website/app</c:v>
                </c:pt>
                <c:pt idx="12">
                  <c:v>The Sun website/app</c:v>
                </c:pt>
                <c:pt idx="13">
                  <c:v>Castbox</c:v>
                </c:pt>
                <c:pt idx="14">
                  <c:v>Globalplayer</c:v>
                </c:pt>
                <c:pt idx="15">
                  <c:v>RadioPlayer</c:v>
                </c:pt>
              </c:strCache>
            </c:strRef>
          </c:cat>
          <c:val>
            <c:numRef>
              <c:f>Sheet1!$B$2:$B$17</c:f>
              <c:numCache>
                <c:formatCode>0%</c:formatCode>
                <c:ptCount val="16"/>
                <c:pt idx="0">
                  <c:v>0.36984590554036501</c:v>
                </c:pt>
                <c:pt idx="1">
                  <c:v>0.32438971263694799</c:v>
                </c:pt>
                <c:pt idx="2">
                  <c:v>0.266367398937921</c:v>
                </c:pt>
                <c:pt idx="3">
                  <c:v>0.15302385659395501</c:v>
                </c:pt>
                <c:pt idx="4">
                  <c:v>0.121588545250451</c:v>
                </c:pt>
                <c:pt idx="5">
                  <c:v>0.119312812844479</c:v>
                </c:pt>
                <c:pt idx="6">
                  <c:v>0.11760005039676601</c:v>
                </c:pt>
                <c:pt idx="7">
                  <c:v>0.10386567325076999</c:v>
                </c:pt>
                <c:pt idx="8">
                  <c:v>7.2066883708668095E-2</c:v>
                </c:pt>
                <c:pt idx="9">
                  <c:v>6.9149757804749301E-2</c:v>
                </c:pt>
                <c:pt idx="10">
                  <c:v>6.7361006311604202E-2</c:v>
                </c:pt>
                <c:pt idx="11">
                  <c:v>6.6138096932862794E-2</c:v>
                </c:pt>
                <c:pt idx="12">
                  <c:v>6.1985041209012499E-2</c:v>
                </c:pt>
                <c:pt idx="13">
                  <c:v>5.7549693566925499E-2</c:v>
                </c:pt>
                <c:pt idx="14">
                  <c:v>5.2005392760377599E-2</c:v>
                </c:pt>
                <c:pt idx="15">
                  <c:v>4.7050595164093302E-2</c:v>
                </c:pt>
              </c:numCache>
            </c:numRef>
          </c:val>
          <c:extLst>
            <c:ext xmlns:c16="http://schemas.microsoft.com/office/drawing/2014/chart" uri="{C3380CC4-5D6E-409C-BE32-E72D297353CC}">
              <c16:uniqueId val="{00000000-0F1F-47C6-A18A-D524C9CE179F}"/>
            </c:ext>
          </c:extLst>
        </c:ser>
        <c:ser>
          <c:idx val="1"/>
          <c:order val="1"/>
          <c:tx>
            <c:strRef>
              <c:f>Sheet1!$C$1</c:f>
              <c:strCache>
                <c:ptCount val="1"/>
                <c:pt idx="0">
                  <c:v>2020</c:v>
                </c:pt>
              </c:strCache>
            </c:strRef>
          </c:tx>
          <c:spPr>
            <a:solidFill>
              <a:schemeClr val="accent1"/>
            </a:solidFill>
            <a:ln>
              <a:solidFill>
                <a:schemeClr val="bg1"/>
              </a:solidFill>
            </a:ln>
          </c:spPr>
          <c:invertIfNegative val="0"/>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YouTube</c:v>
                </c:pt>
                <c:pt idx="1">
                  <c:v>Spotify</c:v>
                </c:pt>
                <c:pt idx="2">
                  <c:v>BBC Sounds</c:v>
                </c:pt>
                <c:pt idx="3">
                  <c:v>GooglePlay</c:v>
                </c:pt>
                <c:pt idx="4">
                  <c:v>Apple podcasts</c:v>
                </c:pt>
                <c:pt idx="5">
                  <c:v>iTunes</c:v>
                </c:pt>
                <c:pt idx="6">
                  <c:v>Soundcloud</c:v>
                </c:pt>
                <c:pt idx="7">
                  <c:v>The Guardian website/app</c:v>
                </c:pt>
                <c:pt idx="8">
                  <c:v>The Financial Times website/app</c:v>
                </c:pt>
                <c:pt idx="9">
                  <c:v>Other BBC source</c:v>
                </c:pt>
                <c:pt idx="10">
                  <c:v>The Times website/app</c:v>
                </c:pt>
                <c:pt idx="11">
                  <c:v>Independent website/app</c:v>
                </c:pt>
                <c:pt idx="12">
                  <c:v>The Sun website/app</c:v>
                </c:pt>
                <c:pt idx="13">
                  <c:v>Castbox</c:v>
                </c:pt>
                <c:pt idx="14">
                  <c:v>Globalplayer</c:v>
                </c:pt>
                <c:pt idx="15">
                  <c:v>RadioPlayer</c:v>
                </c:pt>
              </c:strCache>
            </c:strRef>
          </c:cat>
          <c:val>
            <c:numRef>
              <c:f>Sheet1!$C$2:$C$17</c:f>
              <c:numCache>
                <c:formatCode>0%</c:formatCode>
                <c:ptCount val="16"/>
                <c:pt idx="0">
                  <c:v>0.33257518334331199</c:v>
                </c:pt>
                <c:pt idx="1">
                  <c:v>0.21178854581030901</c:v>
                </c:pt>
                <c:pt idx="2">
                  <c:v>0.31761165508199302</c:v>
                </c:pt>
                <c:pt idx="3">
                  <c:v>9.1476407805875001E-2</c:v>
                </c:pt>
                <c:pt idx="4">
                  <c:v>0.19025051443964699</c:v>
                </c:pt>
                <c:pt idx="5">
                  <c:v>0.129364980541641</c:v>
                </c:pt>
                <c:pt idx="6">
                  <c:v>9.4541225940055595E-2</c:v>
                </c:pt>
                <c:pt idx="7">
                  <c:v>0.13713804491057799</c:v>
                </c:pt>
                <c:pt idx="8">
                  <c:v>5.60579662058589E-2</c:v>
                </c:pt>
                <c:pt idx="9">
                  <c:v>6.1249598010189497E-2</c:v>
                </c:pt>
                <c:pt idx="10">
                  <c:v>4.4544142142919303E-2</c:v>
                </c:pt>
                <c:pt idx="11">
                  <c:v>7.9004246812198697E-2</c:v>
                </c:pt>
                <c:pt idx="12">
                  <c:v>5.5858933948438202E-2</c:v>
                </c:pt>
                <c:pt idx="13">
                  <c:v>2.67045111606228E-2</c:v>
                </c:pt>
                <c:pt idx="14">
                  <c:v>4.3623119053859599E-2</c:v>
                </c:pt>
                <c:pt idx="15">
                  <c:v>6.41937015364831E-2</c:v>
                </c:pt>
              </c:numCache>
            </c:numRef>
          </c:val>
          <c:extLst>
            <c:ext xmlns:c16="http://schemas.microsoft.com/office/drawing/2014/chart" uri="{C3380CC4-5D6E-409C-BE32-E72D297353CC}">
              <c16:uniqueId val="{00000001-0F1F-47C6-A18A-D524C9CE179F}"/>
            </c:ext>
          </c:extLst>
        </c:ser>
        <c:dLbls>
          <c:showLegendKey val="0"/>
          <c:showVal val="0"/>
          <c:showCatName val="0"/>
          <c:showSerName val="0"/>
          <c:showPercent val="0"/>
          <c:showBubbleSize val="0"/>
        </c:dLbls>
        <c:gapWidth val="60"/>
        <c:axId val="199390416"/>
        <c:axId val="199386064"/>
      </c:barChart>
      <c:catAx>
        <c:axId val="199390416"/>
        <c:scaling>
          <c:orientation val="maxMin"/>
        </c:scaling>
        <c:delete val="0"/>
        <c:axPos val="l"/>
        <c:numFmt formatCode="General" sourceLinked="0"/>
        <c:majorTickMark val="out"/>
        <c:minorTickMark val="none"/>
        <c:tickLblPos val="nextTo"/>
        <c:spPr>
          <a:noFill/>
          <a:ln w="9525" cap="flat" cmpd="sng" algn="ctr">
            <a:noFill/>
            <a:prstDash val="solid"/>
            <a:round/>
          </a:ln>
          <a:effectLst/>
        </c:spPr>
        <c:txPr>
          <a:bodyPr rot="0" spcFirstLastPara="1" vertOverflow="ellipsis" wrap="square" anchor="ctr" anchorCtr="1"/>
          <a:lstStyle/>
          <a:p>
            <a:pPr>
              <a:lnSpc>
                <a:spcPct val="90000"/>
              </a:lnSpc>
              <a:defRPr sz="1200" b="0" i="0" u="none" strike="noStrike" kern="1200" baseline="0">
                <a:solidFill>
                  <a:srgbClr val="38393A"/>
                </a:solidFill>
                <a:latin typeface="Calibri"/>
                <a:ea typeface="Calibri"/>
                <a:cs typeface="Calibri"/>
              </a:defRPr>
            </a:pPr>
            <a:endParaRPr lang="en-US"/>
          </a:p>
        </c:txPr>
        <c:crossAx val="199386064"/>
        <c:crosses val="autoZero"/>
        <c:auto val="1"/>
        <c:lblAlgn val="ctr"/>
        <c:lblOffset val="100"/>
        <c:noMultiLvlLbl val="0"/>
      </c:catAx>
      <c:valAx>
        <c:axId val="199386064"/>
        <c:scaling>
          <c:orientation val="minMax"/>
        </c:scaling>
        <c:delete val="1"/>
        <c:axPos val="t"/>
        <c:numFmt formatCode="0%" sourceLinked="1"/>
        <c:majorTickMark val="out"/>
        <c:minorTickMark val="none"/>
        <c:tickLblPos val="none"/>
        <c:crossAx val="199390416"/>
        <c:crosses val="autoZero"/>
        <c:crossBetween val="between"/>
      </c:valAx>
      <c:spPr>
        <a:noFill/>
        <a:ln>
          <a:noFill/>
        </a:ln>
        <a:effectLst/>
      </c:spPr>
    </c:plotArea>
    <c:legend>
      <c:legendPos val="r"/>
      <c:layout>
        <c:manualLayout>
          <c:xMode val="edge"/>
          <c:yMode val="edge"/>
          <c:x val="0.79847862511400558"/>
          <c:y val="0.5739289548552351"/>
          <c:w val="8.9220383781646997E-2"/>
          <c:h val="0.1391194674035876"/>
        </c:manualLayout>
      </c:layout>
      <c:overlay val="0"/>
      <c:txPr>
        <a:bodyPr/>
        <a:lstStyle/>
        <a:p>
          <a:pPr>
            <a:defRPr sz="1200"/>
          </a:pPr>
          <a:endParaRPr lang="en-US"/>
        </a:p>
      </c:txPr>
    </c:legend>
    <c:plotVisOnly val="1"/>
    <c:dispBlanksAs val="gap"/>
    <c:showDLblsOverMax val="0"/>
  </c:chart>
  <c:spPr>
    <a:noFill/>
    <a:ln w="9525" cap="flat" cmpd="sng" algn="ctr">
      <a:noFill/>
      <a:prstDash val="solid"/>
    </a:ln>
    <a:effectLst/>
  </c:spPr>
  <c:txPr>
    <a:bodyPr/>
    <a:lstStyle/>
    <a:p>
      <a:pPr>
        <a:defRPr sz="1000" b="0">
          <a:solidFill>
            <a:srgbClr val="38393A"/>
          </a:solidFill>
          <a:latin typeface="Calibri"/>
          <a:ea typeface="Calibri"/>
          <a:cs typeface="Calibri"/>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6682390587093"/>
          <c:y val="2.4445426813363046E-2"/>
          <c:w val="0.25200154591659429"/>
          <c:h val="0.95156402589425992"/>
        </c:manualLayout>
      </c:layout>
      <c:barChart>
        <c:barDir val="bar"/>
        <c:grouping val="clustered"/>
        <c:varyColors val="0"/>
        <c:ser>
          <c:idx val="0"/>
          <c:order val="0"/>
          <c:tx>
            <c:strRef>
              <c:f>Sheet1!$B$1</c:f>
              <c:strCache>
                <c:ptCount val="1"/>
                <c:pt idx="0">
                  <c:v>2021</c:v>
                </c:pt>
              </c:strCache>
            </c:strRef>
          </c:tx>
          <c:spPr>
            <a:solidFill>
              <a:schemeClr val="tx2"/>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rgbClr val="38393A"/>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Private Eye</c:v>
                </c:pt>
                <c:pt idx="1">
                  <c:v>The Economist</c:v>
                </c:pt>
                <c:pt idx="2">
                  <c:v>Time</c:v>
                </c:pt>
                <c:pt idx="3">
                  <c:v>The Week</c:v>
                </c:pt>
                <c:pt idx="4">
                  <c:v>Other magazines</c:v>
                </c:pt>
              </c:strCache>
            </c:strRef>
          </c:cat>
          <c:val>
            <c:numRef>
              <c:f>Sheet1!$B$2:$B$6</c:f>
              <c:numCache>
                <c:formatCode>0%</c:formatCode>
                <c:ptCount val="5"/>
                <c:pt idx="0">
                  <c:v>0.18517811499800099</c:v>
                </c:pt>
                <c:pt idx="1">
                  <c:v>0.17862657581158001</c:v>
                </c:pt>
                <c:pt idx="2">
                  <c:v>0.174465119046817</c:v>
                </c:pt>
                <c:pt idx="3">
                  <c:v>0.10977324493608601</c:v>
                </c:pt>
                <c:pt idx="4">
                  <c:v>0.13992074884549399</c:v>
                </c:pt>
              </c:numCache>
            </c:numRef>
          </c:val>
          <c:extLst>
            <c:ext xmlns:c16="http://schemas.microsoft.com/office/drawing/2014/chart" uri="{C3380CC4-5D6E-409C-BE32-E72D297353CC}">
              <c16:uniqueId val="{00000000-1946-45F0-BA47-17F46EDAAA15}"/>
            </c:ext>
          </c:extLst>
        </c:ser>
        <c:ser>
          <c:idx val="1"/>
          <c:order val="1"/>
          <c:tx>
            <c:strRef>
              <c:f>Sheet1!$C$1</c:f>
              <c:strCache>
                <c:ptCount val="1"/>
                <c:pt idx="0">
                  <c:v>2020</c:v>
                </c:pt>
              </c:strCache>
            </c:strRef>
          </c:tx>
          <c:spPr>
            <a:solidFill>
              <a:schemeClr val="accent1"/>
            </a:solidFill>
            <a:ln>
              <a:solidFill>
                <a:schemeClr val="bg1"/>
              </a:solidFill>
            </a:ln>
          </c:spPr>
          <c:invertIfNegative val="0"/>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Private Eye</c:v>
                </c:pt>
                <c:pt idx="1">
                  <c:v>The Economist</c:v>
                </c:pt>
                <c:pt idx="2">
                  <c:v>Time</c:v>
                </c:pt>
                <c:pt idx="3">
                  <c:v>The Week</c:v>
                </c:pt>
                <c:pt idx="4">
                  <c:v>Other magazines</c:v>
                </c:pt>
              </c:strCache>
            </c:strRef>
          </c:cat>
          <c:val>
            <c:numRef>
              <c:f>Sheet1!$C$2:$C$6</c:f>
              <c:numCache>
                <c:formatCode>0%</c:formatCode>
                <c:ptCount val="5"/>
                <c:pt idx="0">
                  <c:v>0.19176859198219801</c:v>
                </c:pt>
                <c:pt idx="1">
                  <c:v>0.178328459034922</c:v>
                </c:pt>
                <c:pt idx="2">
                  <c:v>0.18168062980460301</c:v>
                </c:pt>
                <c:pt idx="3">
                  <c:v>9.3818982548456401E-2</c:v>
                </c:pt>
                <c:pt idx="4">
                  <c:v>0.14851093640431201</c:v>
                </c:pt>
              </c:numCache>
            </c:numRef>
          </c:val>
          <c:extLst>
            <c:ext xmlns:c16="http://schemas.microsoft.com/office/drawing/2014/chart" uri="{C3380CC4-5D6E-409C-BE32-E72D297353CC}">
              <c16:uniqueId val="{00000000-D700-411A-85C3-D9EAE7D3B3B1}"/>
            </c:ext>
          </c:extLst>
        </c:ser>
        <c:dLbls>
          <c:showLegendKey val="0"/>
          <c:showVal val="0"/>
          <c:showCatName val="0"/>
          <c:showSerName val="0"/>
          <c:showPercent val="0"/>
          <c:showBubbleSize val="0"/>
        </c:dLbls>
        <c:gapWidth val="100"/>
        <c:axId val="199386608"/>
        <c:axId val="199390960"/>
      </c:barChart>
      <c:catAx>
        <c:axId val="199386608"/>
        <c:scaling>
          <c:orientation val="maxMin"/>
        </c:scaling>
        <c:delete val="0"/>
        <c:axPos val="l"/>
        <c:numFmt formatCode="General" sourceLinked="0"/>
        <c:majorTickMark val="out"/>
        <c:minorTickMark val="none"/>
        <c:tickLblPos val="nextTo"/>
        <c:spPr>
          <a:noFill/>
          <a:ln w="9525" cap="flat" cmpd="sng" algn="ctr">
            <a:noFill/>
            <a:prstDash val="solid"/>
            <a:round/>
          </a:ln>
          <a:effectLst/>
        </c:spPr>
        <c:txPr>
          <a:bodyPr rot="0" spcFirstLastPara="1" vertOverflow="ellipsis" wrap="square" anchor="ctr" anchorCtr="1"/>
          <a:lstStyle/>
          <a:p>
            <a:pPr>
              <a:defRPr sz="1200" b="0" i="0" u="none" strike="noStrike" kern="1200" baseline="0">
                <a:solidFill>
                  <a:srgbClr val="38393A"/>
                </a:solidFill>
                <a:latin typeface="Calibri"/>
                <a:ea typeface="Calibri"/>
                <a:cs typeface="Calibri"/>
              </a:defRPr>
            </a:pPr>
            <a:endParaRPr lang="en-US"/>
          </a:p>
        </c:txPr>
        <c:crossAx val="199390960"/>
        <c:crosses val="autoZero"/>
        <c:auto val="1"/>
        <c:lblAlgn val="ctr"/>
        <c:lblOffset val="100"/>
        <c:noMultiLvlLbl val="0"/>
      </c:catAx>
      <c:valAx>
        <c:axId val="199390960"/>
        <c:scaling>
          <c:orientation val="minMax"/>
        </c:scaling>
        <c:delete val="1"/>
        <c:axPos val="t"/>
        <c:numFmt formatCode="0%" sourceLinked="1"/>
        <c:majorTickMark val="out"/>
        <c:minorTickMark val="none"/>
        <c:tickLblPos val="none"/>
        <c:crossAx val="199386608"/>
        <c:crosses val="autoZero"/>
        <c:crossBetween val="between"/>
      </c:valAx>
      <c:spPr>
        <a:noFill/>
        <a:ln>
          <a:noFill/>
        </a:ln>
        <a:effectLst/>
      </c:spPr>
    </c:plotArea>
    <c:legend>
      <c:legendPos val="t"/>
      <c:layout>
        <c:manualLayout>
          <c:xMode val="edge"/>
          <c:yMode val="edge"/>
          <c:x val="0.74835885541226099"/>
          <c:y val="0.34515386141707038"/>
          <c:w val="0.12338456697047813"/>
          <c:h val="0.18599283781330608"/>
        </c:manualLayout>
      </c:layout>
      <c:overlay val="0"/>
      <c:txPr>
        <a:bodyPr/>
        <a:lstStyle/>
        <a:p>
          <a:pPr>
            <a:defRPr sz="1200"/>
          </a:pPr>
          <a:endParaRPr lang="en-US"/>
        </a:p>
      </c:txPr>
    </c:legend>
    <c:plotVisOnly val="1"/>
    <c:dispBlanksAs val="gap"/>
    <c:showDLblsOverMax val="0"/>
  </c:chart>
  <c:spPr>
    <a:noFill/>
    <a:ln w="9525" cap="flat" cmpd="sng" algn="ctr">
      <a:noFill/>
      <a:prstDash val="solid"/>
    </a:ln>
    <a:effectLst/>
  </c:spPr>
  <c:txPr>
    <a:bodyPr/>
    <a:lstStyle/>
    <a:p>
      <a:pPr>
        <a:defRPr sz="1000" b="0">
          <a:solidFill>
            <a:srgbClr val="38393A"/>
          </a:solidFill>
          <a:latin typeface="Calibri"/>
          <a:ea typeface="Calibri"/>
          <a:cs typeface="Calibri"/>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9574070861928567"/>
          <c:y val="2.4445469341247177E-2"/>
          <c:w val="0.6042592489723364"/>
          <c:h val="0.95602495705186863"/>
        </c:manualLayout>
      </c:layout>
      <c:barChart>
        <c:barDir val="bar"/>
        <c:grouping val="clustered"/>
        <c:varyColors val="0"/>
        <c:ser>
          <c:idx val="0"/>
          <c:order val="0"/>
          <c:tx>
            <c:strRef>
              <c:f>Sheet1!$B$1</c:f>
              <c:strCache>
                <c:ptCount val="1"/>
                <c:pt idx="0">
                  <c:v>2021</c:v>
                </c:pt>
              </c:strCache>
            </c:strRef>
          </c:tx>
          <c:spPr>
            <a:solidFill>
              <a:schemeClr val="tx2"/>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100" b="0" i="0" u="none" strike="noStrike" kern="1200" baseline="0">
                    <a:solidFill>
                      <a:srgbClr val="38393A"/>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BBC One</c:v>
                </c:pt>
                <c:pt idx="1">
                  <c:v>BBC website/app</c:v>
                </c:pt>
                <c:pt idx="2">
                  <c:v>ITV/ITV WALES/UTV/STV</c:v>
                </c:pt>
                <c:pt idx="3">
                  <c:v>Facebook</c:v>
                </c:pt>
                <c:pt idx="4">
                  <c:v>Sky News Channel</c:v>
                </c:pt>
                <c:pt idx="5">
                  <c:v>BBC News Channel</c:v>
                </c:pt>
                <c:pt idx="6">
                  <c:v>Twitter</c:v>
                </c:pt>
                <c:pt idx="7">
                  <c:v>Daily Mail/Mail on Sunday (print + website/app) </c:v>
                </c:pt>
                <c:pt idx="8">
                  <c:v>The Guardian/Observer (print + website/app) </c:v>
                </c:pt>
                <c:pt idx="9">
                  <c:v>BBC Radio 4</c:v>
                </c:pt>
              </c:strCache>
            </c:strRef>
          </c:cat>
          <c:val>
            <c:numRef>
              <c:f>Sheet1!$B$2:$B$11</c:f>
              <c:numCache>
                <c:formatCode>0%</c:formatCode>
                <c:ptCount val="10"/>
                <c:pt idx="0">
                  <c:v>0.19300393362172799</c:v>
                </c:pt>
                <c:pt idx="1">
                  <c:v>0.10804142274579601</c:v>
                </c:pt>
                <c:pt idx="2">
                  <c:v>7.2000626434360004E-2</c:v>
                </c:pt>
                <c:pt idx="3">
                  <c:v>5.8117575998339201E-2</c:v>
                </c:pt>
                <c:pt idx="4">
                  <c:v>5.5878675307673403E-2</c:v>
                </c:pt>
                <c:pt idx="5">
                  <c:v>4.3180720590026499E-2</c:v>
                </c:pt>
                <c:pt idx="6">
                  <c:v>4.27673508463065E-2</c:v>
                </c:pt>
                <c:pt idx="7">
                  <c:v>3.6340704024186724E-2</c:v>
                </c:pt>
                <c:pt idx="8">
                  <c:v>2.6704545924169421E-2</c:v>
                </c:pt>
                <c:pt idx="9">
                  <c:v>2.1603053787052399E-2</c:v>
                </c:pt>
              </c:numCache>
            </c:numRef>
          </c:val>
          <c:extLst>
            <c:ext xmlns:c16="http://schemas.microsoft.com/office/drawing/2014/chart" uri="{C3380CC4-5D6E-409C-BE32-E72D297353CC}">
              <c16:uniqueId val="{00000000-12F7-4E68-B49F-6ECA696E1064}"/>
            </c:ext>
          </c:extLst>
        </c:ser>
        <c:ser>
          <c:idx val="1"/>
          <c:order val="1"/>
          <c:tx>
            <c:strRef>
              <c:f>Sheet1!$C$1</c:f>
              <c:strCache>
                <c:ptCount val="1"/>
                <c:pt idx="0">
                  <c:v>2020</c:v>
                </c:pt>
              </c:strCache>
            </c:strRef>
          </c:tx>
          <c:spPr>
            <a:solidFill>
              <a:schemeClr val="accent1"/>
            </a:solidFill>
            <a:ln>
              <a:solidFill>
                <a:schemeClr val="bg1"/>
              </a:solidFill>
            </a:ln>
          </c:spPr>
          <c:invertIfNegative val="0"/>
          <c:dLbls>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BBC One</c:v>
                </c:pt>
                <c:pt idx="1">
                  <c:v>BBC website/app</c:v>
                </c:pt>
                <c:pt idx="2">
                  <c:v>ITV/ITV WALES/UTV/STV</c:v>
                </c:pt>
                <c:pt idx="3">
                  <c:v>Facebook</c:v>
                </c:pt>
                <c:pt idx="4">
                  <c:v>Sky News Channel</c:v>
                </c:pt>
                <c:pt idx="5">
                  <c:v>BBC News Channel</c:v>
                </c:pt>
                <c:pt idx="6">
                  <c:v>Twitter</c:v>
                </c:pt>
                <c:pt idx="7">
                  <c:v>Daily Mail/Mail on Sunday (print + website/app) </c:v>
                </c:pt>
                <c:pt idx="8">
                  <c:v>The Guardian/Observer (print + website/app) </c:v>
                </c:pt>
                <c:pt idx="9">
                  <c:v>BBC Radio 4</c:v>
                </c:pt>
              </c:strCache>
            </c:strRef>
          </c:cat>
          <c:val>
            <c:numRef>
              <c:f>Sheet1!$C$2:$C$11</c:f>
              <c:numCache>
                <c:formatCode>0%</c:formatCode>
                <c:ptCount val="10"/>
                <c:pt idx="0">
                  <c:v>0.22332277048475499</c:v>
                </c:pt>
                <c:pt idx="1">
                  <c:v>7.9738248003107595E-2</c:v>
                </c:pt>
                <c:pt idx="2">
                  <c:v>9.3227098686080104E-2</c:v>
                </c:pt>
                <c:pt idx="3">
                  <c:v>6.3124108797691106E-2</c:v>
                </c:pt>
                <c:pt idx="4">
                  <c:v>4.7927343479997803E-2</c:v>
                </c:pt>
                <c:pt idx="5">
                  <c:v>4.7600849806204701E-2</c:v>
                </c:pt>
                <c:pt idx="6">
                  <c:v>4.5760945469957098E-2</c:v>
                </c:pt>
                <c:pt idx="7">
                  <c:v>3.8191226532674039E-2</c:v>
                </c:pt>
                <c:pt idx="8">
                  <c:v>2.9036438660615872E-2</c:v>
                </c:pt>
                <c:pt idx="9">
                  <c:v>1.94360581447089E-2</c:v>
                </c:pt>
              </c:numCache>
            </c:numRef>
          </c:val>
          <c:extLst>
            <c:ext xmlns:c16="http://schemas.microsoft.com/office/drawing/2014/chart" uri="{C3380CC4-5D6E-409C-BE32-E72D297353CC}">
              <c16:uniqueId val="{00000001-12F7-4E68-B49F-6ECA696E1064}"/>
            </c:ext>
          </c:extLst>
        </c:ser>
        <c:dLbls>
          <c:showLegendKey val="0"/>
          <c:showVal val="0"/>
          <c:showCatName val="0"/>
          <c:showSerName val="0"/>
          <c:showPercent val="0"/>
          <c:showBubbleSize val="0"/>
        </c:dLbls>
        <c:gapWidth val="100"/>
        <c:axId val="199389328"/>
        <c:axId val="199391504"/>
      </c:barChart>
      <c:catAx>
        <c:axId val="199389328"/>
        <c:scaling>
          <c:orientation val="maxMin"/>
        </c:scaling>
        <c:delete val="0"/>
        <c:axPos val="l"/>
        <c:numFmt formatCode="General" sourceLinked="0"/>
        <c:majorTickMark val="out"/>
        <c:minorTickMark val="none"/>
        <c:tickLblPos val="nextTo"/>
        <c:spPr>
          <a:noFill/>
          <a:ln w="9525" cap="flat" cmpd="sng" algn="ctr">
            <a:noFill/>
            <a:prstDash val="solid"/>
            <a:round/>
          </a:ln>
          <a:effectLst/>
        </c:spPr>
        <c:txPr>
          <a:bodyPr rot="0" spcFirstLastPara="1" vertOverflow="ellipsis" wrap="square" anchor="ctr" anchorCtr="1"/>
          <a:lstStyle/>
          <a:p>
            <a:pPr>
              <a:defRPr sz="1200" b="0" i="0" u="none" strike="noStrike" kern="1200" baseline="0">
                <a:solidFill>
                  <a:srgbClr val="38393A"/>
                </a:solidFill>
                <a:latin typeface="Calibri"/>
                <a:ea typeface="Calibri"/>
                <a:cs typeface="Calibri"/>
              </a:defRPr>
            </a:pPr>
            <a:endParaRPr lang="en-US"/>
          </a:p>
        </c:txPr>
        <c:crossAx val="199391504"/>
        <c:crosses val="autoZero"/>
        <c:auto val="1"/>
        <c:lblAlgn val="ctr"/>
        <c:lblOffset val="100"/>
        <c:noMultiLvlLbl val="0"/>
      </c:catAx>
      <c:valAx>
        <c:axId val="199391504"/>
        <c:scaling>
          <c:orientation val="minMax"/>
          <c:max val="0.46"/>
          <c:min val="0"/>
        </c:scaling>
        <c:delete val="1"/>
        <c:axPos val="t"/>
        <c:numFmt formatCode="0%" sourceLinked="1"/>
        <c:majorTickMark val="out"/>
        <c:minorTickMark val="none"/>
        <c:tickLblPos val="none"/>
        <c:crossAx val="199389328"/>
        <c:crosses val="autoZero"/>
        <c:crossBetween val="between"/>
      </c:valAx>
      <c:spPr>
        <a:noFill/>
        <a:ln>
          <a:noFill/>
        </a:ln>
        <a:effectLst/>
      </c:spPr>
    </c:plotArea>
    <c:legend>
      <c:legendPos val="r"/>
      <c:layout>
        <c:manualLayout>
          <c:xMode val="edge"/>
          <c:yMode val="edge"/>
          <c:x val="0.66722705875058308"/>
          <c:y val="0.56377777815124352"/>
          <c:w val="6.7729180853169924E-2"/>
          <c:h val="0.14486377448898477"/>
        </c:manualLayout>
      </c:layout>
      <c:overlay val="0"/>
      <c:txPr>
        <a:bodyPr/>
        <a:lstStyle/>
        <a:p>
          <a:pPr>
            <a:defRPr sz="1200"/>
          </a:pPr>
          <a:endParaRPr lang="en-US"/>
        </a:p>
      </c:txPr>
    </c:legend>
    <c:plotVisOnly val="1"/>
    <c:dispBlanksAs val="gap"/>
    <c:showDLblsOverMax val="0"/>
  </c:chart>
  <c:spPr>
    <a:noFill/>
    <a:ln w="9525" cap="flat" cmpd="sng" algn="ctr">
      <a:noFill/>
      <a:prstDash val="solid"/>
    </a:ln>
    <a:effectLst/>
  </c:spPr>
  <c:txPr>
    <a:bodyPr/>
    <a:lstStyle/>
    <a:p>
      <a:pPr>
        <a:defRPr sz="1000" b="0">
          <a:solidFill>
            <a:srgbClr val="38393A"/>
          </a:solidFill>
          <a:latin typeface="Calibri"/>
          <a:ea typeface="Calibri"/>
          <a:cs typeface="Calibri"/>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6403497089962115"/>
          <c:y val="3.5468869450265401E-2"/>
          <c:w val="0.37707891058974352"/>
          <c:h val="0.94500158516571331"/>
        </c:manualLayout>
      </c:layout>
      <c:barChart>
        <c:barDir val="bar"/>
        <c:grouping val="clustered"/>
        <c:varyColors val="0"/>
        <c:ser>
          <c:idx val="0"/>
          <c:order val="0"/>
          <c:tx>
            <c:strRef>
              <c:f>Sheet1!$B$1</c:f>
              <c:strCache>
                <c:ptCount val="1"/>
                <c:pt idx="0">
                  <c:v>2021</c:v>
                </c:pt>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rgbClr val="38393A"/>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To know what’s going on across the UK</c:v>
                </c:pt>
                <c:pt idx="1">
                  <c:v>To know what’s going on in my local area</c:v>
                </c:pt>
                <c:pt idx="2">
                  <c:v>To know what’s going on in Region/Nation</c:v>
                </c:pt>
                <c:pt idx="3">
                  <c:v>To know what’s going on around the world</c:v>
                </c:pt>
                <c:pt idx="4">
                  <c:v>It’s important to keep informed about certain issues</c:v>
                </c:pt>
                <c:pt idx="5">
                  <c:v>For information about daily life, e.g. travel, health, taxes, education</c:v>
                </c:pt>
                <c:pt idx="6">
                  <c:v>It allows me to form opinions on the important issues</c:v>
                </c:pt>
                <c:pt idx="7">
                  <c:v>To get different perspectives on what’s happening</c:v>
                </c:pt>
                <c:pt idx="8">
                  <c:v>Out of habit - it’s part of my routine</c:v>
                </c:pt>
                <c:pt idx="9">
                  <c:v>It gives me something to talk about with others</c:v>
                </c:pt>
                <c:pt idx="10">
                  <c:v>To be knowledgeable for my job/work/studies</c:v>
                </c:pt>
                <c:pt idx="11">
                  <c:v>It provides some fun and entertainment</c:v>
                </c:pt>
                <c:pt idx="12">
                  <c:v>To pass the time when I’m waiting/travelling/commuting/bored</c:v>
                </c:pt>
                <c:pt idx="13">
                  <c:v>It’s everywhere I look</c:v>
                </c:pt>
                <c:pt idx="14">
                  <c:v>I don't follow news</c:v>
                </c:pt>
              </c:strCache>
            </c:strRef>
          </c:cat>
          <c:val>
            <c:numRef>
              <c:f>Sheet1!$B$2:$B$16</c:f>
              <c:numCache>
                <c:formatCode>0%</c:formatCode>
                <c:ptCount val="15"/>
                <c:pt idx="0">
                  <c:v>0.58969526149069795</c:v>
                </c:pt>
                <c:pt idx="1">
                  <c:v>0.55306214207135995</c:v>
                </c:pt>
                <c:pt idx="2">
                  <c:v>0.55273987297567495</c:v>
                </c:pt>
                <c:pt idx="3">
                  <c:v>0.54001414961479899</c:v>
                </c:pt>
                <c:pt idx="4">
                  <c:v>0.49232443105395601</c:v>
                </c:pt>
                <c:pt idx="5">
                  <c:v>0.399097081458822</c:v>
                </c:pt>
                <c:pt idx="6">
                  <c:v>0.36606329837055601</c:v>
                </c:pt>
                <c:pt idx="7">
                  <c:v>0.31009621234909601</c:v>
                </c:pt>
                <c:pt idx="8">
                  <c:v>0.30288698964893601</c:v>
                </c:pt>
                <c:pt idx="9">
                  <c:v>0.21659791012523499</c:v>
                </c:pt>
                <c:pt idx="10">
                  <c:v>0.14769978077231299</c:v>
                </c:pt>
                <c:pt idx="11">
                  <c:v>0.13888627600949899</c:v>
                </c:pt>
                <c:pt idx="12">
                  <c:v>0.12758544799652799</c:v>
                </c:pt>
                <c:pt idx="13">
                  <c:v>3.3826586885094899E-2</c:v>
                </c:pt>
                <c:pt idx="14">
                  <c:v>2.7843350739202698E-2</c:v>
                </c:pt>
              </c:numCache>
            </c:numRef>
          </c:val>
          <c:extLst>
            <c:ext xmlns:c16="http://schemas.microsoft.com/office/drawing/2014/chart" uri="{C3380CC4-5D6E-409C-BE32-E72D297353CC}">
              <c16:uniqueId val="{00000000-C328-42B9-A7D9-8EE14F667F9E}"/>
            </c:ext>
          </c:extLst>
        </c:ser>
        <c:ser>
          <c:idx val="1"/>
          <c:order val="1"/>
          <c:tx>
            <c:strRef>
              <c:f>Sheet1!$C$1</c:f>
              <c:strCache>
                <c:ptCount val="1"/>
                <c:pt idx="0">
                  <c:v>2020</c:v>
                </c:pt>
              </c:strCache>
            </c:strRef>
          </c:tx>
          <c:spPr>
            <a:solidFill>
              <a:schemeClr val="accent1"/>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To know what’s going on across the UK</c:v>
                </c:pt>
                <c:pt idx="1">
                  <c:v>To know what’s going on in my local area</c:v>
                </c:pt>
                <c:pt idx="2">
                  <c:v>To know what’s going on in Region/Nation</c:v>
                </c:pt>
                <c:pt idx="3">
                  <c:v>To know what’s going on around the world</c:v>
                </c:pt>
                <c:pt idx="4">
                  <c:v>It’s important to keep informed about certain issues</c:v>
                </c:pt>
                <c:pt idx="5">
                  <c:v>For information about daily life, e.g. travel, health, taxes, education</c:v>
                </c:pt>
                <c:pt idx="6">
                  <c:v>It allows me to form opinions on the important issues</c:v>
                </c:pt>
                <c:pt idx="7">
                  <c:v>To get different perspectives on what’s happening</c:v>
                </c:pt>
                <c:pt idx="8">
                  <c:v>Out of habit - it’s part of my routine</c:v>
                </c:pt>
                <c:pt idx="9">
                  <c:v>It gives me something to talk about with others</c:v>
                </c:pt>
                <c:pt idx="10">
                  <c:v>To be knowledgeable for my job/work/studies</c:v>
                </c:pt>
                <c:pt idx="11">
                  <c:v>It provides some fun and entertainment</c:v>
                </c:pt>
                <c:pt idx="12">
                  <c:v>To pass the time when I’m waiting/travelling/commuting/bored</c:v>
                </c:pt>
                <c:pt idx="13">
                  <c:v>It’s everywhere I look</c:v>
                </c:pt>
                <c:pt idx="14">
                  <c:v>I don't follow news</c:v>
                </c:pt>
              </c:strCache>
            </c:strRef>
          </c:cat>
          <c:val>
            <c:numRef>
              <c:f>Sheet1!$C$2:$C$16</c:f>
              <c:numCache>
                <c:formatCode>0%</c:formatCode>
                <c:ptCount val="15"/>
                <c:pt idx="0">
                  <c:v>0.60429475730189397</c:v>
                </c:pt>
                <c:pt idx="1">
                  <c:v>0.54327026005524504</c:v>
                </c:pt>
                <c:pt idx="2">
                  <c:v>0.57447676917282697</c:v>
                </c:pt>
                <c:pt idx="3">
                  <c:v>0.52958866358044998</c:v>
                </c:pt>
                <c:pt idx="4">
                  <c:v>0.492284612703066</c:v>
                </c:pt>
                <c:pt idx="5">
                  <c:v>0.40080109986540302</c:v>
                </c:pt>
                <c:pt idx="6">
                  <c:v>0.38241559018564297</c:v>
                </c:pt>
                <c:pt idx="7">
                  <c:v>0.33298266291591699</c:v>
                </c:pt>
                <c:pt idx="8">
                  <c:v>0.32360630660456902</c:v>
                </c:pt>
                <c:pt idx="9">
                  <c:v>0.22914798299715899</c:v>
                </c:pt>
                <c:pt idx="10">
                  <c:v>0.150012597401977</c:v>
                </c:pt>
                <c:pt idx="11">
                  <c:v>0.12996926013997401</c:v>
                </c:pt>
                <c:pt idx="12">
                  <c:v>0.15477651455108399</c:v>
                </c:pt>
                <c:pt idx="13">
                  <c:v>3.1062357819068701E-2</c:v>
                </c:pt>
                <c:pt idx="14">
                  <c:v>2.6171321232626901E-2</c:v>
                </c:pt>
              </c:numCache>
            </c:numRef>
          </c:val>
          <c:extLst>
            <c:ext xmlns:c16="http://schemas.microsoft.com/office/drawing/2014/chart" uri="{C3380CC4-5D6E-409C-BE32-E72D297353CC}">
              <c16:uniqueId val="{00000001-C328-42B9-A7D9-8EE14F667F9E}"/>
            </c:ext>
          </c:extLst>
        </c:ser>
        <c:dLbls>
          <c:showLegendKey val="0"/>
          <c:showVal val="0"/>
          <c:showCatName val="0"/>
          <c:showSerName val="0"/>
          <c:showPercent val="0"/>
          <c:showBubbleSize val="0"/>
        </c:dLbls>
        <c:gapWidth val="100"/>
        <c:axId val="268577584"/>
        <c:axId val="268585200"/>
      </c:barChart>
      <c:catAx>
        <c:axId val="268577584"/>
        <c:scaling>
          <c:orientation val="maxMin"/>
        </c:scaling>
        <c:delete val="0"/>
        <c:axPos val="l"/>
        <c:numFmt formatCode="General" sourceLinked="0"/>
        <c:majorTickMark val="out"/>
        <c:minorTickMark val="none"/>
        <c:tickLblPos val="nextTo"/>
        <c:spPr>
          <a:noFill/>
          <a:ln w="9525" cap="flat" cmpd="sng" algn="ctr">
            <a:noFill/>
            <a:prstDash val="solid"/>
            <a:round/>
          </a:ln>
          <a:effectLst/>
        </c:spPr>
        <c:txPr>
          <a:bodyPr rot="0" spcFirstLastPara="1" vertOverflow="ellipsis" wrap="square" anchor="ctr" anchorCtr="1"/>
          <a:lstStyle/>
          <a:p>
            <a:pPr>
              <a:defRPr sz="1100" b="0" i="0" u="none" strike="noStrike" kern="1200" baseline="0">
                <a:solidFill>
                  <a:srgbClr val="38393A"/>
                </a:solidFill>
                <a:latin typeface="Calibri"/>
                <a:ea typeface="Calibri"/>
                <a:cs typeface="Calibri"/>
              </a:defRPr>
            </a:pPr>
            <a:endParaRPr lang="en-US"/>
          </a:p>
        </c:txPr>
        <c:crossAx val="268585200"/>
        <c:crosses val="autoZero"/>
        <c:auto val="1"/>
        <c:lblAlgn val="ctr"/>
        <c:lblOffset val="100"/>
        <c:noMultiLvlLbl val="0"/>
      </c:catAx>
      <c:valAx>
        <c:axId val="268585200"/>
        <c:scaling>
          <c:orientation val="minMax"/>
        </c:scaling>
        <c:delete val="1"/>
        <c:axPos val="t"/>
        <c:numFmt formatCode="0%" sourceLinked="1"/>
        <c:majorTickMark val="out"/>
        <c:minorTickMark val="none"/>
        <c:tickLblPos val="none"/>
        <c:crossAx val="268577584"/>
        <c:crosses val="autoZero"/>
        <c:crossBetween val="between"/>
      </c:valAx>
      <c:spPr>
        <a:noFill/>
        <a:ln>
          <a:noFill/>
        </a:ln>
        <a:effectLst/>
      </c:spPr>
    </c:plotArea>
    <c:legend>
      <c:legendPos val="r"/>
      <c:layout>
        <c:manualLayout>
          <c:xMode val="edge"/>
          <c:yMode val="edge"/>
          <c:x val="0.7604846910450066"/>
          <c:y val="0.71532792430184833"/>
          <c:w val="6.3051191819917154E-2"/>
          <c:h val="0.11631077818273425"/>
        </c:manualLayout>
      </c:layout>
      <c:overlay val="0"/>
      <c:txPr>
        <a:bodyPr/>
        <a:lstStyle/>
        <a:p>
          <a:pPr>
            <a:defRPr sz="1200"/>
          </a:pPr>
          <a:endParaRPr lang="en-US"/>
        </a:p>
      </c:txPr>
    </c:legend>
    <c:plotVisOnly val="1"/>
    <c:dispBlanksAs val="gap"/>
    <c:showDLblsOverMax val="0"/>
  </c:chart>
  <c:spPr>
    <a:noFill/>
    <a:ln w="9525" cap="flat" cmpd="sng" algn="ctr">
      <a:noFill/>
      <a:prstDash val="solid"/>
    </a:ln>
    <a:effectLst/>
  </c:spPr>
  <c:txPr>
    <a:bodyPr/>
    <a:lstStyle/>
    <a:p>
      <a:pPr>
        <a:defRPr sz="1000" b="0">
          <a:solidFill>
            <a:srgbClr val="38393A"/>
          </a:solidFill>
          <a:latin typeface="Calibri"/>
          <a:ea typeface="Calibri"/>
          <a:cs typeface="Calibri"/>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0784002035949912"/>
          <c:y val="7.4712743534808921E-3"/>
          <c:w val="0.50655773389520031"/>
          <c:h val="0.97299916198765246"/>
        </c:manualLayout>
      </c:layout>
      <c:barChart>
        <c:barDir val="bar"/>
        <c:grouping val="clustered"/>
        <c:varyColors val="0"/>
        <c:ser>
          <c:idx val="0"/>
          <c:order val="0"/>
          <c:tx>
            <c:strRef>
              <c:f>Sheet1!$B$1</c:f>
              <c:strCache>
                <c:ptCount val="1"/>
                <c:pt idx="0">
                  <c:v>England</c:v>
                </c:pt>
              </c:strCache>
            </c:strRef>
          </c:tx>
          <c:spPr>
            <a:solidFill>
              <a:schemeClr val="tx2"/>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Television</c:v>
                </c:pt>
                <c:pt idx="1">
                  <c:v>Any internet*</c:v>
                </c:pt>
                <c:pt idx="2">
                  <c:v>Social media</c:v>
                </c:pt>
                <c:pt idx="3">
                  <c:v>Other websites/apps**</c:v>
                </c:pt>
                <c:pt idx="4">
                  <c:v>Podcasts</c:v>
                </c:pt>
                <c:pt idx="5">
                  <c:v>Radio</c:v>
                </c:pt>
                <c:pt idx="6">
                  <c:v>Newspapers (printed)</c:v>
                </c:pt>
                <c:pt idx="7">
                  <c:v>Word of mouth</c:v>
                </c:pt>
                <c:pt idx="8">
                  <c:v>Interactive TV services</c:v>
                </c:pt>
                <c:pt idx="9">
                  <c:v>Magazines (printed)</c:v>
                </c:pt>
                <c:pt idx="10">
                  <c:v>Don't follow the news</c:v>
                </c:pt>
              </c:strCache>
            </c:strRef>
          </c:cat>
          <c:val>
            <c:numRef>
              <c:f>Sheet1!$B$2:$B$12</c:f>
              <c:numCache>
                <c:formatCode>0%</c:formatCode>
                <c:ptCount val="11"/>
                <c:pt idx="0">
                  <c:v>0.8</c:v>
                </c:pt>
                <c:pt idx="1">
                  <c:v>0.72881057625701995</c:v>
                </c:pt>
                <c:pt idx="2">
                  <c:v>0.48</c:v>
                </c:pt>
                <c:pt idx="3">
                  <c:v>0.5</c:v>
                </c:pt>
                <c:pt idx="4">
                  <c:v>0.09</c:v>
                </c:pt>
                <c:pt idx="5">
                  <c:v>0.46</c:v>
                </c:pt>
                <c:pt idx="6">
                  <c:v>0.33</c:v>
                </c:pt>
                <c:pt idx="7">
                  <c:v>0.35</c:v>
                </c:pt>
                <c:pt idx="8">
                  <c:v>0.08</c:v>
                </c:pt>
                <c:pt idx="9">
                  <c:v>0.08</c:v>
                </c:pt>
                <c:pt idx="10">
                  <c:v>0.02</c:v>
                </c:pt>
              </c:numCache>
            </c:numRef>
          </c:val>
          <c:extLst>
            <c:ext xmlns:c16="http://schemas.microsoft.com/office/drawing/2014/chart" uri="{C3380CC4-5D6E-409C-BE32-E72D297353CC}">
              <c16:uniqueId val="{00000000-1946-45F0-BA47-17F46EDAAA15}"/>
            </c:ext>
          </c:extLst>
        </c:ser>
        <c:ser>
          <c:idx val="1"/>
          <c:order val="1"/>
          <c:tx>
            <c:strRef>
              <c:f>Sheet1!$C$1</c:f>
              <c:strCache>
                <c:ptCount val="1"/>
                <c:pt idx="0">
                  <c:v>Scotland</c:v>
                </c:pt>
              </c:strCache>
            </c:strRef>
          </c:tx>
          <c:spPr>
            <a:solidFill>
              <a:schemeClr val="accent1"/>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accent1">
                        <a:lumMod val="50000"/>
                      </a:schemeClr>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Television</c:v>
                </c:pt>
                <c:pt idx="1">
                  <c:v>Any internet*</c:v>
                </c:pt>
                <c:pt idx="2">
                  <c:v>Social media</c:v>
                </c:pt>
                <c:pt idx="3">
                  <c:v>Other websites/apps**</c:v>
                </c:pt>
                <c:pt idx="4">
                  <c:v>Podcasts</c:v>
                </c:pt>
                <c:pt idx="5">
                  <c:v>Radio</c:v>
                </c:pt>
                <c:pt idx="6">
                  <c:v>Newspapers (printed)</c:v>
                </c:pt>
                <c:pt idx="7">
                  <c:v>Word of mouth</c:v>
                </c:pt>
                <c:pt idx="8">
                  <c:v>Interactive TV services</c:v>
                </c:pt>
                <c:pt idx="9">
                  <c:v>Magazines (printed)</c:v>
                </c:pt>
                <c:pt idx="10">
                  <c:v>Don't follow the news</c:v>
                </c:pt>
              </c:strCache>
            </c:strRef>
          </c:cat>
          <c:val>
            <c:numRef>
              <c:f>Sheet1!$C$2:$C$12</c:f>
              <c:numCache>
                <c:formatCode>0%</c:formatCode>
                <c:ptCount val="11"/>
                <c:pt idx="0">
                  <c:v>0.79</c:v>
                </c:pt>
                <c:pt idx="1">
                  <c:v>0.73795788670492501</c:v>
                </c:pt>
                <c:pt idx="2">
                  <c:v>0.54</c:v>
                </c:pt>
                <c:pt idx="3">
                  <c:v>0.47</c:v>
                </c:pt>
                <c:pt idx="4">
                  <c:v>0.1</c:v>
                </c:pt>
                <c:pt idx="5">
                  <c:v>0.46</c:v>
                </c:pt>
                <c:pt idx="6">
                  <c:v>0.27</c:v>
                </c:pt>
                <c:pt idx="7">
                  <c:v>0.42</c:v>
                </c:pt>
                <c:pt idx="8">
                  <c:v>0.08</c:v>
                </c:pt>
                <c:pt idx="9">
                  <c:v>7.0000000000000007E-2</c:v>
                </c:pt>
                <c:pt idx="10">
                  <c:v>0.02</c:v>
                </c:pt>
              </c:numCache>
            </c:numRef>
          </c:val>
          <c:extLst>
            <c:ext xmlns:c16="http://schemas.microsoft.com/office/drawing/2014/chart" uri="{C3380CC4-5D6E-409C-BE32-E72D297353CC}">
              <c16:uniqueId val="{00000001-1946-45F0-BA47-17F46EDAAA15}"/>
            </c:ext>
          </c:extLst>
        </c:ser>
        <c:ser>
          <c:idx val="2"/>
          <c:order val="2"/>
          <c:tx>
            <c:strRef>
              <c:f>Sheet1!$D$1</c:f>
              <c:strCache>
                <c:ptCount val="1"/>
                <c:pt idx="0">
                  <c:v>Wales</c:v>
                </c:pt>
              </c:strCache>
            </c:strRef>
          </c:tx>
          <c:spPr>
            <a:solidFill>
              <a:schemeClr val="accent2"/>
            </a:solidFill>
            <a:ln>
              <a:solidFill>
                <a:schemeClr val="bg1"/>
              </a:solidFill>
            </a:ln>
            <a:effectLst/>
          </c:spPr>
          <c:invertIfNegative val="0"/>
          <c:dLbls>
            <c:spPr>
              <a:noFill/>
              <a:ln>
                <a:noFill/>
              </a:ln>
              <a:effectLst/>
            </c:spPr>
            <c:txPr>
              <a:bodyPr/>
              <a:lstStyle/>
              <a:p>
                <a:pPr>
                  <a:defRPr>
                    <a:solidFill>
                      <a:schemeClr val="accent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Television</c:v>
                </c:pt>
                <c:pt idx="1">
                  <c:v>Any internet*</c:v>
                </c:pt>
                <c:pt idx="2">
                  <c:v>Social media</c:v>
                </c:pt>
                <c:pt idx="3">
                  <c:v>Other websites/apps**</c:v>
                </c:pt>
                <c:pt idx="4">
                  <c:v>Podcasts</c:v>
                </c:pt>
                <c:pt idx="5">
                  <c:v>Radio</c:v>
                </c:pt>
                <c:pt idx="6">
                  <c:v>Newspapers (printed)</c:v>
                </c:pt>
                <c:pt idx="7">
                  <c:v>Word of mouth</c:v>
                </c:pt>
                <c:pt idx="8">
                  <c:v>Interactive TV services</c:v>
                </c:pt>
                <c:pt idx="9">
                  <c:v>Magazines (printed)</c:v>
                </c:pt>
                <c:pt idx="10">
                  <c:v>Don't follow the news</c:v>
                </c:pt>
              </c:strCache>
            </c:strRef>
          </c:cat>
          <c:val>
            <c:numRef>
              <c:f>Sheet1!$D$2:$D$12</c:f>
              <c:numCache>
                <c:formatCode>0%</c:formatCode>
                <c:ptCount val="11"/>
                <c:pt idx="0">
                  <c:v>0.74</c:v>
                </c:pt>
                <c:pt idx="1">
                  <c:v>0.70055363276965099</c:v>
                </c:pt>
                <c:pt idx="2">
                  <c:v>0.46</c:v>
                </c:pt>
                <c:pt idx="3">
                  <c:v>0.48</c:v>
                </c:pt>
                <c:pt idx="4">
                  <c:v>0.08</c:v>
                </c:pt>
                <c:pt idx="5">
                  <c:v>0.47</c:v>
                </c:pt>
                <c:pt idx="6">
                  <c:v>0.27</c:v>
                </c:pt>
                <c:pt idx="7">
                  <c:v>0.34</c:v>
                </c:pt>
                <c:pt idx="8">
                  <c:v>7.0000000000000007E-2</c:v>
                </c:pt>
                <c:pt idx="9">
                  <c:v>7.0000000000000007E-2</c:v>
                </c:pt>
                <c:pt idx="10">
                  <c:v>3.0752144796993099E-2</c:v>
                </c:pt>
              </c:numCache>
            </c:numRef>
          </c:val>
          <c:extLst>
            <c:ext xmlns:c16="http://schemas.microsoft.com/office/drawing/2014/chart" uri="{C3380CC4-5D6E-409C-BE32-E72D297353CC}">
              <c16:uniqueId val="{00000002-1946-45F0-BA47-17F46EDAAA15}"/>
            </c:ext>
          </c:extLst>
        </c:ser>
        <c:ser>
          <c:idx val="3"/>
          <c:order val="3"/>
          <c:tx>
            <c:strRef>
              <c:f>Sheet1!$E$1</c:f>
              <c:strCache>
                <c:ptCount val="1"/>
                <c:pt idx="0">
                  <c:v>Northern Ireland</c:v>
                </c:pt>
              </c:strCache>
            </c:strRef>
          </c:tx>
          <c:spPr>
            <a:solidFill>
              <a:schemeClr val="accent4"/>
            </a:solidFill>
            <a:ln>
              <a:solidFill>
                <a:schemeClr val="bg1"/>
              </a:solidFill>
            </a:ln>
          </c:spPr>
          <c:invertIfNegative val="0"/>
          <c:dLbls>
            <c:spPr>
              <a:noFill/>
              <a:ln>
                <a:noFill/>
              </a:ln>
              <a:effectLst/>
            </c:spPr>
            <c:txPr>
              <a:bodyPr/>
              <a:lstStyle/>
              <a:p>
                <a:pPr>
                  <a:defRPr>
                    <a:solidFill>
                      <a:schemeClr val="accent4"/>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Television</c:v>
                </c:pt>
                <c:pt idx="1">
                  <c:v>Any internet*</c:v>
                </c:pt>
                <c:pt idx="2">
                  <c:v>Social media</c:v>
                </c:pt>
                <c:pt idx="3">
                  <c:v>Other websites/apps**</c:v>
                </c:pt>
                <c:pt idx="4">
                  <c:v>Podcasts</c:v>
                </c:pt>
                <c:pt idx="5">
                  <c:v>Radio</c:v>
                </c:pt>
                <c:pt idx="6">
                  <c:v>Newspapers (printed)</c:v>
                </c:pt>
                <c:pt idx="7">
                  <c:v>Word of mouth</c:v>
                </c:pt>
                <c:pt idx="8">
                  <c:v>Interactive TV services</c:v>
                </c:pt>
                <c:pt idx="9">
                  <c:v>Magazines (printed)</c:v>
                </c:pt>
                <c:pt idx="10">
                  <c:v>Don't follow the news</c:v>
                </c:pt>
              </c:strCache>
            </c:strRef>
          </c:cat>
          <c:val>
            <c:numRef>
              <c:f>Sheet1!$E$2:$E$12</c:f>
              <c:numCache>
                <c:formatCode>0%</c:formatCode>
                <c:ptCount val="11"/>
                <c:pt idx="0">
                  <c:v>0.78</c:v>
                </c:pt>
                <c:pt idx="1">
                  <c:v>0.75</c:v>
                </c:pt>
                <c:pt idx="2">
                  <c:v>0.55000000000000004</c:v>
                </c:pt>
                <c:pt idx="3">
                  <c:v>0.46</c:v>
                </c:pt>
                <c:pt idx="4">
                  <c:v>0.06</c:v>
                </c:pt>
                <c:pt idx="5">
                  <c:v>0.51</c:v>
                </c:pt>
                <c:pt idx="6">
                  <c:v>0.28999999999999998</c:v>
                </c:pt>
                <c:pt idx="7">
                  <c:v>0.46</c:v>
                </c:pt>
                <c:pt idx="8">
                  <c:v>7.0000000000000007E-2</c:v>
                </c:pt>
                <c:pt idx="9">
                  <c:v>0.11</c:v>
                </c:pt>
                <c:pt idx="10">
                  <c:v>1.25096747300317E-2</c:v>
                </c:pt>
              </c:numCache>
            </c:numRef>
          </c:val>
          <c:extLst>
            <c:ext xmlns:c16="http://schemas.microsoft.com/office/drawing/2014/chart" uri="{C3380CC4-5D6E-409C-BE32-E72D297353CC}">
              <c16:uniqueId val="{00000000-A8A0-4CB0-B9C4-36B2986AAEB4}"/>
            </c:ext>
          </c:extLst>
        </c:ser>
        <c:dLbls>
          <c:showLegendKey val="0"/>
          <c:showVal val="0"/>
          <c:showCatName val="0"/>
          <c:showSerName val="0"/>
          <c:showPercent val="0"/>
          <c:showBubbleSize val="0"/>
        </c:dLbls>
        <c:gapWidth val="100"/>
        <c:axId val="275472048"/>
        <c:axId val="275473136"/>
      </c:barChart>
      <c:catAx>
        <c:axId val="275472048"/>
        <c:scaling>
          <c:orientation val="maxMin"/>
        </c:scaling>
        <c:delete val="0"/>
        <c:axPos val="l"/>
        <c:numFmt formatCode="General" sourceLinked="0"/>
        <c:majorTickMark val="out"/>
        <c:minorTickMark val="none"/>
        <c:tickLblPos val="nextTo"/>
        <c:spPr>
          <a:noFill/>
          <a:ln w="9525" cap="flat" cmpd="sng" algn="ctr">
            <a:noFill/>
            <a:prstDash val="solid"/>
            <a:round/>
          </a:ln>
          <a:effectLst/>
        </c:spPr>
        <c:txPr>
          <a:bodyPr rot="0" spcFirstLastPara="1" vertOverflow="ellipsis" wrap="square" anchor="ctr" anchorCtr="1"/>
          <a:lstStyle/>
          <a:p>
            <a:pPr>
              <a:defRPr sz="1200" b="0" i="0" u="none" strike="noStrike" kern="1200" baseline="0">
                <a:solidFill>
                  <a:srgbClr val="38393A"/>
                </a:solidFill>
                <a:latin typeface="Calibri"/>
                <a:ea typeface="Calibri"/>
                <a:cs typeface="Calibri"/>
              </a:defRPr>
            </a:pPr>
            <a:endParaRPr lang="en-US"/>
          </a:p>
        </c:txPr>
        <c:crossAx val="275473136"/>
        <c:crosses val="autoZero"/>
        <c:auto val="1"/>
        <c:lblAlgn val="ctr"/>
        <c:lblOffset val="100"/>
        <c:noMultiLvlLbl val="0"/>
      </c:catAx>
      <c:valAx>
        <c:axId val="275473136"/>
        <c:scaling>
          <c:orientation val="minMax"/>
        </c:scaling>
        <c:delete val="1"/>
        <c:axPos val="t"/>
        <c:numFmt formatCode="0%" sourceLinked="1"/>
        <c:majorTickMark val="out"/>
        <c:minorTickMark val="none"/>
        <c:tickLblPos val="none"/>
        <c:crossAx val="275472048"/>
        <c:crosses val="autoZero"/>
        <c:crossBetween val="between"/>
      </c:valAx>
      <c:spPr>
        <a:noFill/>
        <a:ln>
          <a:noFill/>
        </a:ln>
        <a:effectLst/>
      </c:spPr>
    </c:plotArea>
    <c:legend>
      <c:legendPos val="b"/>
      <c:layout>
        <c:manualLayout>
          <c:xMode val="edge"/>
          <c:yMode val="edge"/>
          <c:x val="0.76782214766834767"/>
          <c:y val="0.70991964259063078"/>
          <c:w val="0.20513014703792751"/>
          <c:h val="0.23974873626781137"/>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38393A"/>
              </a:solidFill>
              <a:latin typeface="Calibri"/>
              <a:ea typeface="Calibri"/>
              <a:cs typeface="Calibri"/>
            </a:defRPr>
          </a:pPr>
          <a:endParaRPr lang="en-US"/>
        </a:p>
      </c:txPr>
    </c:legend>
    <c:plotVisOnly val="1"/>
    <c:dispBlanksAs val="gap"/>
    <c:showDLblsOverMax val="0"/>
  </c:chart>
  <c:spPr>
    <a:noFill/>
    <a:ln w="9525" cap="flat" cmpd="sng" algn="ctr">
      <a:noFill/>
      <a:prstDash val="solid"/>
    </a:ln>
    <a:effectLst/>
  </c:spPr>
  <c:txPr>
    <a:bodyPr/>
    <a:lstStyle/>
    <a:p>
      <a:pPr>
        <a:defRPr sz="1000" b="0">
          <a:solidFill>
            <a:srgbClr val="38393A"/>
          </a:solidFill>
          <a:latin typeface="Calibri"/>
          <a:ea typeface="Calibri"/>
          <a:cs typeface="Calibri"/>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6403497089962142"/>
          <c:y val="3.5468869450265401E-2"/>
          <c:w val="0.42780387821763155"/>
          <c:h val="0.94500158516571331"/>
        </c:manualLayout>
      </c:layout>
      <c:barChart>
        <c:barDir val="bar"/>
        <c:grouping val="clustered"/>
        <c:varyColors val="0"/>
        <c:ser>
          <c:idx val="0"/>
          <c:order val="0"/>
          <c:tx>
            <c:strRef>
              <c:f>Sheet1!$B$1</c:f>
              <c:strCache>
                <c:ptCount val="1"/>
                <c:pt idx="0">
                  <c:v>2021</c:v>
                </c:pt>
              </c:strCache>
            </c:strRef>
          </c:tx>
          <c:spPr>
            <a:solidFill>
              <a:schemeClr val="tx2"/>
            </a:solidFill>
            <a:ln>
              <a:solidFill>
                <a:schemeClr val="bg1"/>
              </a:solidFill>
            </a:ln>
            <a:effectLst/>
          </c:spPr>
          <c:invertIfNegative val="0"/>
          <c:dPt>
            <c:idx val="8"/>
            <c:invertIfNegative val="0"/>
            <c:bubble3D val="0"/>
            <c:spPr>
              <a:solidFill>
                <a:srgbClr val="4E4F50"/>
              </a:solidFill>
              <a:ln>
                <a:solidFill>
                  <a:schemeClr val="bg1"/>
                </a:solidFill>
              </a:ln>
              <a:effectLst/>
            </c:spPr>
            <c:extLst>
              <c:ext xmlns:c16="http://schemas.microsoft.com/office/drawing/2014/chart" uri="{C3380CC4-5D6E-409C-BE32-E72D297353CC}">
                <c16:uniqueId val="{00000001-CF50-4FB5-96C9-D0DE0D444BC7}"/>
              </c:ext>
            </c:extLst>
          </c:dPt>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rgbClr val="38393A"/>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It’s important to know what’s going on</c:v>
                </c:pt>
                <c:pt idx="1">
                  <c:v>It helps me to learn about or find out new things</c:v>
                </c:pt>
                <c:pt idx="2">
                  <c:v>It makes me think</c:v>
                </c:pt>
                <c:pt idx="3">
                  <c:v>It gives me something to talk about with family</c:v>
                </c:pt>
                <c:pt idx="4">
                  <c:v>It gives me something to talk about with friends</c:v>
                </c:pt>
                <c:pt idx="5">
                  <c:v>It inspires me to try something new or different</c:v>
                </c:pt>
                <c:pt idx="6">
                  <c:v>It makes me laugh</c:v>
                </c:pt>
                <c:pt idx="7">
                  <c:v>It shocks or scares me</c:v>
                </c:pt>
                <c:pt idx="8">
                  <c:v>I don’t follow the news</c:v>
                </c:pt>
              </c:strCache>
            </c:strRef>
          </c:cat>
          <c:val>
            <c:numRef>
              <c:f>Sheet1!$B$2:$B$10</c:f>
              <c:numCache>
                <c:formatCode>0%</c:formatCode>
                <c:ptCount val="9"/>
                <c:pt idx="0">
                  <c:v>0.50677077541771398</c:v>
                </c:pt>
                <c:pt idx="1">
                  <c:v>0.473275526946147</c:v>
                </c:pt>
                <c:pt idx="2">
                  <c:v>0.40984703895178198</c:v>
                </c:pt>
                <c:pt idx="3">
                  <c:v>0.33908274103728703</c:v>
                </c:pt>
                <c:pt idx="4">
                  <c:v>0.30204031529615299</c:v>
                </c:pt>
                <c:pt idx="5">
                  <c:v>0.16219483782910299</c:v>
                </c:pt>
                <c:pt idx="6">
                  <c:v>0.15367546386893499</c:v>
                </c:pt>
                <c:pt idx="7">
                  <c:v>0.143880624903199</c:v>
                </c:pt>
                <c:pt idx="8">
                  <c:v>9.8471468725448902E-2</c:v>
                </c:pt>
              </c:numCache>
            </c:numRef>
          </c:val>
          <c:extLst>
            <c:ext xmlns:c16="http://schemas.microsoft.com/office/drawing/2014/chart" uri="{C3380CC4-5D6E-409C-BE32-E72D297353CC}">
              <c16:uniqueId val="{00000000-1946-45F0-BA47-17F46EDAAA15}"/>
            </c:ext>
          </c:extLst>
        </c:ser>
        <c:ser>
          <c:idx val="1"/>
          <c:order val="1"/>
          <c:tx>
            <c:strRef>
              <c:f>Sheet1!$C$1</c:f>
              <c:strCache>
                <c:ptCount val="1"/>
                <c:pt idx="0">
                  <c:v>2020</c:v>
                </c:pt>
              </c:strCache>
            </c:strRef>
          </c:tx>
          <c:spPr>
            <a:solidFill>
              <a:schemeClr val="accent1"/>
            </a:solidFill>
            <a:ln>
              <a:solidFill>
                <a:schemeClr val="bg1"/>
              </a:solidFill>
            </a:ln>
          </c:spPr>
          <c:invertIfNegative val="0"/>
          <c:dPt>
            <c:idx val="8"/>
            <c:invertIfNegative val="0"/>
            <c:bubble3D val="0"/>
            <c:spPr>
              <a:solidFill>
                <a:schemeClr val="bg1">
                  <a:lumMod val="50000"/>
                </a:schemeClr>
              </a:solidFill>
              <a:ln>
                <a:solidFill>
                  <a:schemeClr val="bg1"/>
                </a:solidFill>
              </a:ln>
            </c:spPr>
            <c:extLst>
              <c:ext xmlns:c16="http://schemas.microsoft.com/office/drawing/2014/chart" uri="{C3380CC4-5D6E-409C-BE32-E72D297353CC}">
                <c16:uniqueId val="{00000001-A478-4F03-AB57-950ADE606A83}"/>
              </c:ext>
            </c:extLst>
          </c:dPt>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It’s important to know what’s going on</c:v>
                </c:pt>
                <c:pt idx="1">
                  <c:v>It helps me to learn about or find out new things</c:v>
                </c:pt>
                <c:pt idx="2">
                  <c:v>It makes me think</c:v>
                </c:pt>
                <c:pt idx="3">
                  <c:v>It gives me something to talk about with family</c:v>
                </c:pt>
                <c:pt idx="4">
                  <c:v>It gives me something to talk about with friends</c:v>
                </c:pt>
                <c:pt idx="5">
                  <c:v>It inspires me to try something new or different</c:v>
                </c:pt>
                <c:pt idx="6">
                  <c:v>It makes me laugh</c:v>
                </c:pt>
                <c:pt idx="7">
                  <c:v>It shocks or scares me</c:v>
                </c:pt>
                <c:pt idx="8">
                  <c:v>I don’t follow the news</c:v>
                </c:pt>
              </c:strCache>
            </c:strRef>
          </c:cat>
          <c:val>
            <c:numRef>
              <c:f>Sheet1!$C$2:$C$10</c:f>
              <c:numCache>
                <c:formatCode>0%</c:formatCode>
                <c:ptCount val="9"/>
                <c:pt idx="0">
                  <c:v>0.53073906962573802</c:v>
                </c:pt>
                <c:pt idx="1">
                  <c:v>0.48704152487603902</c:v>
                </c:pt>
                <c:pt idx="2">
                  <c:v>0.41512086579440199</c:v>
                </c:pt>
                <c:pt idx="3">
                  <c:v>0.33524696892118999</c:v>
                </c:pt>
                <c:pt idx="4">
                  <c:v>0.27837612308704401</c:v>
                </c:pt>
                <c:pt idx="5">
                  <c:v>0.12728381058533</c:v>
                </c:pt>
                <c:pt idx="6">
                  <c:v>0.12371342755103</c:v>
                </c:pt>
                <c:pt idx="7">
                  <c:v>0.16930997698910399</c:v>
                </c:pt>
                <c:pt idx="8">
                  <c:v>0.11193248826317199</c:v>
                </c:pt>
              </c:numCache>
            </c:numRef>
          </c:val>
          <c:extLst>
            <c:ext xmlns:c16="http://schemas.microsoft.com/office/drawing/2014/chart" uri="{C3380CC4-5D6E-409C-BE32-E72D297353CC}">
              <c16:uniqueId val="{00000002-A478-4F03-AB57-950ADE606A83}"/>
            </c:ext>
          </c:extLst>
        </c:ser>
        <c:ser>
          <c:idx val="2"/>
          <c:order val="2"/>
          <c:tx>
            <c:strRef>
              <c:f>Sheet1!$D$1</c:f>
              <c:strCache>
                <c:ptCount val="1"/>
                <c:pt idx="0">
                  <c:v>2019</c:v>
                </c:pt>
              </c:strCache>
            </c:strRef>
          </c:tx>
          <c:spPr>
            <a:solidFill>
              <a:schemeClr val="accent2"/>
            </a:solidFill>
            <a:ln>
              <a:solidFill>
                <a:schemeClr val="bg1"/>
              </a:solidFill>
            </a:ln>
          </c:spPr>
          <c:invertIfNegative val="0"/>
          <c:dPt>
            <c:idx val="8"/>
            <c:invertIfNegative val="0"/>
            <c:bubble3D val="0"/>
            <c:spPr>
              <a:solidFill>
                <a:schemeClr val="bg1">
                  <a:lumMod val="65000"/>
                </a:schemeClr>
              </a:solidFill>
              <a:ln>
                <a:solidFill>
                  <a:schemeClr val="bg1"/>
                </a:solidFill>
              </a:ln>
            </c:spPr>
            <c:extLst>
              <c:ext xmlns:c16="http://schemas.microsoft.com/office/drawing/2014/chart" uri="{C3380CC4-5D6E-409C-BE32-E72D297353CC}">
                <c16:uniqueId val="{00000002-BFD7-41FD-A65F-FBFECB45B2CE}"/>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It’s important to know what’s going on</c:v>
                </c:pt>
                <c:pt idx="1">
                  <c:v>It helps me to learn about or find out new things</c:v>
                </c:pt>
                <c:pt idx="2">
                  <c:v>It makes me think</c:v>
                </c:pt>
                <c:pt idx="3">
                  <c:v>It gives me something to talk about with family</c:v>
                </c:pt>
                <c:pt idx="4">
                  <c:v>It gives me something to talk about with friends</c:v>
                </c:pt>
                <c:pt idx="5">
                  <c:v>It inspires me to try something new or different</c:v>
                </c:pt>
                <c:pt idx="6">
                  <c:v>It makes me laugh</c:v>
                </c:pt>
                <c:pt idx="7">
                  <c:v>It shocks or scares me</c:v>
                </c:pt>
                <c:pt idx="8">
                  <c:v>I don’t follow the news</c:v>
                </c:pt>
              </c:strCache>
            </c:strRef>
          </c:cat>
          <c:val>
            <c:numRef>
              <c:f>Sheet1!$D$2:$D$10</c:f>
              <c:numCache>
                <c:formatCode>0%</c:formatCode>
                <c:ptCount val="9"/>
                <c:pt idx="0">
                  <c:v>0.496</c:v>
                </c:pt>
                <c:pt idx="1">
                  <c:v>0.46200000000000002</c:v>
                </c:pt>
                <c:pt idx="2">
                  <c:v>0.41699999999999998</c:v>
                </c:pt>
                <c:pt idx="3">
                  <c:v>0.316</c:v>
                </c:pt>
                <c:pt idx="4">
                  <c:v>0.27700000000000002</c:v>
                </c:pt>
                <c:pt idx="5">
                  <c:v>0.153</c:v>
                </c:pt>
                <c:pt idx="6">
                  <c:v>0.156</c:v>
                </c:pt>
                <c:pt idx="7">
                  <c:v>0.157</c:v>
                </c:pt>
                <c:pt idx="8">
                  <c:v>0.10299999999999999</c:v>
                </c:pt>
              </c:numCache>
            </c:numRef>
          </c:val>
          <c:extLst>
            <c:ext xmlns:c16="http://schemas.microsoft.com/office/drawing/2014/chart" uri="{C3380CC4-5D6E-409C-BE32-E72D297353CC}">
              <c16:uniqueId val="{00000003-BFD7-41FD-A65F-FBFECB45B2CE}"/>
            </c:ext>
          </c:extLst>
        </c:ser>
        <c:ser>
          <c:idx val="3"/>
          <c:order val="3"/>
          <c:tx>
            <c:strRef>
              <c:f>Sheet1!$E$1</c:f>
              <c:strCache>
                <c:ptCount val="1"/>
                <c:pt idx="0">
                  <c:v>2018</c:v>
                </c:pt>
              </c:strCache>
            </c:strRef>
          </c:tx>
          <c:spPr>
            <a:solidFill>
              <a:schemeClr val="accent4"/>
            </a:solidFill>
            <a:ln>
              <a:solidFill>
                <a:schemeClr val="bg1"/>
              </a:solidFill>
            </a:ln>
          </c:spPr>
          <c:invertIfNegative val="0"/>
          <c:dPt>
            <c:idx val="8"/>
            <c:invertIfNegative val="0"/>
            <c:bubble3D val="0"/>
            <c:spPr>
              <a:solidFill>
                <a:schemeClr val="bg1">
                  <a:lumMod val="75000"/>
                </a:schemeClr>
              </a:solidFill>
              <a:ln>
                <a:solidFill>
                  <a:schemeClr val="bg1"/>
                </a:solidFill>
              </a:ln>
            </c:spPr>
            <c:extLst>
              <c:ext xmlns:c16="http://schemas.microsoft.com/office/drawing/2014/chart" uri="{C3380CC4-5D6E-409C-BE32-E72D297353CC}">
                <c16:uniqueId val="{00000008-FEF8-4978-A747-977195FC24C5}"/>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It’s important to know what’s going on</c:v>
                </c:pt>
                <c:pt idx="1">
                  <c:v>It helps me to learn about or find out new things</c:v>
                </c:pt>
                <c:pt idx="2">
                  <c:v>It makes me think</c:v>
                </c:pt>
                <c:pt idx="3">
                  <c:v>It gives me something to talk about with family</c:v>
                </c:pt>
                <c:pt idx="4">
                  <c:v>It gives me something to talk about with friends</c:v>
                </c:pt>
                <c:pt idx="5">
                  <c:v>It inspires me to try something new or different</c:v>
                </c:pt>
                <c:pt idx="6">
                  <c:v>It makes me laugh</c:v>
                </c:pt>
                <c:pt idx="7">
                  <c:v>It shocks or scares me</c:v>
                </c:pt>
                <c:pt idx="8">
                  <c:v>I don’t follow the news</c:v>
                </c:pt>
              </c:strCache>
            </c:strRef>
          </c:cat>
          <c:val>
            <c:numRef>
              <c:f>Sheet1!$E$2:$E$10</c:f>
              <c:numCache>
                <c:formatCode>0%</c:formatCode>
                <c:ptCount val="9"/>
                <c:pt idx="0">
                  <c:v>0.52947052947052897</c:v>
                </c:pt>
                <c:pt idx="1">
                  <c:v>0.46953046953047001</c:v>
                </c:pt>
                <c:pt idx="2">
                  <c:v>0.40859140859140902</c:v>
                </c:pt>
                <c:pt idx="3">
                  <c:v>0.32467532467532501</c:v>
                </c:pt>
                <c:pt idx="4">
                  <c:v>0.30469530469530498</c:v>
                </c:pt>
                <c:pt idx="5">
                  <c:v>0.14385614385614401</c:v>
                </c:pt>
                <c:pt idx="6">
                  <c:v>0.137862137862138</c:v>
                </c:pt>
                <c:pt idx="7">
                  <c:v>0.168831168831169</c:v>
                </c:pt>
                <c:pt idx="8">
                  <c:v>9.3906093906093904E-2</c:v>
                </c:pt>
              </c:numCache>
            </c:numRef>
          </c:val>
          <c:extLst>
            <c:ext xmlns:c16="http://schemas.microsoft.com/office/drawing/2014/chart" uri="{C3380CC4-5D6E-409C-BE32-E72D297353CC}">
              <c16:uniqueId val="{00000007-FEF8-4978-A747-977195FC24C5}"/>
            </c:ext>
          </c:extLst>
        </c:ser>
        <c:dLbls>
          <c:showLegendKey val="0"/>
          <c:showVal val="0"/>
          <c:showCatName val="0"/>
          <c:showSerName val="0"/>
          <c:showPercent val="0"/>
          <c:showBubbleSize val="0"/>
        </c:dLbls>
        <c:gapWidth val="100"/>
        <c:axId val="288436304"/>
        <c:axId val="288437936"/>
      </c:barChart>
      <c:catAx>
        <c:axId val="288436304"/>
        <c:scaling>
          <c:orientation val="maxMin"/>
        </c:scaling>
        <c:delete val="0"/>
        <c:axPos val="l"/>
        <c:numFmt formatCode="General" sourceLinked="0"/>
        <c:majorTickMark val="out"/>
        <c:minorTickMark val="none"/>
        <c:tickLblPos val="nextTo"/>
        <c:spPr>
          <a:noFill/>
          <a:ln w="9525" cap="flat" cmpd="sng" algn="ctr">
            <a:noFill/>
            <a:prstDash val="solid"/>
            <a:round/>
          </a:ln>
          <a:effectLst/>
        </c:spPr>
        <c:txPr>
          <a:bodyPr rot="0" spcFirstLastPara="1" vertOverflow="ellipsis" wrap="square" anchor="ctr" anchorCtr="1"/>
          <a:lstStyle/>
          <a:p>
            <a:pPr>
              <a:defRPr sz="1200" b="0" i="0" u="none" strike="noStrike" kern="1200" baseline="0">
                <a:solidFill>
                  <a:srgbClr val="38393A"/>
                </a:solidFill>
                <a:latin typeface="Calibri"/>
                <a:ea typeface="Calibri"/>
                <a:cs typeface="Calibri"/>
              </a:defRPr>
            </a:pPr>
            <a:endParaRPr lang="en-US"/>
          </a:p>
        </c:txPr>
        <c:crossAx val="288437936"/>
        <c:crosses val="autoZero"/>
        <c:auto val="1"/>
        <c:lblAlgn val="ctr"/>
        <c:lblOffset val="100"/>
        <c:noMultiLvlLbl val="0"/>
      </c:catAx>
      <c:valAx>
        <c:axId val="288437936"/>
        <c:scaling>
          <c:orientation val="minMax"/>
        </c:scaling>
        <c:delete val="1"/>
        <c:axPos val="t"/>
        <c:numFmt formatCode="0%" sourceLinked="1"/>
        <c:majorTickMark val="out"/>
        <c:minorTickMark val="none"/>
        <c:tickLblPos val="none"/>
        <c:crossAx val="288436304"/>
        <c:crosses val="autoZero"/>
        <c:crossBetween val="between"/>
      </c:valAx>
      <c:spPr>
        <a:noFill/>
        <a:ln>
          <a:noFill/>
        </a:ln>
        <a:effectLst/>
      </c:spPr>
    </c:plotArea>
    <c:legend>
      <c:legendPos val="r"/>
      <c:layout>
        <c:manualLayout>
          <c:xMode val="edge"/>
          <c:yMode val="edge"/>
          <c:x val="0.7888760813366601"/>
          <c:y val="0.62081446316545563"/>
          <c:w val="7.2743766083041658E-2"/>
          <c:h val="0.24010064400682998"/>
        </c:manualLayout>
      </c:layout>
      <c:overlay val="0"/>
      <c:txPr>
        <a:bodyPr/>
        <a:lstStyle/>
        <a:p>
          <a:pPr>
            <a:defRPr sz="1200">
              <a:solidFill>
                <a:schemeClr val="tx1"/>
              </a:solidFill>
            </a:defRPr>
          </a:pPr>
          <a:endParaRPr lang="en-US"/>
        </a:p>
      </c:txPr>
    </c:legend>
    <c:plotVisOnly val="1"/>
    <c:dispBlanksAs val="gap"/>
    <c:showDLblsOverMax val="0"/>
  </c:chart>
  <c:spPr>
    <a:noFill/>
    <a:ln w="9525" cap="flat" cmpd="sng" algn="ctr">
      <a:noFill/>
      <a:prstDash val="solid"/>
    </a:ln>
    <a:effectLst/>
  </c:spPr>
  <c:txPr>
    <a:bodyPr/>
    <a:lstStyle/>
    <a:p>
      <a:pPr>
        <a:defRPr sz="1000" b="0">
          <a:solidFill>
            <a:srgbClr val="38393A"/>
          </a:solidFill>
          <a:latin typeface="Calibri"/>
          <a:ea typeface="Calibri"/>
          <a:cs typeface="Calibri"/>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691506916066208"/>
          <c:y val="6.4063335066951402E-2"/>
          <c:w val="0.54202996777301571"/>
          <c:h val="0.9204610912486284"/>
        </c:manualLayout>
      </c:layout>
      <c:barChart>
        <c:barDir val="bar"/>
        <c:grouping val="clustered"/>
        <c:varyColors val="0"/>
        <c:ser>
          <c:idx val="0"/>
          <c:order val="0"/>
          <c:tx>
            <c:strRef>
              <c:f>Sheet1!$B$1</c:f>
              <c:strCache>
                <c:ptCount val="1"/>
                <c:pt idx="0">
                  <c:v>2021</c:v>
                </c:pt>
              </c:strCache>
            </c:strRef>
          </c:tx>
          <c:spPr>
            <a:solidFill>
              <a:schemeClr val="tx2"/>
            </a:solidFill>
            <a:ln>
              <a:noFill/>
            </a:ln>
            <a:effectLst/>
          </c:spPr>
          <c:invertIfNegative val="0"/>
          <c:dPt>
            <c:idx val="8"/>
            <c:invertIfNegative val="0"/>
            <c:bubble3D val="0"/>
            <c:spPr>
              <a:solidFill>
                <a:schemeClr val="tx1">
                  <a:lumMod val="60000"/>
                  <a:lumOff val="40000"/>
                </a:schemeClr>
              </a:solidFill>
              <a:ln>
                <a:noFill/>
              </a:ln>
              <a:effectLst/>
            </c:spPr>
            <c:extLst>
              <c:ext xmlns:c16="http://schemas.microsoft.com/office/drawing/2014/chart" uri="{C3380CC4-5D6E-409C-BE32-E72D297353CC}">
                <c16:uniqueId val="{00000001-1097-4590-81C7-519C4FF1B4F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Look at the comments about the story</c:v>
                </c:pt>
                <c:pt idx="1">
                  <c:v>Check if the same story appears anywhere else</c:v>
                </c:pt>
                <c:pt idx="2">
                  <c:v>Think about the story content to see how likely it is to be true</c:v>
                </c:pt>
                <c:pt idx="3">
                  <c:v>Think about whether I trust the person who shared it</c:v>
                </c:pt>
                <c:pt idx="4">
                  <c:v>Check if it was by an organisation I thought was trustworthy</c:v>
                </c:pt>
                <c:pt idx="5">
                  <c:v>Check if it was by an organisation I 
had heard of</c:v>
                </c:pt>
                <c:pt idx="6">
                  <c:v>Look at how professional the story looks (spelling mistakes etc)</c:v>
                </c:pt>
                <c:pt idx="7">
                  <c:v>Check to see if it is by someone who was there/saw it themselves</c:v>
                </c:pt>
                <c:pt idx="8">
                  <c:v>Wouldn’t make any of these checks</c:v>
                </c:pt>
              </c:strCache>
            </c:strRef>
          </c:cat>
          <c:val>
            <c:numRef>
              <c:f>Sheet1!$B$2:$B$10</c:f>
              <c:numCache>
                <c:formatCode>0%</c:formatCode>
                <c:ptCount val="9"/>
                <c:pt idx="0">
                  <c:v>0.414191198378487</c:v>
                </c:pt>
                <c:pt idx="1">
                  <c:v>0.37622089728702501</c:v>
                </c:pt>
                <c:pt idx="2">
                  <c:v>0.35408596312664598</c:v>
                </c:pt>
                <c:pt idx="3">
                  <c:v>0.30327542250517397</c:v>
                </c:pt>
                <c:pt idx="4">
                  <c:v>0.293493567338657</c:v>
                </c:pt>
                <c:pt idx="5">
                  <c:v>0.28438606381311399</c:v>
                </c:pt>
                <c:pt idx="6">
                  <c:v>0.276655571452399</c:v>
                </c:pt>
                <c:pt idx="7">
                  <c:v>0.27610858785341802</c:v>
                </c:pt>
                <c:pt idx="8">
                  <c:v>7.8539854997750402E-2</c:v>
                </c:pt>
              </c:numCache>
            </c:numRef>
          </c:val>
          <c:extLst>
            <c:ext xmlns:c16="http://schemas.microsoft.com/office/drawing/2014/chart" uri="{C3380CC4-5D6E-409C-BE32-E72D297353CC}">
              <c16:uniqueId val="{00000002-1097-4590-81C7-519C4FF1B4F0}"/>
            </c:ext>
          </c:extLst>
        </c:ser>
        <c:ser>
          <c:idx val="1"/>
          <c:order val="1"/>
          <c:tx>
            <c:strRef>
              <c:f>Sheet1!$C$1</c:f>
              <c:strCache>
                <c:ptCount val="1"/>
                <c:pt idx="0">
                  <c:v>2020</c:v>
                </c:pt>
              </c:strCache>
            </c:strRef>
          </c:tx>
          <c:spPr>
            <a:solidFill>
              <a:schemeClr val="accent1"/>
            </a:solidFill>
          </c:spPr>
          <c:invertIfNegative val="0"/>
          <c:dPt>
            <c:idx val="8"/>
            <c:invertIfNegative val="0"/>
            <c:bubble3D val="0"/>
            <c:spPr>
              <a:solidFill>
                <a:srgbClr val="BFBFBF"/>
              </a:solidFill>
            </c:spPr>
            <c:extLst>
              <c:ext xmlns:c16="http://schemas.microsoft.com/office/drawing/2014/chart" uri="{C3380CC4-5D6E-409C-BE32-E72D297353CC}">
                <c16:uniqueId val="{00000004-1097-4590-81C7-519C4FF1B4F0}"/>
              </c:ext>
            </c:extLst>
          </c:dPt>
          <c:dLbls>
            <c:spPr>
              <a:noFill/>
              <a:ln>
                <a:noFill/>
              </a:ln>
              <a:effectLst/>
            </c:spPr>
            <c:txPr>
              <a:bodyPr/>
              <a:lstStyle/>
              <a:p>
                <a:pPr>
                  <a:defRPr>
                    <a:solidFill>
                      <a:srgbClr val="000000"/>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Look at the comments about the story</c:v>
                </c:pt>
                <c:pt idx="1">
                  <c:v>Check if the same story appears anywhere else</c:v>
                </c:pt>
                <c:pt idx="2">
                  <c:v>Think about the story content to see how likely it is to be true</c:v>
                </c:pt>
                <c:pt idx="3">
                  <c:v>Think about whether I trust the person who shared it</c:v>
                </c:pt>
                <c:pt idx="4">
                  <c:v>Check if it was by an organisation I thought was trustworthy</c:v>
                </c:pt>
                <c:pt idx="5">
                  <c:v>Check if it was by an organisation I 
had heard of</c:v>
                </c:pt>
                <c:pt idx="6">
                  <c:v>Look at how professional the story looks (spelling mistakes etc)</c:v>
                </c:pt>
                <c:pt idx="7">
                  <c:v>Check to see if it is by someone who was there/saw it themselves</c:v>
                </c:pt>
                <c:pt idx="8">
                  <c:v>Wouldn’t make any of these checks</c:v>
                </c:pt>
              </c:strCache>
            </c:strRef>
          </c:cat>
          <c:val>
            <c:numRef>
              <c:f>Sheet1!$C$2:$C$10</c:f>
              <c:numCache>
                <c:formatCode>0%</c:formatCode>
                <c:ptCount val="9"/>
                <c:pt idx="0">
                  <c:v>0.390746016567389</c:v>
                </c:pt>
                <c:pt idx="1">
                  <c:v>0.38897782201783498</c:v>
                </c:pt>
                <c:pt idx="2">
                  <c:v>0.32062880947155897</c:v>
                </c:pt>
                <c:pt idx="3">
                  <c:v>0.28843526946936598</c:v>
                </c:pt>
                <c:pt idx="4">
                  <c:v>0.316109472413304</c:v>
                </c:pt>
                <c:pt idx="5">
                  <c:v>0.26388292166093202</c:v>
                </c:pt>
                <c:pt idx="6">
                  <c:v>0.23709019898442399</c:v>
                </c:pt>
                <c:pt idx="7">
                  <c:v>0.20604911682409199</c:v>
                </c:pt>
                <c:pt idx="8">
                  <c:v>0.111430133330749</c:v>
                </c:pt>
              </c:numCache>
            </c:numRef>
          </c:val>
          <c:extLst>
            <c:ext xmlns:c16="http://schemas.microsoft.com/office/drawing/2014/chart" uri="{C3380CC4-5D6E-409C-BE32-E72D297353CC}">
              <c16:uniqueId val="{00000005-1097-4590-81C7-519C4FF1B4F0}"/>
            </c:ext>
          </c:extLst>
        </c:ser>
        <c:dLbls>
          <c:showLegendKey val="0"/>
          <c:showVal val="0"/>
          <c:showCatName val="0"/>
          <c:showSerName val="0"/>
          <c:showPercent val="0"/>
          <c:showBubbleSize val="0"/>
        </c:dLbls>
        <c:gapWidth val="80"/>
        <c:axId val="308307120"/>
        <c:axId val="308306032"/>
      </c:barChart>
      <c:catAx>
        <c:axId val="30830712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nSpc>
                <a:spcPct val="80000"/>
              </a:lnSpc>
              <a:defRPr sz="1100" b="0" i="0" u="none" strike="noStrike" kern="1200" baseline="0">
                <a:solidFill>
                  <a:schemeClr val="tx1"/>
                </a:solidFill>
                <a:latin typeface="+mn-lt"/>
                <a:ea typeface="+mn-ea"/>
                <a:cs typeface="+mn-cs"/>
              </a:defRPr>
            </a:pPr>
            <a:endParaRPr lang="en-US"/>
          </a:p>
        </c:txPr>
        <c:crossAx val="308306032"/>
        <c:crosses val="autoZero"/>
        <c:auto val="1"/>
        <c:lblAlgn val="ctr"/>
        <c:lblOffset val="100"/>
        <c:noMultiLvlLbl val="0"/>
      </c:catAx>
      <c:valAx>
        <c:axId val="308306032"/>
        <c:scaling>
          <c:orientation val="minMax"/>
          <c:min val="0"/>
        </c:scaling>
        <c:delete val="1"/>
        <c:axPos val="t"/>
        <c:numFmt formatCode="0%" sourceLinked="1"/>
        <c:majorTickMark val="none"/>
        <c:minorTickMark val="none"/>
        <c:tickLblPos val="none"/>
        <c:crossAx val="308307120"/>
        <c:crosses val="autoZero"/>
        <c:crossBetween val="between"/>
        <c:majorUnit val="0.1"/>
      </c:valAx>
      <c:spPr>
        <a:noFill/>
        <a:ln>
          <a:noFill/>
        </a:ln>
        <a:effectLst/>
      </c:spPr>
    </c:plotArea>
    <c:legend>
      <c:legendPos val="r"/>
      <c:layout>
        <c:manualLayout>
          <c:xMode val="edge"/>
          <c:yMode val="edge"/>
          <c:x val="0.84861335371053292"/>
          <c:y val="0.8481358818123903"/>
          <c:w val="0.1223770446415717"/>
          <c:h val="0.1497880981176912"/>
        </c:manualLayout>
      </c:layout>
      <c:overlay val="0"/>
      <c:txPr>
        <a:bodyPr/>
        <a:lstStyle/>
        <a:p>
          <a:pPr>
            <a:defRPr sz="1200">
              <a:solidFill>
                <a:schemeClr val="tx1"/>
              </a:solidFill>
            </a:defRPr>
          </a:pPr>
          <a:endParaRPr lang="en-US"/>
        </a:p>
      </c:txPr>
    </c:legend>
    <c:plotVisOnly val="1"/>
    <c:dispBlanksAs val="gap"/>
    <c:showDLblsOverMax val="0"/>
  </c:chart>
  <c:spPr>
    <a:noFill/>
    <a:ln>
      <a:noFill/>
    </a:ln>
    <a:effectLst/>
  </c:spPr>
  <c:txPr>
    <a:bodyPr/>
    <a:lstStyle/>
    <a:p>
      <a:pPr>
        <a:defRPr sz="1050">
          <a:solidFill>
            <a:schemeClr val="tx2"/>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831628648048042E-2"/>
          <c:y val="5.2429153280616689E-2"/>
          <c:w val="0.9657024639279882"/>
          <c:h val="0.66131916633009191"/>
        </c:manualLayout>
      </c:layout>
      <c:barChart>
        <c:barDir val="col"/>
        <c:grouping val="clustered"/>
        <c:varyColors val="0"/>
        <c:ser>
          <c:idx val="0"/>
          <c:order val="0"/>
          <c:tx>
            <c:strRef>
              <c:f>Sheet1!$B$1</c:f>
              <c:strCache>
                <c:ptCount val="1"/>
                <c:pt idx="0">
                  <c:v>2021</c:v>
                </c:pt>
              </c:strCache>
            </c:strRef>
          </c:tx>
          <c:spPr>
            <a:solidFill>
              <a:schemeClr val="tx2"/>
            </a:solidFill>
            <a:ln w="31750">
              <a:noFill/>
            </a:ln>
          </c:spPr>
          <c:invertIfNegative val="0"/>
          <c:dPt>
            <c:idx val="4"/>
            <c:invertIfNegative val="0"/>
            <c:bubble3D val="0"/>
            <c:spPr>
              <a:solidFill>
                <a:schemeClr val="tx2"/>
              </a:solidFill>
              <a:ln w="31750">
                <a:noFill/>
                <a:prstDash val="solid"/>
              </a:ln>
            </c:spPr>
            <c:extLst>
              <c:ext xmlns:c16="http://schemas.microsoft.com/office/drawing/2014/chart" uri="{C3380CC4-5D6E-409C-BE32-E72D297353CC}">
                <c16:uniqueId val="{00000001-321A-426B-BC19-1680BC5B417F}"/>
              </c:ext>
            </c:extLst>
          </c:dPt>
          <c:dPt>
            <c:idx val="14"/>
            <c:invertIfNegative val="0"/>
            <c:bubble3D val="0"/>
            <c:spPr>
              <a:solidFill>
                <a:schemeClr val="bg2"/>
              </a:solidFill>
              <a:ln w="31750">
                <a:noFill/>
              </a:ln>
            </c:spPr>
            <c:extLst>
              <c:ext xmlns:c16="http://schemas.microsoft.com/office/drawing/2014/chart" uri="{C3380CC4-5D6E-409C-BE32-E72D297353CC}">
                <c16:uniqueId val="{00000003-321A-426B-BC19-1680BC5B417F}"/>
              </c:ext>
            </c:extLst>
          </c:dPt>
          <c:dPt>
            <c:idx val="15"/>
            <c:invertIfNegative val="0"/>
            <c:bubble3D val="0"/>
            <c:spPr>
              <a:solidFill>
                <a:schemeClr val="bg2"/>
              </a:solidFill>
              <a:ln w="31750">
                <a:noFill/>
              </a:ln>
            </c:spPr>
            <c:extLst>
              <c:ext xmlns:c16="http://schemas.microsoft.com/office/drawing/2014/chart" uri="{C3380CC4-5D6E-409C-BE32-E72D297353CC}">
                <c16:uniqueId val="{00000005-321A-426B-BC19-1680BC5B417F}"/>
              </c:ext>
            </c:extLst>
          </c:dPt>
          <c:dPt>
            <c:idx val="16"/>
            <c:invertIfNegative val="0"/>
            <c:bubble3D val="0"/>
            <c:spPr>
              <a:solidFill>
                <a:schemeClr val="bg2"/>
              </a:solidFill>
              <a:ln w="31750">
                <a:noFill/>
              </a:ln>
            </c:spPr>
            <c:extLst>
              <c:ext xmlns:c16="http://schemas.microsoft.com/office/drawing/2014/chart" uri="{C3380CC4-5D6E-409C-BE32-E72D297353CC}">
                <c16:uniqueId val="{00000007-321A-426B-BC19-1680BC5B417F}"/>
              </c:ext>
            </c:extLst>
          </c:dPt>
          <c:dPt>
            <c:idx val="17"/>
            <c:invertIfNegative val="0"/>
            <c:bubble3D val="0"/>
            <c:spPr>
              <a:solidFill>
                <a:schemeClr val="bg2"/>
              </a:solidFill>
              <a:ln w="31750">
                <a:noFill/>
              </a:ln>
            </c:spPr>
            <c:extLst>
              <c:ext xmlns:c16="http://schemas.microsoft.com/office/drawing/2014/chart" uri="{C3380CC4-5D6E-409C-BE32-E72D297353CC}">
                <c16:uniqueId val="{00000009-321A-426B-BC19-1680BC5B417F}"/>
              </c:ext>
            </c:extLst>
          </c:dPt>
          <c:dPt>
            <c:idx val="18"/>
            <c:invertIfNegative val="0"/>
            <c:bubble3D val="0"/>
            <c:spPr>
              <a:solidFill>
                <a:schemeClr val="bg2"/>
              </a:solidFill>
              <a:ln w="31750">
                <a:noFill/>
              </a:ln>
            </c:spPr>
            <c:extLst>
              <c:ext xmlns:c16="http://schemas.microsoft.com/office/drawing/2014/chart" uri="{C3380CC4-5D6E-409C-BE32-E72D297353CC}">
                <c16:uniqueId val="{0000000B-321A-426B-BC19-1680BC5B417F}"/>
              </c:ext>
            </c:extLst>
          </c:dPt>
          <c:dLbls>
            <c:spPr>
              <a:noFill/>
              <a:ln>
                <a:noFill/>
              </a:ln>
              <a:effectLst/>
            </c:spPr>
            <c:txPr>
              <a:bodyPr/>
              <a:lstStyle/>
              <a:p>
                <a:pPr>
                  <a:defRPr sz="11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0</c:formatCode>
                <c:ptCount val="1"/>
              </c:numCache>
            </c:numRef>
          </c:cat>
          <c:val>
            <c:numRef>
              <c:f>Sheet1!$B$2</c:f>
              <c:numCache>
                <c:formatCode>0%</c:formatCode>
                <c:ptCount val="1"/>
              </c:numCache>
            </c:numRef>
          </c:val>
          <c:extLst>
            <c:ext xmlns:c16="http://schemas.microsoft.com/office/drawing/2014/chart" uri="{C3380CC4-5D6E-409C-BE32-E72D297353CC}">
              <c16:uniqueId val="{0000000C-321A-426B-BC19-1680BC5B417F}"/>
            </c:ext>
          </c:extLst>
        </c:ser>
        <c:dLbls>
          <c:showLegendKey val="0"/>
          <c:showVal val="0"/>
          <c:showCatName val="0"/>
          <c:showSerName val="0"/>
          <c:showPercent val="0"/>
          <c:showBubbleSize val="0"/>
        </c:dLbls>
        <c:gapWidth val="100"/>
        <c:overlap val="100"/>
        <c:axId val="96351888"/>
        <c:axId val="96343184"/>
      </c:barChart>
      <c:lineChart>
        <c:grouping val="standard"/>
        <c:varyColors val="0"/>
        <c:ser>
          <c:idx val="1"/>
          <c:order val="1"/>
          <c:tx>
            <c:strRef>
              <c:f>Sheet1!$C$1</c:f>
              <c:strCache>
                <c:ptCount val="1"/>
                <c:pt idx="0">
                  <c:v>2020</c:v>
                </c:pt>
              </c:strCache>
            </c:strRef>
          </c:tx>
          <c:spPr>
            <a:ln w="25400">
              <a:solidFill>
                <a:schemeClr val="accent2"/>
              </a:solidFill>
            </a:ln>
          </c:spPr>
          <c:marker>
            <c:symbol val="circle"/>
            <c:size val="5"/>
            <c:spPr>
              <a:solidFill>
                <a:schemeClr val="accent2"/>
              </a:solidFill>
              <a:ln>
                <a:solidFill>
                  <a:schemeClr val="accent2"/>
                </a:solidFill>
              </a:ln>
            </c:spPr>
          </c:marker>
          <c:cat>
            <c:numRef>
              <c:f>Sheet1!$A$2</c:f>
              <c:numCache>
                <c:formatCode>0</c:formatCode>
                <c:ptCount val="1"/>
              </c:numCache>
            </c:numRef>
          </c:cat>
          <c:val>
            <c:numRef>
              <c:f>Sheet1!$C$2</c:f>
              <c:numCache>
                <c:formatCode>0%</c:formatCode>
                <c:ptCount val="1"/>
              </c:numCache>
            </c:numRef>
          </c:val>
          <c:smooth val="0"/>
          <c:extLst>
            <c:ext xmlns:c16="http://schemas.microsoft.com/office/drawing/2014/chart" uri="{C3380CC4-5D6E-409C-BE32-E72D297353CC}">
              <c16:uniqueId val="{0000000D-321A-426B-BC19-1680BC5B417F}"/>
            </c:ext>
          </c:extLst>
        </c:ser>
        <c:dLbls>
          <c:showLegendKey val="0"/>
          <c:showVal val="0"/>
          <c:showCatName val="0"/>
          <c:showSerName val="0"/>
          <c:showPercent val="0"/>
          <c:showBubbleSize val="0"/>
        </c:dLbls>
        <c:marker val="1"/>
        <c:smooth val="0"/>
        <c:axId val="96351888"/>
        <c:axId val="96343184"/>
      </c:lineChart>
      <c:catAx>
        <c:axId val="96351888"/>
        <c:scaling>
          <c:orientation val="minMax"/>
        </c:scaling>
        <c:delete val="0"/>
        <c:axPos val="b"/>
        <c:numFmt formatCode="0" sourceLinked="1"/>
        <c:majorTickMark val="out"/>
        <c:minorTickMark val="none"/>
        <c:tickLblPos val="nextTo"/>
        <c:spPr>
          <a:ln>
            <a:noFill/>
          </a:ln>
        </c:spPr>
        <c:txPr>
          <a:bodyPr rot="-2520000"/>
          <a:lstStyle/>
          <a:p>
            <a:pPr>
              <a:defRPr sz="1200" b="0"/>
            </a:pPr>
            <a:endParaRPr lang="en-US"/>
          </a:p>
        </c:txPr>
        <c:crossAx val="96343184"/>
        <c:crosses val="autoZero"/>
        <c:auto val="1"/>
        <c:lblAlgn val="ctr"/>
        <c:lblOffset val="100"/>
        <c:tickLblSkip val="1"/>
        <c:noMultiLvlLbl val="0"/>
      </c:catAx>
      <c:valAx>
        <c:axId val="96343184"/>
        <c:scaling>
          <c:orientation val="minMax"/>
        </c:scaling>
        <c:delete val="1"/>
        <c:axPos val="l"/>
        <c:numFmt formatCode="0%" sourceLinked="1"/>
        <c:majorTickMark val="out"/>
        <c:minorTickMark val="none"/>
        <c:tickLblPos val="none"/>
        <c:crossAx val="96351888"/>
        <c:crosses val="autoZero"/>
        <c:crossBetween val="between"/>
      </c:valAx>
    </c:plotArea>
    <c:legend>
      <c:legendPos val="r"/>
      <c:layout>
        <c:manualLayout>
          <c:xMode val="edge"/>
          <c:yMode val="edge"/>
          <c:x val="0.17025882147960564"/>
          <c:y val="4.8392177425236847E-2"/>
          <c:w val="0.58697580210943656"/>
          <c:h val="0.72939547739427257"/>
        </c:manualLayout>
      </c:layout>
      <c:overlay val="0"/>
      <c:txPr>
        <a:bodyPr/>
        <a:lstStyle/>
        <a:p>
          <a:pPr>
            <a:defRPr sz="105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027704023234624"/>
          <c:y val="0.18274147198999299"/>
          <c:w val="0.50764736046487058"/>
          <c:h val="0.73001493216541991"/>
        </c:manualLayout>
      </c:layout>
      <c:doughnutChart>
        <c:varyColors val="1"/>
        <c:ser>
          <c:idx val="0"/>
          <c:order val="0"/>
          <c:spPr>
            <a:ln>
              <a:noFill/>
            </a:ln>
          </c:spPr>
          <c:dPt>
            <c:idx val="0"/>
            <c:bubble3D val="0"/>
            <c:spPr>
              <a:solidFill>
                <a:schemeClr val="tx2"/>
              </a:solidFill>
              <a:ln w="19050">
                <a:noFill/>
              </a:ln>
              <a:effectLst/>
            </c:spPr>
            <c:extLst>
              <c:ext xmlns:c16="http://schemas.microsoft.com/office/drawing/2014/chart" uri="{C3380CC4-5D6E-409C-BE32-E72D297353CC}">
                <c16:uniqueId val="{00000001-AD76-4174-89BB-F9A265D1E7E4}"/>
              </c:ext>
            </c:extLst>
          </c:dPt>
          <c:dPt>
            <c:idx val="1"/>
            <c:bubble3D val="0"/>
            <c:spPr>
              <a:solidFill>
                <a:schemeClr val="accent4"/>
              </a:solidFill>
              <a:ln w="19050">
                <a:noFill/>
              </a:ln>
              <a:effectLst/>
            </c:spPr>
            <c:extLst>
              <c:ext xmlns:c16="http://schemas.microsoft.com/office/drawing/2014/chart" uri="{C3380CC4-5D6E-409C-BE32-E72D297353CC}">
                <c16:uniqueId val="{00000003-AD76-4174-89BB-F9A265D1E7E4}"/>
              </c:ext>
            </c:extLst>
          </c:dPt>
          <c:dPt>
            <c:idx val="2"/>
            <c:bubble3D val="0"/>
            <c:spPr>
              <a:solidFill>
                <a:schemeClr val="bg1">
                  <a:lumMod val="65000"/>
                </a:schemeClr>
              </a:solidFill>
              <a:ln w="19050">
                <a:noFill/>
              </a:ln>
              <a:effectLst/>
            </c:spPr>
            <c:extLst>
              <c:ext xmlns:c16="http://schemas.microsoft.com/office/drawing/2014/chart" uri="{C3380CC4-5D6E-409C-BE32-E72D297353CC}">
                <c16:uniqueId val="{00000005-AD76-4174-89BB-F9A265D1E7E4}"/>
              </c:ext>
            </c:extLst>
          </c:dPt>
          <c:dPt>
            <c:idx val="3"/>
            <c:bubble3D val="0"/>
            <c:spPr>
              <a:solidFill>
                <a:schemeClr val="accent1">
                  <a:lumMod val="50000"/>
                </a:schemeClr>
              </a:solidFill>
              <a:ln w="19050">
                <a:noFill/>
              </a:ln>
              <a:effectLst/>
            </c:spPr>
            <c:extLst>
              <c:ext xmlns:c16="http://schemas.microsoft.com/office/drawing/2014/chart" uri="{C3380CC4-5D6E-409C-BE32-E72D297353CC}">
                <c16:uniqueId val="{00000007-AD76-4174-89BB-F9A265D1E7E4}"/>
              </c:ext>
            </c:extLst>
          </c:dPt>
          <c:dPt>
            <c:idx val="4"/>
            <c:bubble3D val="0"/>
            <c:spPr>
              <a:solidFill>
                <a:schemeClr val="bg1">
                  <a:lumMod val="65000"/>
                </a:schemeClr>
              </a:solidFill>
              <a:ln w="19050">
                <a:noFill/>
              </a:ln>
              <a:effectLst/>
            </c:spPr>
            <c:extLst>
              <c:ext xmlns:c16="http://schemas.microsoft.com/office/drawing/2014/chart" uri="{C3380CC4-5D6E-409C-BE32-E72D297353CC}">
                <c16:uniqueId val="{00000009-AD76-4174-89BB-F9A265D1E7E4}"/>
              </c:ext>
            </c:extLst>
          </c:dPt>
          <c:dLbls>
            <c:dLbl>
              <c:idx val="2"/>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0000"/>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D76-4174-89BB-F9A265D1E7E4}"/>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Seen</c:v>
                </c:pt>
                <c:pt idx="1">
                  <c:v>Not seen</c:v>
                </c:pt>
                <c:pt idx="2">
                  <c:v>DK</c:v>
                </c:pt>
              </c:strCache>
            </c:strRef>
          </c:cat>
          <c:val>
            <c:numRef>
              <c:f>Sheet1!$B$2:$B$4</c:f>
              <c:numCache>
                <c:formatCode>0%</c:formatCode>
                <c:ptCount val="3"/>
                <c:pt idx="0">
                  <c:v>0.41</c:v>
                </c:pt>
                <c:pt idx="1">
                  <c:v>0.25</c:v>
                </c:pt>
                <c:pt idx="2">
                  <c:v>0.34</c:v>
                </c:pt>
              </c:numCache>
            </c:numRef>
          </c:val>
          <c:extLst>
            <c:ext xmlns:c16="http://schemas.microsoft.com/office/drawing/2014/chart" uri="{C3380CC4-5D6E-409C-BE32-E72D297353CC}">
              <c16:uniqueId val="{0000000A-AD76-4174-89BB-F9A265D1E7E4}"/>
            </c:ext>
          </c:extLst>
        </c:ser>
        <c:dLbls>
          <c:showLegendKey val="0"/>
          <c:showVal val="0"/>
          <c:showCatName val="0"/>
          <c:showSerName val="0"/>
          <c:showPercent val="0"/>
          <c:showBubbleSize val="0"/>
          <c:showLeaderLines val="1"/>
        </c:dLbls>
        <c:firstSliceAng val="0"/>
        <c:holeSize val="58"/>
      </c:doughnut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691506916066208"/>
          <c:y val="6.4063335066951402E-2"/>
          <c:w val="0.54202996777301571"/>
          <c:h val="0.9204610912486284"/>
        </c:manualLayout>
      </c:layout>
      <c:barChart>
        <c:barDir val="bar"/>
        <c:grouping val="clustered"/>
        <c:varyColors val="0"/>
        <c:ser>
          <c:idx val="0"/>
          <c:order val="0"/>
          <c:tx>
            <c:strRef>
              <c:f>Sheet1!$B$1</c:f>
              <c:strCache>
                <c:ptCount val="1"/>
                <c:pt idx="0">
                  <c:v>2021</c:v>
                </c:pt>
              </c:strCache>
            </c:strRef>
          </c:tx>
          <c:spPr>
            <a:solidFill>
              <a:schemeClr val="tx2"/>
            </a:solidFill>
            <a:ln>
              <a:noFill/>
            </a:ln>
            <a:effectLst/>
          </c:spPr>
          <c:invertIfNegative val="0"/>
          <c:dPt>
            <c:idx val="6"/>
            <c:invertIfNegative val="0"/>
            <c:bubble3D val="0"/>
            <c:spPr>
              <a:solidFill>
                <a:schemeClr val="bg1">
                  <a:lumMod val="65000"/>
                </a:schemeClr>
              </a:solidFill>
              <a:ln>
                <a:noFill/>
              </a:ln>
              <a:effectLst/>
            </c:spPr>
            <c:extLst>
              <c:ext xmlns:c16="http://schemas.microsoft.com/office/drawing/2014/chart" uri="{C3380CC4-5D6E-409C-BE32-E72D297353CC}">
                <c16:uniqueId val="{00000001-075C-45E8-AEC3-2589EFC52B85}"/>
              </c:ext>
            </c:extLst>
          </c:dPt>
          <c:dLbls>
            <c:dLbl>
              <c:idx val="6"/>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000000"/>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075C-45E8-AEC3-2589EFC52B8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Tell parents or other family member</c:v>
                </c:pt>
                <c:pt idx="1">
                  <c:v>Tell a friend</c:v>
                </c:pt>
                <c:pt idx="2">
                  <c:v>Leave a comment saying it was fake news</c:v>
                </c:pt>
                <c:pt idx="3">
                  <c:v>Report it to the social media website</c:v>
                </c:pt>
                <c:pt idx="4">
                  <c:v>Share it with people and tell them it’s not true</c:v>
                </c:pt>
                <c:pt idx="5">
                  <c:v>Tell a teacher</c:v>
                </c:pt>
                <c:pt idx="6">
                  <c:v>Probably wouldn't do anything/ just ignore it</c:v>
                </c:pt>
              </c:strCache>
            </c:strRef>
          </c:cat>
          <c:val>
            <c:numRef>
              <c:f>Sheet1!$B$2:$B$8</c:f>
              <c:numCache>
                <c:formatCode>0%</c:formatCode>
                <c:ptCount val="7"/>
                <c:pt idx="0">
                  <c:v>0.37</c:v>
                </c:pt>
                <c:pt idx="1">
                  <c:v>0.21</c:v>
                </c:pt>
                <c:pt idx="2">
                  <c:v>0.15</c:v>
                </c:pt>
                <c:pt idx="3">
                  <c:v>0.14000000000000001</c:v>
                </c:pt>
                <c:pt idx="4">
                  <c:v>0.14000000000000001</c:v>
                </c:pt>
                <c:pt idx="5">
                  <c:v>0.11</c:v>
                </c:pt>
                <c:pt idx="6">
                  <c:v>0.33</c:v>
                </c:pt>
              </c:numCache>
            </c:numRef>
          </c:val>
          <c:extLst>
            <c:ext xmlns:c16="http://schemas.microsoft.com/office/drawing/2014/chart" uri="{C3380CC4-5D6E-409C-BE32-E72D297353CC}">
              <c16:uniqueId val="{00000000-569D-48DE-BFB8-7D3AAFE249B8}"/>
            </c:ext>
          </c:extLst>
        </c:ser>
        <c:dLbls>
          <c:showLegendKey val="0"/>
          <c:showVal val="0"/>
          <c:showCatName val="0"/>
          <c:showSerName val="0"/>
          <c:showPercent val="0"/>
          <c:showBubbleSize val="0"/>
        </c:dLbls>
        <c:gapWidth val="80"/>
        <c:axId val="308311472"/>
        <c:axId val="308308208"/>
      </c:barChart>
      <c:catAx>
        <c:axId val="30831147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nSpc>
                <a:spcPct val="80000"/>
              </a:lnSpc>
              <a:defRPr sz="1100" b="0" i="0" u="none" strike="noStrike" kern="1200" baseline="0">
                <a:solidFill>
                  <a:schemeClr val="tx1"/>
                </a:solidFill>
                <a:latin typeface="+mn-lt"/>
                <a:ea typeface="+mn-ea"/>
                <a:cs typeface="+mn-cs"/>
              </a:defRPr>
            </a:pPr>
            <a:endParaRPr lang="en-US"/>
          </a:p>
        </c:txPr>
        <c:crossAx val="308308208"/>
        <c:crosses val="autoZero"/>
        <c:auto val="1"/>
        <c:lblAlgn val="ctr"/>
        <c:lblOffset val="100"/>
        <c:noMultiLvlLbl val="0"/>
      </c:catAx>
      <c:valAx>
        <c:axId val="308308208"/>
        <c:scaling>
          <c:orientation val="minMax"/>
          <c:min val="0"/>
        </c:scaling>
        <c:delete val="1"/>
        <c:axPos val="t"/>
        <c:numFmt formatCode="0%" sourceLinked="1"/>
        <c:majorTickMark val="none"/>
        <c:minorTickMark val="none"/>
        <c:tickLblPos val="none"/>
        <c:crossAx val="308311472"/>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sz="1050">
          <a:solidFill>
            <a:schemeClr val="tx2"/>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4820903194334E-2"/>
          <c:y val="2.974970782991879E-2"/>
          <c:w val="0.79501655133969196"/>
          <c:h val="0.77641877719661934"/>
        </c:manualLayout>
      </c:layout>
      <c:barChart>
        <c:barDir val="col"/>
        <c:grouping val="percentStacked"/>
        <c:varyColors val="0"/>
        <c:ser>
          <c:idx val="0"/>
          <c:order val="0"/>
          <c:tx>
            <c:strRef>
              <c:f>Sheet1!$A$2</c:f>
              <c:strCache>
                <c:ptCount val="1"/>
                <c:pt idx="0">
                  <c:v>Television</c:v>
                </c:pt>
              </c:strCache>
            </c:strRef>
          </c:tx>
          <c:spPr>
            <a:solidFill>
              <a:schemeClr val="bg2"/>
            </a:solidFill>
            <a:ln>
              <a:solidFill>
                <a:schemeClr val="bg1"/>
              </a:solidFill>
            </a:ln>
          </c:spPr>
          <c:invertIfNegative val="0"/>
          <c:dLbls>
            <c:numFmt formatCode="0%" sourceLinked="0"/>
            <c:spPr>
              <a:noFill/>
              <a:ln>
                <a:noFill/>
              </a:ln>
              <a:effectLst/>
            </c:spPr>
            <c:txPr>
              <a:bodyPr wrap="square" lIns="38100" tIns="19050" rIns="38100" bIns="19050" anchor="ctr">
                <a:spAutoFit/>
              </a:bodyPr>
              <a:lstStyle/>
              <a:p>
                <a:pPr>
                  <a:defRPr sz="1100">
                    <a:solidFill>
                      <a:srgbClr val="FFFFFF"/>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UK
news</c:v>
                </c:pt>
                <c:pt idx="1">
                  <c:v>Breaking
news</c:v>
                </c:pt>
                <c:pt idx="2">
                  <c:v>Headline
news </c:v>
                </c:pt>
                <c:pt idx="3">
                  <c:v>Local
news</c:v>
                </c:pt>
                <c:pt idx="4">
                  <c:v>Foreign/
international
news</c:v>
                </c:pt>
                <c:pt idx="5">
                  <c:v>Political
news</c:v>
                </c:pt>
                <c:pt idx="6">
                  <c:v>In-depth
analysis</c:v>
                </c:pt>
                <c:pt idx="7">
                  <c:v>Sports</c:v>
                </c:pt>
                <c:pt idx="8">
                  <c:v>Celebrity
news</c:v>
                </c:pt>
              </c:strCache>
            </c:strRef>
          </c:cat>
          <c:val>
            <c:numRef>
              <c:f>Sheet1!$B$2:$J$2</c:f>
              <c:numCache>
                <c:formatCode>0%</c:formatCode>
                <c:ptCount val="9"/>
                <c:pt idx="0">
                  <c:v>0.51808104865585425</c:v>
                </c:pt>
                <c:pt idx="1">
                  <c:v>0.40473997333925793</c:v>
                </c:pt>
                <c:pt idx="2">
                  <c:v>0.41316627860475447</c:v>
                </c:pt>
                <c:pt idx="3">
                  <c:v>0.39170620973117082</c:v>
                </c:pt>
                <c:pt idx="4">
                  <c:v>0.41039789157964895</c:v>
                </c:pt>
                <c:pt idx="5">
                  <c:v>0.40629865141079763</c:v>
                </c:pt>
                <c:pt idx="6">
                  <c:v>0.29149979337924903</c:v>
                </c:pt>
                <c:pt idx="7">
                  <c:v>0.24790496556320818</c:v>
                </c:pt>
                <c:pt idx="8">
                  <c:v>0.11833384359031326</c:v>
                </c:pt>
              </c:numCache>
            </c:numRef>
          </c:val>
          <c:extLst>
            <c:ext xmlns:c16="http://schemas.microsoft.com/office/drawing/2014/chart" uri="{C3380CC4-5D6E-409C-BE32-E72D297353CC}">
              <c16:uniqueId val="{00000000-802C-4958-9284-2C51BDCAAB2A}"/>
            </c:ext>
          </c:extLst>
        </c:ser>
        <c:ser>
          <c:idx val="1"/>
          <c:order val="1"/>
          <c:tx>
            <c:strRef>
              <c:f>Sheet1!$A$3</c:f>
              <c:strCache>
                <c:ptCount val="1"/>
                <c:pt idx="0">
                  <c:v>Social media</c:v>
                </c:pt>
              </c:strCache>
            </c:strRef>
          </c:tx>
          <c:spPr>
            <a:solidFill>
              <a:schemeClr val="accent4"/>
            </a:solidFill>
            <a:ln>
              <a:solidFill>
                <a:schemeClr val="bg1"/>
              </a:solidFill>
            </a:ln>
          </c:spPr>
          <c:invertIfNegative val="0"/>
          <c:dLbls>
            <c:spPr>
              <a:noFill/>
              <a:ln>
                <a:noFill/>
              </a:ln>
              <a:effectLst/>
            </c:spPr>
            <c:txPr>
              <a:bodyPr/>
              <a:lstStyle/>
              <a:p>
                <a:pPr>
                  <a:defRPr sz="11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UK
news</c:v>
                </c:pt>
                <c:pt idx="1">
                  <c:v>Breaking
news</c:v>
                </c:pt>
                <c:pt idx="2">
                  <c:v>Headline
news </c:v>
                </c:pt>
                <c:pt idx="3">
                  <c:v>Local
news</c:v>
                </c:pt>
                <c:pt idx="4">
                  <c:v>Foreign/
international
news</c:v>
                </c:pt>
                <c:pt idx="5">
                  <c:v>Political
news</c:v>
                </c:pt>
                <c:pt idx="6">
                  <c:v>In-depth
analysis</c:v>
                </c:pt>
                <c:pt idx="7">
                  <c:v>Sports</c:v>
                </c:pt>
                <c:pt idx="8">
                  <c:v>Celebrity
news</c:v>
                </c:pt>
              </c:strCache>
            </c:strRef>
          </c:cat>
          <c:val>
            <c:numRef>
              <c:f>Sheet1!$B$3:$J$3</c:f>
              <c:numCache>
                <c:formatCode>0%</c:formatCode>
                <c:ptCount val="9"/>
                <c:pt idx="0">
                  <c:v>0.13532518551433015</c:v>
                </c:pt>
                <c:pt idx="1">
                  <c:v>0.20022830482115062</c:v>
                </c:pt>
                <c:pt idx="2">
                  <c:v>0.17454202177293934</c:v>
                </c:pt>
                <c:pt idx="3">
                  <c:v>0.16121966896245277</c:v>
                </c:pt>
                <c:pt idx="4">
                  <c:v>0.12789561652966008</c:v>
                </c:pt>
                <c:pt idx="5">
                  <c:v>0.12013749611197511</c:v>
                </c:pt>
                <c:pt idx="6">
                  <c:v>0.10031315485447678</c:v>
                </c:pt>
                <c:pt idx="7">
                  <c:v>0.10641329037991558</c:v>
                </c:pt>
                <c:pt idx="8">
                  <c:v>0.20749091757387245</c:v>
                </c:pt>
              </c:numCache>
            </c:numRef>
          </c:val>
          <c:extLst>
            <c:ext xmlns:c16="http://schemas.microsoft.com/office/drawing/2014/chart" uri="{C3380CC4-5D6E-409C-BE32-E72D297353CC}">
              <c16:uniqueId val="{00000001-802C-4958-9284-2C51BDCAAB2A}"/>
            </c:ext>
          </c:extLst>
        </c:ser>
        <c:ser>
          <c:idx val="2"/>
          <c:order val="2"/>
          <c:tx>
            <c:strRef>
              <c:f>Sheet1!$A$4</c:f>
              <c:strCache>
                <c:ptCount val="1"/>
                <c:pt idx="0">
                  <c:v>Other websites/apps*</c:v>
                </c:pt>
              </c:strCache>
            </c:strRef>
          </c:tx>
          <c:spPr>
            <a:solidFill>
              <a:schemeClr val="accent5"/>
            </a:solidFill>
            <a:ln>
              <a:solidFill>
                <a:schemeClr val="bg1"/>
              </a:solidFill>
            </a:ln>
          </c:spPr>
          <c:invertIfNegative val="0"/>
          <c:dLbls>
            <c:numFmt formatCode="0%" sourceLinked="0"/>
            <c:spPr>
              <a:noFill/>
              <a:ln>
                <a:noFill/>
              </a:ln>
              <a:effectLst/>
            </c:spPr>
            <c:txPr>
              <a:bodyPr wrap="square" lIns="38100" tIns="19050" rIns="38100" bIns="19050" anchor="ctr">
                <a:spAutoFit/>
              </a:bodyPr>
              <a:lstStyle/>
              <a:p>
                <a:pPr>
                  <a:defRPr sz="1100">
                    <a:solidFill>
                      <a:srgbClr val="000000"/>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Sheet1!$B$1:$J$1</c:f>
              <c:strCache>
                <c:ptCount val="9"/>
                <c:pt idx="0">
                  <c:v>UK
news</c:v>
                </c:pt>
                <c:pt idx="1">
                  <c:v>Breaking
news</c:v>
                </c:pt>
                <c:pt idx="2">
                  <c:v>Headline
news </c:v>
                </c:pt>
                <c:pt idx="3">
                  <c:v>Local
news</c:v>
                </c:pt>
                <c:pt idx="4">
                  <c:v>Foreign/
international
news</c:v>
                </c:pt>
                <c:pt idx="5">
                  <c:v>Political
news</c:v>
                </c:pt>
                <c:pt idx="6">
                  <c:v>In-depth
analysis</c:v>
                </c:pt>
                <c:pt idx="7">
                  <c:v>Sports</c:v>
                </c:pt>
                <c:pt idx="8">
                  <c:v>Celebrity
news</c:v>
                </c:pt>
              </c:strCache>
            </c:strRef>
          </c:cat>
          <c:val>
            <c:numRef>
              <c:f>Sheet1!$B$4:$J$4</c:f>
              <c:numCache>
                <c:formatCode>0%</c:formatCode>
                <c:ptCount val="9"/>
                <c:pt idx="0">
                  <c:v>0.19125254610086648</c:v>
                </c:pt>
                <c:pt idx="1">
                  <c:v>0.24751530993112619</c:v>
                </c:pt>
                <c:pt idx="2">
                  <c:v>0.22690941790713176</c:v>
                </c:pt>
                <c:pt idx="3">
                  <c:v>0.15296914685625418</c:v>
                </c:pt>
                <c:pt idx="4">
                  <c:v>0.19367209064652299</c:v>
                </c:pt>
                <c:pt idx="5">
                  <c:v>0.16469368140413243</c:v>
                </c:pt>
                <c:pt idx="6">
                  <c:v>0.19762012886025326</c:v>
                </c:pt>
                <c:pt idx="7">
                  <c:v>0.13997361919573428</c:v>
                </c:pt>
                <c:pt idx="8">
                  <c:v>8.7121506331926238E-2</c:v>
                </c:pt>
              </c:numCache>
            </c:numRef>
          </c:val>
          <c:extLst>
            <c:ext xmlns:c16="http://schemas.microsoft.com/office/drawing/2014/chart" uri="{C3380CC4-5D6E-409C-BE32-E72D297353CC}">
              <c16:uniqueId val="{00000002-802C-4958-9284-2C51BDCAAB2A}"/>
            </c:ext>
          </c:extLst>
        </c:ser>
        <c:ser>
          <c:idx val="3"/>
          <c:order val="3"/>
          <c:tx>
            <c:strRef>
              <c:f>Sheet1!$A$5</c:f>
              <c:strCache>
                <c:ptCount val="1"/>
                <c:pt idx="0">
                  <c:v>Newspapers (printed)</c:v>
                </c:pt>
              </c:strCache>
            </c:strRef>
          </c:tx>
          <c:spPr>
            <a:solidFill>
              <a:schemeClr val="accent1"/>
            </a:solidFill>
            <a:ln>
              <a:solidFill>
                <a:schemeClr val="bg1"/>
              </a:solidFill>
            </a:ln>
          </c:spPr>
          <c:invertIfNegative val="0"/>
          <c:dLbls>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99-4B89-B184-CB3995C2920C}"/>
                </c:ext>
              </c:extLst>
            </c:dLbl>
            <c:numFmt formatCode="0%" sourceLinked="0"/>
            <c:spPr>
              <a:noFill/>
              <a:ln>
                <a:noFill/>
              </a:ln>
              <a:effectLst/>
            </c:spPr>
            <c:txPr>
              <a:bodyPr wrap="square" lIns="38100" tIns="19050" rIns="38100" bIns="19050" anchor="ctr">
                <a:spAutoFit/>
              </a:bodyPr>
              <a:lstStyle/>
              <a:p>
                <a:pPr>
                  <a:defRPr sz="1100">
                    <a:solidFill>
                      <a:srgbClr val="000000"/>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Sheet1!$B$1:$J$1</c:f>
              <c:strCache>
                <c:ptCount val="9"/>
                <c:pt idx="0">
                  <c:v>UK
news</c:v>
                </c:pt>
                <c:pt idx="1">
                  <c:v>Breaking
news</c:v>
                </c:pt>
                <c:pt idx="2">
                  <c:v>Headline
news </c:v>
                </c:pt>
                <c:pt idx="3">
                  <c:v>Local
news</c:v>
                </c:pt>
                <c:pt idx="4">
                  <c:v>Foreign/
international
news</c:v>
                </c:pt>
                <c:pt idx="5">
                  <c:v>Political
news</c:v>
                </c:pt>
                <c:pt idx="6">
                  <c:v>In-depth
analysis</c:v>
                </c:pt>
                <c:pt idx="7">
                  <c:v>Sports</c:v>
                </c:pt>
                <c:pt idx="8">
                  <c:v>Celebrity
news</c:v>
                </c:pt>
              </c:strCache>
            </c:strRef>
          </c:cat>
          <c:val>
            <c:numRef>
              <c:f>Sheet1!$B$5:$J$5</c:f>
              <c:numCache>
                <c:formatCode>0%</c:formatCode>
                <c:ptCount val="9"/>
                <c:pt idx="0">
                  <c:v>5.551392135081093E-2</c:v>
                </c:pt>
                <c:pt idx="1">
                  <c:v>1.6311339702288378E-2</c:v>
                </c:pt>
                <c:pt idx="2">
                  <c:v>7.0173168184847812E-2</c:v>
                </c:pt>
                <c:pt idx="3">
                  <c:v>8.3348038213730283E-2</c:v>
                </c:pt>
                <c:pt idx="4">
                  <c:v>6.0171912908242607E-2</c:v>
                </c:pt>
                <c:pt idx="5">
                  <c:v>6.2289009109086864E-2</c:v>
                </c:pt>
                <c:pt idx="6">
                  <c:v>9.8917216174183517E-2</c:v>
                </c:pt>
                <c:pt idx="7">
                  <c:v>5.3711577427238394E-2</c:v>
                </c:pt>
                <c:pt idx="8">
                  <c:v>3.5639211286380805E-2</c:v>
                </c:pt>
              </c:numCache>
            </c:numRef>
          </c:val>
          <c:extLst>
            <c:ext xmlns:c16="http://schemas.microsoft.com/office/drawing/2014/chart" uri="{C3380CC4-5D6E-409C-BE32-E72D297353CC}">
              <c16:uniqueId val="{00000003-802C-4958-9284-2C51BDCAAB2A}"/>
            </c:ext>
          </c:extLst>
        </c:ser>
        <c:ser>
          <c:idx val="4"/>
          <c:order val="4"/>
          <c:tx>
            <c:strRef>
              <c:f>Sheet1!$A$6</c:f>
              <c:strCache>
                <c:ptCount val="1"/>
                <c:pt idx="0">
                  <c:v>Radio</c:v>
                </c:pt>
              </c:strCache>
            </c:strRef>
          </c:tx>
          <c:spPr>
            <a:solidFill>
              <a:schemeClr val="accent2"/>
            </a:solidFill>
            <a:ln>
              <a:solidFill>
                <a:schemeClr val="bg1"/>
              </a:solidFill>
            </a:ln>
          </c:spPr>
          <c:invertIfNegative val="0"/>
          <c:dLbls>
            <c:spPr>
              <a:noFill/>
              <a:ln>
                <a:noFill/>
              </a:ln>
              <a:effectLst/>
            </c:spPr>
            <c:txPr>
              <a:bodyPr/>
              <a:lstStyle/>
              <a:p>
                <a:pPr>
                  <a:defRPr sz="11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Sheet1!$B$1:$J$1</c:f>
              <c:strCache>
                <c:ptCount val="9"/>
                <c:pt idx="0">
                  <c:v>UK
news</c:v>
                </c:pt>
                <c:pt idx="1">
                  <c:v>Breaking
news</c:v>
                </c:pt>
                <c:pt idx="2">
                  <c:v>Headline
news </c:v>
                </c:pt>
                <c:pt idx="3">
                  <c:v>Local
news</c:v>
                </c:pt>
                <c:pt idx="4">
                  <c:v>Foreign/
international
news</c:v>
                </c:pt>
                <c:pt idx="5">
                  <c:v>Political
news</c:v>
                </c:pt>
                <c:pt idx="6">
                  <c:v>In-depth
analysis</c:v>
                </c:pt>
                <c:pt idx="7">
                  <c:v>Sports</c:v>
                </c:pt>
                <c:pt idx="8">
                  <c:v>Celebrity
news</c:v>
                </c:pt>
              </c:strCache>
            </c:strRef>
          </c:cat>
          <c:val>
            <c:numRef>
              <c:f>Sheet1!$B$6:$J$6</c:f>
              <c:numCache>
                <c:formatCode>0%</c:formatCode>
                <c:ptCount val="9"/>
                <c:pt idx="0">
                  <c:v>6.2052459453454785E-2</c:v>
                </c:pt>
                <c:pt idx="1">
                  <c:v>8.1024334592312827E-2</c:v>
                </c:pt>
                <c:pt idx="2">
                  <c:v>5.8993812486114204E-2</c:v>
                </c:pt>
                <c:pt idx="3">
                  <c:v>8.7723648078204833E-2</c:v>
                </c:pt>
                <c:pt idx="4">
                  <c:v>4.0505883137080652E-2</c:v>
                </c:pt>
                <c:pt idx="5">
                  <c:v>4.987244390135525E-2</c:v>
                </c:pt>
                <c:pt idx="6">
                  <c:v>3.6825401021995108E-2</c:v>
                </c:pt>
                <c:pt idx="7">
                  <c:v>4.2146107531659635E-2</c:v>
                </c:pt>
                <c:pt idx="8">
                  <c:v>1.8853399244612309E-2</c:v>
                </c:pt>
              </c:numCache>
            </c:numRef>
          </c:val>
          <c:extLst>
            <c:ext xmlns:c16="http://schemas.microsoft.com/office/drawing/2014/chart" uri="{C3380CC4-5D6E-409C-BE32-E72D297353CC}">
              <c16:uniqueId val="{00000004-802C-4958-9284-2C51BDCAAB2A}"/>
            </c:ext>
          </c:extLst>
        </c:ser>
        <c:ser>
          <c:idx val="5"/>
          <c:order val="5"/>
          <c:tx>
            <c:strRef>
              <c:f>Sheet1!$A$7</c:f>
              <c:strCache>
                <c:ptCount val="1"/>
                <c:pt idx="0">
                  <c:v>Word of mouth</c:v>
                </c:pt>
              </c:strCache>
            </c:strRef>
          </c:tx>
          <c:spPr>
            <a:solidFill>
              <a:schemeClr val="tx2"/>
            </a:solidFill>
            <a:ln>
              <a:solidFill>
                <a:schemeClr val="bg1"/>
              </a:solidFill>
            </a:ln>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12E-49B9-87AC-99CEF31545F4}"/>
                </c:ext>
              </c:extLst>
            </c:dLbl>
            <c:spPr>
              <a:noFill/>
              <a:ln>
                <a:noFill/>
              </a:ln>
              <a:effectLst/>
            </c:spPr>
            <c:txPr>
              <a:bodyPr/>
              <a:lstStyle/>
              <a:p>
                <a:pPr>
                  <a:defRPr sz="1100">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Sheet1!$B$1:$J$1</c:f>
              <c:strCache>
                <c:ptCount val="9"/>
                <c:pt idx="0">
                  <c:v>UK
news</c:v>
                </c:pt>
                <c:pt idx="1">
                  <c:v>Breaking
news</c:v>
                </c:pt>
                <c:pt idx="2">
                  <c:v>Headline
news </c:v>
                </c:pt>
                <c:pt idx="3">
                  <c:v>Local
news</c:v>
                </c:pt>
                <c:pt idx="4">
                  <c:v>Foreign/
international
news</c:v>
                </c:pt>
                <c:pt idx="5">
                  <c:v>Political
news</c:v>
                </c:pt>
                <c:pt idx="6">
                  <c:v>In-depth
analysis</c:v>
                </c:pt>
                <c:pt idx="7">
                  <c:v>Sports</c:v>
                </c:pt>
                <c:pt idx="8">
                  <c:v>Celebrity
news</c:v>
                </c:pt>
              </c:strCache>
            </c:strRef>
          </c:cat>
          <c:val>
            <c:numRef>
              <c:f>Sheet1!$B$7:$J$7</c:f>
              <c:numCache>
                <c:formatCode>0%</c:formatCode>
                <c:ptCount val="9"/>
                <c:pt idx="0">
                  <c:v>1.300323261497445E-2</c:v>
                </c:pt>
                <c:pt idx="1">
                  <c:v>1.3196103088202621E-2</c:v>
                </c:pt>
                <c:pt idx="2">
                  <c:v>8.6839013552543875E-3</c:v>
                </c:pt>
                <c:pt idx="3">
                  <c:v>5.1045887580537658E-2</c:v>
                </c:pt>
                <c:pt idx="4">
                  <c:v>9.3238435903132636E-3</c:v>
                </c:pt>
                <c:pt idx="5">
                  <c:v>8.8133503665852025E-3</c:v>
                </c:pt>
                <c:pt idx="6">
                  <c:v>6.8999044656742944E-3</c:v>
                </c:pt>
                <c:pt idx="7">
                  <c:v>1.0850224394578983E-2</c:v>
                </c:pt>
                <c:pt idx="8">
                  <c:v>1.4050215507664963E-2</c:v>
                </c:pt>
              </c:numCache>
            </c:numRef>
          </c:val>
          <c:extLst>
            <c:ext xmlns:c16="http://schemas.microsoft.com/office/drawing/2014/chart" uri="{C3380CC4-5D6E-409C-BE32-E72D297353CC}">
              <c16:uniqueId val="{00000005-802C-4958-9284-2C51BDCAAB2A}"/>
            </c:ext>
          </c:extLst>
        </c:ser>
        <c:ser>
          <c:idx val="6"/>
          <c:order val="6"/>
          <c:tx>
            <c:strRef>
              <c:f>Sheet1!$A$8</c:f>
              <c:strCache>
                <c:ptCount val="1"/>
                <c:pt idx="0">
                  <c:v>Magazines (printed)</c:v>
                </c:pt>
              </c:strCache>
            </c:strRef>
          </c:tx>
          <c:spPr>
            <a:solidFill>
              <a:schemeClr val="accent6"/>
            </a:solidFill>
            <a:ln>
              <a:solidFill>
                <a:schemeClr val="bg1"/>
              </a:solidFill>
            </a:ln>
          </c:spPr>
          <c:invertIfNegative val="0"/>
          <c:cat>
            <c:strRef>
              <c:f>Sheet1!$B$1:$J$1</c:f>
              <c:strCache>
                <c:ptCount val="9"/>
                <c:pt idx="0">
                  <c:v>UK
news</c:v>
                </c:pt>
                <c:pt idx="1">
                  <c:v>Breaking
news</c:v>
                </c:pt>
                <c:pt idx="2">
                  <c:v>Headline
news </c:v>
                </c:pt>
                <c:pt idx="3">
                  <c:v>Local
news</c:v>
                </c:pt>
                <c:pt idx="4">
                  <c:v>Foreign/
international
news</c:v>
                </c:pt>
                <c:pt idx="5">
                  <c:v>Political
news</c:v>
                </c:pt>
                <c:pt idx="6">
                  <c:v>In-depth
analysis</c:v>
                </c:pt>
                <c:pt idx="7">
                  <c:v>Sports</c:v>
                </c:pt>
                <c:pt idx="8">
                  <c:v>Celebrity
news</c:v>
                </c:pt>
              </c:strCache>
            </c:strRef>
          </c:cat>
          <c:val>
            <c:numRef>
              <c:f>Sheet1!$B$8:$J$8</c:f>
              <c:numCache>
                <c:formatCode>0%</c:formatCode>
                <c:ptCount val="9"/>
                <c:pt idx="0">
                  <c:v>6.6324372361697395E-4</c:v>
                </c:pt>
                <c:pt idx="1">
                  <c:v>1.4334770051099754E-3</c:v>
                </c:pt>
                <c:pt idx="2">
                  <c:v>1.594327927127305E-3</c:v>
                </c:pt>
                <c:pt idx="3">
                  <c:v>1.3926327482781603E-3</c:v>
                </c:pt>
                <c:pt idx="4">
                  <c:v>1.5879382359475671E-3</c:v>
                </c:pt>
                <c:pt idx="5">
                  <c:v>2.3612352810486559E-3</c:v>
                </c:pt>
                <c:pt idx="6">
                  <c:v>4.57054876694068E-3</c:v>
                </c:pt>
                <c:pt idx="7">
                  <c:v>5.419662297267274E-4</c:v>
                </c:pt>
                <c:pt idx="8">
                  <c:v>8.0626860697622735E-3</c:v>
                </c:pt>
              </c:numCache>
            </c:numRef>
          </c:val>
          <c:extLst>
            <c:ext xmlns:c16="http://schemas.microsoft.com/office/drawing/2014/chart" uri="{C3380CC4-5D6E-409C-BE32-E72D297353CC}">
              <c16:uniqueId val="{00000003-912E-49B9-87AC-99CEF31545F4}"/>
            </c:ext>
          </c:extLst>
        </c:ser>
        <c:ser>
          <c:idx val="7"/>
          <c:order val="7"/>
          <c:tx>
            <c:strRef>
              <c:f>Sheet1!$A$9</c:f>
              <c:strCache>
                <c:ptCount val="1"/>
                <c:pt idx="0">
                  <c:v>Interactive TV services</c:v>
                </c:pt>
              </c:strCache>
            </c:strRef>
          </c:tx>
          <c:spPr>
            <a:solidFill>
              <a:schemeClr val="accent3"/>
            </a:solidFill>
            <a:ln>
              <a:solidFill>
                <a:schemeClr val="bg1"/>
              </a:solidFill>
            </a:ln>
          </c:spPr>
          <c:invertIfNegative val="0"/>
          <c:cat>
            <c:strRef>
              <c:f>Sheet1!$B$1:$J$1</c:f>
              <c:strCache>
                <c:ptCount val="9"/>
                <c:pt idx="0">
                  <c:v>UK
news</c:v>
                </c:pt>
                <c:pt idx="1">
                  <c:v>Breaking
news</c:v>
                </c:pt>
                <c:pt idx="2">
                  <c:v>Headline
news </c:v>
                </c:pt>
                <c:pt idx="3">
                  <c:v>Local
news</c:v>
                </c:pt>
                <c:pt idx="4">
                  <c:v>Foreign/
international
news</c:v>
                </c:pt>
                <c:pt idx="5">
                  <c:v>Political
news</c:v>
                </c:pt>
                <c:pt idx="6">
                  <c:v>In-depth
analysis</c:v>
                </c:pt>
                <c:pt idx="7">
                  <c:v>Sports</c:v>
                </c:pt>
                <c:pt idx="8">
                  <c:v>Celebrity
news</c:v>
                </c:pt>
              </c:strCache>
            </c:strRef>
          </c:cat>
          <c:val>
            <c:numRef>
              <c:f>Sheet1!$B$9:$J$9</c:f>
              <c:numCache>
                <c:formatCode>0%</c:formatCode>
                <c:ptCount val="9"/>
                <c:pt idx="0">
                  <c:v>2.9857009553432567E-3</c:v>
                </c:pt>
                <c:pt idx="1">
                  <c:v>5.6159164630082206E-3</c:v>
                </c:pt>
                <c:pt idx="2">
                  <c:v>5.753770273272606E-3</c:v>
                </c:pt>
                <c:pt idx="3">
                  <c:v>2.8431859586758499E-3</c:v>
                </c:pt>
                <c:pt idx="4">
                  <c:v>3.9647011775161079E-3</c:v>
                </c:pt>
                <c:pt idx="5">
                  <c:v>5.140726505221062E-3</c:v>
                </c:pt>
                <c:pt idx="6">
                  <c:v>4.7731481892912689E-3</c:v>
                </c:pt>
                <c:pt idx="7">
                  <c:v>3.1436680737613864E-3</c:v>
                </c:pt>
                <c:pt idx="8">
                  <c:v>1.6498289269051322E-3</c:v>
                </c:pt>
              </c:numCache>
            </c:numRef>
          </c:val>
          <c:extLst>
            <c:ext xmlns:c16="http://schemas.microsoft.com/office/drawing/2014/chart" uri="{C3380CC4-5D6E-409C-BE32-E72D297353CC}">
              <c16:uniqueId val="{00000004-912E-49B9-87AC-99CEF31545F4}"/>
            </c:ext>
          </c:extLst>
        </c:ser>
        <c:ser>
          <c:idx val="8"/>
          <c:order val="8"/>
          <c:tx>
            <c:strRef>
              <c:f>Sheet1!$A$10</c:f>
              <c:strCache>
                <c:ptCount val="1"/>
                <c:pt idx="0">
                  <c:v>Not interested in this type of news</c:v>
                </c:pt>
              </c:strCache>
            </c:strRef>
          </c:tx>
          <c:spPr>
            <a:solidFill>
              <a:schemeClr val="bg1">
                <a:lumMod val="50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1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Sheet1!$B$1:$J$1</c:f>
              <c:strCache>
                <c:ptCount val="9"/>
                <c:pt idx="0">
                  <c:v>UK
news</c:v>
                </c:pt>
                <c:pt idx="1">
                  <c:v>Breaking
news</c:v>
                </c:pt>
                <c:pt idx="2">
                  <c:v>Headline
news </c:v>
                </c:pt>
                <c:pt idx="3">
                  <c:v>Local
news</c:v>
                </c:pt>
                <c:pt idx="4">
                  <c:v>Foreign/
international
news</c:v>
                </c:pt>
                <c:pt idx="5">
                  <c:v>Political
news</c:v>
                </c:pt>
                <c:pt idx="6">
                  <c:v>In-depth
analysis</c:v>
                </c:pt>
                <c:pt idx="7">
                  <c:v>Sports</c:v>
                </c:pt>
                <c:pt idx="8">
                  <c:v>Celebrity
news</c:v>
                </c:pt>
              </c:strCache>
            </c:strRef>
          </c:cat>
          <c:val>
            <c:numRef>
              <c:f>Sheet1!$B$10:$J$10</c:f>
              <c:numCache>
                <c:formatCode>0%</c:formatCode>
                <c:ptCount val="9"/>
                <c:pt idx="0">
                  <c:v>2.1119002443901354E-2</c:v>
                </c:pt>
                <c:pt idx="1">
                  <c:v>2.99315818706954E-2</c:v>
                </c:pt>
                <c:pt idx="2">
                  <c:v>4.0179642301710727E-2</c:v>
                </c:pt>
                <c:pt idx="3">
                  <c:v>6.7747922683848036E-2</c:v>
                </c:pt>
                <c:pt idx="4">
                  <c:v>0.15247646300822018</c:v>
                </c:pt>
                <c:pt idx="5">
                  <c:v>0.18038974672295024</c:v>
                </c:pt>
                <c:pt idx="6">
                  <c:v>0.25857704510108864</c:v>
                </c:pt>
                <c:pt idx="7">
                  <c:v>0.39531092201732948</c:v>
                </c:pt>
                <c:pt idx="8">
                  <c:v>0.50879473228171745</c:v>
                </c:pt>
              </c:numCache>
            </c:numRef>
          </c:val>
          <c:extLst>
            <c:ext xmlns:c16="http://schemas.microsoft.com/office/drawing/2014/chart" uri="{C3380CC4-5D6E-409C-BE32-E72D297353CC}">
              <c16:uniqueId val="{00000005-912E-49B9-87AC-99CEF31545F4}"/>
            </c:ext>
          </c:extLst>
        </c:ser>
        <c:dLbls>
          <c:showLegendKey val="0"/>
          <c:showVal val="0"/>
          <c:showCatName val="0"/>
          <c:showSerName val="0"/>
          <c:showPercent val="0"/>
          <c:showBubbleSize val="0"/>
        </c:dLbls>
        <c:gapWidth val="60"/>
        <c:overlap val="100"/>
        <c:axId val="96349712"/>
        <c:axId val="96344272"/>
      </c:barChart>
      <c:catAx>
        <c:axId val="96349712"/>
        <c:scaling>
          <c:orientation val="minMax"/>
        </c:scaling>
        <c:delete val="0"/>
        <c:axPos val="b"/>
        <c:numFmt formatCode="General" sourceLinked="0"/>
        <c:majorTickMark val="out"/>
        <c:minorTickMark val="none"/>
        <c:tickLblPos val="nextTo"/>
        <c:spPr>
          <a:ln>
            <a:noFill/>
          </a:ln>
        </c:spPr>
        <c:txPr>
          <a:bodyPr/>
          <a:lstStyle/>
          <a:p>
            <a:pPr>
              <a:lnSpc>
                <a:spcPct val="85000"/>
              </a:lnSpc>
              <a:defRPr sz="1100" b="1"/>
            </a:pPr>
            <a:endParaRPr lang="en-US"/>
          </a:p>
        </c:txPr>
        <c:crossAx val="96344272"/>
        <c:crosses val="autoZero"/>
        <c:auto val="1"/>
        <c:lblAlgn val="ctr"/>
        <c:lblOffset val="100"/>
        <c:noMultiLvlLbl val="0"/>
      </c:catAx>
      <c:valAx>
        <c:axId val="96344272"/>
        <c:scaling>
          <c:orientation val="minMax"/>
        </c:scaling>
        <c:delete val="1"/>
        <c:axPos val="l"/>
        <c:numFmt formatCode="0%" sourceLinked="1"/>
        <c:majorTickMark val="out"/>
        <c:minorTickMark val="none"/>
        <c:tickLblPos val="none"/>
        <c:crossAx val="96349712"/>
        <c:crosses val="autoZero"/>
        <c:crossBetween val="between"/>
        <c:majorUnit val="0.2"/>
      </c:valAx>
    </c:plotArea>
    <c:legend>
      <c:legendPos val="r"/>
      <c:legendEntry>
        <c:idx val="0"/>
        <c:txPr>
          <a:bodyPr/>
          <a:lstStyle/>
          <a:p>
            <a:pPr>
              <a:lnSpc>
                <a:spcPct val="90000"/>
              </a:lnSpc>
              <a:defRPr sz="1050"/>
            </a:pPr>
            <a:endParaRPr lang="en-US"/>
          </a:p>
        </c:txPr>
      </c:legendEntry>
      <c:layout>
        <c:manualLayout>
          <c:xMode val="edge"/>
          <c:yMode val="edge"/>
          <c:x val="0.80938134345854895"/>
          <c:y val="3.91506710985619E-2"/>
          <c:w val="0.17364429239790186"/>
          <c:h val="0.78492328094121311"/>
        </c:manualLayout>
      </c:layout>
      <c:overlay val="0"/>
      <c:txPr>
        <a:bodyPr/>
        <a:lstStyle/>
        <a:p>
          <a:pPr>
            <a:lnSpc>
              <a:spcPct val="90000"/>
            </a:lnSpc>
            <a:defRPr sz="1050"/>
          </a:pPr>
          <a:endParaRPr lang="en-US"/>
        </a:p>
      </c:txPr>
    </c:legend>
    <c:plotVisOnly val="1"/>
    <c:dispBlanksAs val="gap"/>
    <c:showDLblsOverMax val="0"/>
  </c:chart>
  <c:txPr>
    <a:bodyPr/>
    <a:lstStyle/>
    <a:p>
      <a:pPr>
        <a:defRPr sz="1200" b="0">
          <a:solidFill>
            <a:srgbClr val="38393A"/>
          </a:solidFill>
          <a:latin typeface="Calibri"/>
          <a:ea typeface="Calibri"/>
          <a:cs typeface="Calibri"/>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8510388380619207"/>
          <c:y val="6.0744668524777288E-3"/>
          <c:w val="0.47441159638593128"/>
          <c:h val="0.95602495705186863"/>
        </c:manualLayout>
      </c:layout>
      <c:barChart>
        <c:barDir val="bar"/>
        <c:grouping val="clustered"/>
        <c:varyColors val="0"/>
        <c:ser>
          <c:idx val="0"/>
          <c:order val="0"/>
          <c:tx>
            <c:strRef>
              <c:f>Sheet1!$B$1</c:f>
              <c:strCache>
                <c:ptCount val="1"/>
                <c:pt idx="0">
                  <c:v>2021</c:v>
                </c:pt>
              </c:strCache>
            </c:strRef>
          </c:tx>
          <c:spPr>
            <a:solidFill>
              <a:schemeClr val="tx2"/>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rgbClr val="38393A"/>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BBC Radio 2</c:v>
                </c:pt>
                <c:pt idx="1">
                  <c:v>BBC Radio 1</c:v>
                </c:pt>
                <c:pt idx="2">
                  <c:v>BBC Radio 4</c:v>
                </c:pt>
                <c:pt idx="3">
                  <c:v>Heart</c:v>
                </c:pt>
                <c:pt idx="4">
                  <c:v>BBC Radio 5 Live</c:v>
                </c:pt>
                <c:pt idx="5">
                  <c:v>Capital</c:v>
                </c:pt>
                <c:pt idx="6">
                  <c:v>Classic FM</c:v>
                </c:pt>
                <c:pt idx="7">
                  <c:v>Smooth Radio</c:v>
                </c:pt>
                <c:pt idx="8">
                  <c:v>LBC</c:v>
                </c:pt>
                <c:pt idx="9">
                  <c:v>BBC Radio Scotland/Wales/Cymru/Ulster/Foyle</c:v>
                </c:pt>
                <c:pt idx="10">
                  <c:v>talkSPORT/ talkSPORT2/ talkRADIO</c:v>
                </c:pt>
                <c:pt idx="11">
                  <c:v>BBC local radio in England</c:v>
                </c:pt>
                <c:pt idx="12">
                  <c:v>Absolute Radio</c:v>
                </c:pt>
                <c:pt idx="13">
                  <c:v>Magic</c:v>
                </c:pt>
                <c:pt idx="14">
                  <c:v>BBC World Service</c:v>
                </c:pt>
                <c:pt idx="15">
                  <c:v>Kiss</c:v>
                </c:pt>
                <c:pt idx="16">
                  <c:v>Other local commercial radio stations</c:v>
                </c:pt>
              </c:strCache>
            </c:strRef>
          </c:cat>
          <c:val>
            <c:numRef>
              <c:f>Sheet1!$B$2:$B$18</c:f>
              <c:numCache>
                <c:formatCode>0%</c:formatCode>
                <c:ptCount val="17"/>
                <c:pt idx="0">
                  <c:v>0.26375981708054203</c:v>
                </c:pt>
                <c:pt idx="1">
                  <c:v>0.22017834689086499</c:v>
                </c:pt>
                <c:pt idx="2">
                  <c:v>0.215875602222068</c:v>
                </c:pt>
                <c:pt idx="3">
                  <c:v>0.14633839794511599</c:v>
                </c:pt>
                <c:pt idx="4">
                  <c:v>0.14102720432214499</c:v>
                </c:pt>
                <c:pt idx="5">
                  <c:v>0.10223249814492</c:v>
                </c:pt>
                <c:pt idx="6">
                  <c:v>9.6818923066687504E-2</c:v>
                </c:pt>
                <c:pt idx="7">
                  <c:v>9.46469864496913E-2</c:v>
                </c:pt>
                <c:pt idx="8">
                  <c:v>8.4667380435726497E-2</c:v>
                </c:pt>
                <c:pt idx="9">
                  <c:v>7.9775565292555195E-2</c:v>
                </c:pt>
                <c:pt idx="10">
                  <c:v>7.6665590915154305E-2</c:v>
                </c:pt>
                <c:pt idx="11">
                  <c:v>7.2888479006579202E-2</c:v>
                </c:pt>
                <c:pt idx="12">
                  <c:v>7.2800858581993602E-2</c:v>
                </c:pt>
                <c:pt idx="13">
                  <c:v>6.3384284727951004E-2</c:v>
                </c:pt>
                <c:pt idx="14">
                  <c:v>6.1702574749341703E-2</c:v>
                </c:pt>
                <c:pt idx="15">
                  <c:v>6.1690034457668803E-2</c:v>
                </c:pt>
                <c:pt idx="16">
                  <c:v>5.7339768368542002E-2</c:v>
                </c:pt>
              </c:numCache>
            </c:numRef>
          </c:val>
          <c:extLst>
            <c:ext xmlns:c16="http://schemas.microsoft.com/office/drawing/2014/chart" uri="{C3380CC4-5D6E-409C-BE32-E72D297353CC}">
              <c16:uniqueId val="{00000000-8C7E-46FA-858E-3986680B03CC}"/>
            </c:ext>
          </c:extLst>
        </c:ser>
        <c:ser>
          <c:idx val="1"/>
          <c:order val="1"/>
          <c:tx>
            <c:strRef>
              <c:f>Sheet1!$C$1</c:f>
              <c:strCache>
                <c:ptCount val="1"/>
                <c:pt idx="0">
                  <c:v>2020</c:v>
                </c:pt>
              </c:strCache>
            </c:strRef>
          </c:tx>
          <c:spPr>
            <a:solidFill>
              <a:schemeClr val="accent1"/>
            </a:solidFill>
            <a:ln>
              <a:solidFill>
                <a:schemeClr val="bg1"/>
              </a:solidFill>
            </a:ln>
          </c:spPr>
          <c:invertIfNegative val="0"/>
          <c:dLbls>
            <c:spPr>
              <a:noFill/>
              <a:ln>
                <a:noFill/>
              </a:ln>
              <a:effectLst/>
            </c:spPr>
            <c:txPr>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BBC Radio 2</c:v>
                </c:pt>
                <c:pt idx="1">
                  <c:v>BBC Radio 1</c:v>
                </c:pt>
                <c:pt idx="2">
                  <c:v>BBC Radio 4</c:v>
                </c:pt>
                <c:pt idx="3">
                  <c:v>Heart</c:v>
                </c:pt>
                <c:pt idx="4">
                  <c:v>BBC Radio 5 Live</c:v>
                </c:pt>
                <c:pt idx="5">
                  <c:v>Capital</c:v>
                </c:pt>
                <c:pt idx="6">
                  <c:v>Classic FM</c:v>
                </c:pt>
                <c:pt idx="7">
                  <c:v>Smooth Radio</c:v>
                </c:pt>
                <c:pt idx="8">
                  <c:v>LBC</c:v>
                </c:pt>
                <c:pt idx="9">
                  <c:v>BBC Radio Scotland/Wales/Cymru/Ulster/Foyle</c:v>
                </c:pt>
                <c:pt idx="10">
                  <c:v>talkSPORT/ talkSPORT2/ talkRADIO</c:v>
                </c:pt>
                <c:pt idx="11">
                  <c:v>BBC local radio in England</c:v>
                </c:pt>
                <c:pt idx="12">
                  <c:v>Absolute Radio</c:v>
                </c:pt>
                <c:pt idx="13">
                  <c:v>Magic</c:v>
                </c:pt>
                <c:pt idx="14">
                  <c:v>BBC World Service</c:v>
                </c:pt>
                <c:pt idx="15">
                  <c:v>Kiss</c:v>
                </c:pt>
                <c:pt idx="16">
                  <c:v>Other local commercial radio stations</c:v>
                </c:pt>
              </c:strCache>
            </c:strRef>
          </c:cat>
          <c:val>
            <c:numRef>
              <c:f>Sheet1!$C$2:$C$18</c:f>
              <c:numCache>
                <c:formatCode>0%</c:formatCode>
                <c:ptCount val="17"/>
                <c:pt idx="0">
                  <c:v>0.29174418014611297</c:v>
                </c:pt>
                <c:pt idx="1">
                  <c:v>0.239689859547463</c:v>
                </c:pt>
                <c:pt idx="2">
                  <c:v>0.20775925714478499</c:v>
                </c:pt>
                <c:pt idx="3">
                  <c:v>0.17307723499834399</c:v>
                </c:pt>
                <c:pt idx="4">
                  <c:v>0.16351696228714499</c:v>
                </c:pt>
                <c:pt idx="5">
                  <c:v>0.134052072231722</c:v>
                </c:pt>
                <c:pt idx="6">
                  <c:v>0.103767851743907</c:v>
                </c:pt>
                <c:pt idx="7">
                  <c:v>0.108716773679446</c:v>
                </c:pt>
                <c:pt idx="8">
                  <c:v>7.0140352349192803E-2</c:v>
                </c:pt>
                <c:pt idx="9">
                  <c:v>6.6562851606148707E-2</c:v>
                </c:pt>
                <c:pt idx="10">
                  <c:v>8.2781823554895897E-2</c:v>
                </c:pt>
                <c:pt idx="11">
                  <c:v>8.7591887899429899E-2</c:v>
                </c:pt>
                <c:pt idx="12">
                  <c:v>7.24403475560048E-2</c:v>
                </c:pt>
                <c:pt idx="13">
                  <c:v>6.1854638045129001E-2</c:v>
                </c:pt>
                <c:pt idx="14">
                  <c:v>6.1167557354967803E-2</c:v>
                </c:pt>
                <c:pt idx="15">
                  <c:v>7.6757313673703698E-2</c:v>
                </c:pt>
                <c:pt idx="16">
                  <c:v>8.7449126967951804E-2</c:v>
                </c:pt>
              </c:numCache>
            </c:numRef>
          </c:val>
          <c:extLst>
            <c:ext xmlns:c16="http://schemas.microsoft.com/office/drawing/2014/chart" uri="{C3380CC4-5D6E-409C-BE32-E72D297353CC}">
              <c16:uniqueId val="{00000001-8C7E-46FA-858E-3986680B03CC}"/>
            </c:ext>
          </c:extLst>
        </c:ser>
        <c:dLbls>
          <c:showLegendKey val="0"/>
          <c:showVal val="0"/>
          <c:showCatName val="0"/>
          <c:showSerName val="0"/>
          <c:showPercent val="0"/>
          <c:showBubbleSize val="0"/>
        </c:dLbls>
        <c:gapWidth val="100"/>
        <c:axId val="187872976"/>
        <c:axId val="187871344"/>
      </c:barChart>
      <c:catAx>
        <c:axId val="187872976"/>
        <c:scaling>
          <c:orientation val="maxMin"/>
        </c:scaling>
        <c:delete val="0"/>
        <c:axPos val="l"/>
        <c:numFmt formatCode="General" sourceLinked="0"/>
        <c:majorTickMark val="out"/>
        <c:minorTickMark val="none"/>
        <c:tickLblPos val="nextTo"/>
        <c:spPr>
          <a:noFill/>
          <a:ln w="9525" cap="flat" cmpd="sng" algn="ctr">
            <a:noFill/>
            <a:prstDash val="solid"/>
            <a:round/>
          </a:ln>
          <a:effectLst/>
        </c:spPr>
        <c:txPr>
          <a:bodyPr rot="0" spcFirstLastPara="1" vertOverflow="ellipsis" wrap="square" anchor="ctr" anchorCtr="1"/>
          <a:lstStyle/>
          <a:p>
            <a:pPr>
              <a:defRPr sz="1200" b="0" i="0" u="none" strike="noStrike" kern="1200" baseline="0">
                <a:solidFill>
                  <a:srgbClr val="38393A"/>
                </a:solidFill>
                <a:latin typeface="Calibri"/>
                <a:ea typeface="Calibri"/>
                <a:cs typeface="Calibri"/>
              </a:defRPr>
            </a:pPr>
            <a:endParaRPr lang="en-US"/>
          </a:p>
        </c:txPr>
        <c:crossAx val="187871344"/>
        <c:crosses val="autoZero"/>
        <c:auto val="1"/>
        <c:lblAlgn val="ctr"/>
        <c:lblOffset val="100"/>
        <c:noMultiLvlLbl val="0"/>
      </c:catAx>
      <c:valAx>
        <c:axId val="187871344"/>
        <c:scaling>
          <c:orientation val="minMax"/>
        </c:scaling>
        <c:delete val="1"/>
        <c:axPos val="t"/>
        <c:numFmt formatCode="0%" sourceLinked="1"/>
        <c:majorTickMark val="out"/>
        <c:minorTickMark val="none"/>
        <c:tickLblPos val="none"/>
        <c:crossAx val="187872976"/>
        <c:crosses val="autoZero"/>
        <c:crossBetween val="between"/>
      </c:valAx>
      <c:spPr>
        <a:noFill/>
        <a:ln>
          <a:noFill/>
        </a:ln>
        <a:effectLst/>
      </c:spPr>
    </c:plotArea>
    <c:legend>
      <c:legendPos val="r"/>
      <c:layout>
        <c:manualLayout>
          <c:xMode val="edge"/>
          <c:yMode val="edge"/>
          <c:x val="0.73695442029076308"/>
          <c:y val="0.75236707782296652"/>
          <c:w val="8.922038378164715E-2"/>
          <c:h val="0.15153357415618082"/>
        </c:manualLayout>
      </c:layout>
      <c:overlay val="0"/>
      <c:txPr>
        <a:bodyPr/>
        <a:lstStyle/>
        <a:p>
          <a:pPr>
            <a:defRPr sz="1200"/>
          </a:pPr>
          <a:endParaRPr lang="en-US"/>
        </a:p>
      </c:txPr>
    </c:legend>
    <c:plotVisOnly val="1"/>
    <c:dispBlanksAs val="gap"/>
    <c:showDLblsOverMax val="0"/>
  </c:chart>
  <c:spPr>
    <a:noFill/>
    <a:ln w="9525" cap="flat" cmpd="sng" algn="ctr">
      <a:noFill/>
      <a:prstDash val="solid"/>
    </a:ln>
    <a:effectLst/>
  </c:spPr>
  <c:txPr>
    <a:bodyPr/>
    <a:lstStyle/>
    <a:p>
      <a:pPr>
        <a:defRPr sz="1000" b="0">
          <a:solidFill>
            <a:srgbClr val="38393A"/>
          </a:solidFill>
          <a:latin typeface="Calibri"/>
          <a:ea typeface="Calibri"/>
          <a:cs typeface="Calibri"/>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6682390587092389"/>
          <c:y val="1.8021192118640252E-2"/>
          <c:w val="0.51271015106848594"/>
          <c:h val="0.95156402589426026"/>
        </c:manualLayout>
      </c:layout>
      <c:barChart>
        <c:barDir val="bar"/>
        <c:grouping val="clustered"/>
        <c:varyColors val="0"/>
        <c:ser>
          <c:idx val="0"/>
          <c:order val="0"/>
          <c:tx>
            <c:strRef>
              <c:f>Sheet1!$B$1</c:f>
              <c:strCache>
                <c:ptCount val="1"/>
                <c:pt idx="0">
                  <c:v>2021</c:v>
                </c:pt>
              </c:strCache>
            </c:strRef>
          </c:tx>
          <c:spPr>
            <a:solidFill>
              <a:schemeClr val="tx2"/>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rgbClr val="38393A"/>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Daily Mail</c:v>
                </c:pt>
                <c:pt idx="1">
                  <c:v>The Sun</c:v>
                </c:pt>
                <c:pt idx="2">
                  <c:v>The Metro</c:v>
                </c:pt>
                <c:pt idx="3">
                  <c:v>The Times</c:v>
                </c:pt>
                <c:pt idx="4">
                  <c:v>The Guardian</c:v>
                </c:pt>
                <c:pt idx="5">
                  <c:v>Daily Telegraph</c:v>
                </c:pt>
                <c:pt idx="6">
                  <c:v>Daily Mirror</c:v>
                </c:pt>
                <c:pt idx="7">
                  <c:v>The ‘i’</c:v>
                </c:pt>
                <c:pt idx="8">
                  <c:v>Daily Express</c:v>
                </c:pt>
                <c:pt idx="9">
                  <c:v>Evening Standard</c:v>
                </c:pt>
                <c:pt idx="10">
                  <c:v>Any local daily newspaper</c:v>
                </c:pt>
                <c:pt idx="11">
                  <c:v>Daily Star</c:v>
                </c:pt>
                <c:pt idx="12">
                  <c:v>Financial Times</c:v>
                </c:pt>
              </c:strCache>
            </c:strRef>
          </c:cat>
          <c:val>
            <c:numRef>
              <c:f>Sheet1!$B$2:$B$14</c:f>
              <c:numCache>
                <c:formatCode>0%</c:formatCode>
                <c:ptCount val="13"/>
                <c:pt idx="0">
                  <c:v>0.35064898046913001</c:v>
                </c:pt>
                <c:pt idx="1">
                  <c:v>0.23595263989346399</c:v>
                </c:pt>
                <c:pt idx="2">
                  <c:v>0.18533519145890301</c:v>
                </c:pt>
                <c:pt idx="3">
                  <c:v>0.17209440782376001</c:v>
                </c:pt>
                <c:pt idx="4">
                  <c:v>0.156826623047786</c:v>
                </c:pt>
                <c:pt idx="5">
                  <c:v>0.15178046558459901</c:v>
                </c:pt>
                <c:pt idx="6">
                  <c:v>0.13340196868049201</c:v>
                </c:pt>
                <c:pt idx="7">
                  <c:v>9.6798177791454401E-2</c:v>
                </c:pt>
                <c:pt idx="8">
                  <c:v>9.5944605043359998E-2</c:v>
                </c:pt>
                <c:pt idx="9">
                  <c:v>9.3303144602865096E-2</c:v>
                </c:pt>
                <c:pt idx="10">
                  <c:v>8.7876004683619793E-2</c:v>
                </c:pt>
                <c:pt idx="11">
                  <c:v>6.0850253568304702E-2</c:v>
                </c:pt>
                <c:pt idx="12">
                  <c:v>5.7992668355370397E-2</c:v>
                </c:pt>
              </c:numCache>
            </c:numRef>
          </c:val>
          <c:extLst>
            <c:ext xmlns:c16="http://schemas.microsoft.com/office/drawing/2014/chart" uri="{C3380CC4-5D6E-409C-BE32-E72D297353CC}">
              <c16:uniqueId val="{00000000-529D-4965-A81A-B8236A6DA117}"/>
            </c:ext>
          </c:extLst>
        </c:ser>
        <c:ser>
          <c:idx val="1"/>
          <c:order val="1"/>
          <c:tx>
            <c:strRef>
              <c:f>Sheet1!$C$1</c:f>
              <c:strCache>
                <c:ptCount val="1"/>
                <c:pt idx="0">
                  <c:v>2020</c:v>
                </c:pt>
              </c:strCache>
            </c:strRef>
          </c:tx>
          <c:spPr>
            <a:solidFill>
              <a:schemeClr val="accent1"/>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Daily Mail</c:v>
                </c:pt>
                <c:pt idx="1">
                  <c:v>The Sun</c:v>
                </c:pt>
                <c:pt idx="2">
                  <c:v>The Metro</c:v>
                </c:pt>
                <c:pt idx="3">
                  <c:v>The Times</c:v>
                </c:pt>
                <c:pt idx="4">
                  <c:v>The Guardian</c:v>
                </c:pt>
                <c:pt idx="5">
                  <c:v>Daily Telegraph</c:v>
                </c:pt>
                <c:pt idx="6">
                  <c:v>Daily Mirror</c:v>
                </c:pt>
                <c:pt idx="7">
                  <c:v>The ‘i’</c:v>
                </c:pt>
                <c:pt idx="8">
                  <c:v>Daily Express</c:v>
                </c:pt>
                <c:pt idx="9">
                  <c:v>Evening Standard</c:v>
                </c:pt>
                <c:pt idx="10">
                  <c:v>Any local daily newspaper</c:v>
                </c:pt>
                <c:pt idx="11">
                  <c:v>Daily Star</c:v>
                </c:pt>
                <c:pt idx="12">
                  <c:v>Financial Times</c:v>
                </c:pt>
              </c:strCache>
            </c:strRef>
          </c:cat>
          <c:val>
            <c:numRef>
              <c:f>Sheet1!$C$2:$C$14</c:f>
              <c:numCache>
                <c:formatCode>0%</c:formatCode>
                <c:ptCount val="13"/>
                <c:pt idx="0">
                  <c:v>0.35</c:v>
                </c:pt>
                <c:pt idx="1">
                  <c:v>0.24</c:v>
                </c:pt>
                <c:pt idx="2">
                  <c:v>0.3</c:v>
                </c:pt>
                <c:pt idx="3">
                  <c:v>0.16</c:v>
                </c:pt>
                <c:pt idx="4">
                  <c:v>0.15</c:v>
                </c:pt>
                <c:pt idx="5">
                  <c:v>0.14000000000000001</c:v>
                </c:pt>
                <c:pt idx="6">
                  <c:v>0.17</c:v>
                </c:pt>
                <c:pt idx="7">
                  <c:v>0.08</c:v>
                </c:pt>
                <c:pt idx="8">
                  <c:v>0.08</c:v>
                </c:pt>
                <c:pt idx="9">
                  <c:v>0.12</c:v>
                </c:pt>
                <c:pt idx="10">
                  <c:v>0.1</c:v>
                </c:pt>
                <c:pt idx="11">
                  <c:v>0.05</c:v>
                </c:pt>
                <c:pt idx="12">
                  <c:v>7.0000000000000007E-2</c:v>
                </c:pt>
              </c:numCache>
            </c:numRef>
          </c:val>
          <c:extLst>
            <c:ext xmlns:c16="http://schemas.microsoft.com/office/drawing/2014/chart" uri="{C3380CC4-5D6E-409C-BE32-E72D297353CC}">
              <c16:uniqueId val="{00000001-529D-4965-A81A-B8236A6DA117}"/>
            </c:ext>
          </c:extLst>
        </c:ser>
        <c:dLbls>
          <c:showLegendKey val="0"/>
          <c:showVal val="0"/>
          <c:showCatName val="0"/>
          <c:showSerName val="0"/>
          <c:showPercent val="0"/>
          <c:showBubbleSize val="0"/>
        </c:dLbls>
        <c:gapWidth val="100"/>
        <c:axId val="187873520"/>
        <c:axId val="187874608"/>
      </c:barChart>
      <c:catAx>
        <c:axId val="187873520"/>
        <c:scaling>
          <c:orientation val="maxMin"/>
        </c:scaling>
        <c:delete val="0"/>
        <c:axPos val="l"/>
        <c:numFmt formatCode="General" sourceLinked="0"/>
        <c:majorTickMark val="out"/>
        <c:minorTickMark val="none"/>
        <c:tickLblPos val="nextTo"/>
        <c:spPr>
          <a:noFill/>
          <a:ln w="9525" cap="flat" cmpd="sng" algn="ctr">
            <a:noFill/>
            <a:prstDash val="solid"/>
            <a:round/>
          </a:ln>
          <a:effectLst/>
        </c:spPr>
        <c:txPr>
          <a:bodyPr rot="0" spcFirstLastPara="1" vertOverflow="ellipsis" wrap="square" anchor="ctr" anchorCtr="1"/>
          <a:lstStyle/>
          <a:p>
            <a:pPr>
              <a:defRPr sz="1200" b="0" i="0" u="none" strike="noStrike" kern="1200" baseline="0">
                <a:solidFill>
                  <a:srgbClr val="38393A"/>
                </a:solidFill>
                <a:latin typeface="Calibri"/>
                <a:ea typeface="Calibri"/>
                <a:cs typeface="Calibri"/>
              </a:defRPr>
            </a:pPr>
            <a:endParaRPr lang="en-US"/>
          </a:p>
        </c:txPr>
        <c:crossAx val="187874608"/>
        <c:crosses val="autoZero"/>
        <c:auto val="1"/>
        <c:lblAlgn val="ctr"/>
        <c:lblOffset val="100"/>
        <c:noMultiLvlLbl val="0"/>
      </c:catAx>
      <c:valAx>
        <c:axId val="187874608"/>
        <c:scaling>
          <c:orientation val="minMax"/>
        </c:scaling>
        <c:delete val="1"/>
        <c:axPos val="t"/>
        <c:numFmt formatCode="0%" sourceLinked="1"/>
        <c:majorTickMark val="out"/>
        <c:minorTickMark val="none"/>
        <c:tickLblPos val="none"/>
        <c:crossAx val="187873520"/>
        <c:crosses val="autoZero"/>
        <c:crossBetween val="between"/>
      </c:valAx>
      <c:spPr>
        <a:noFill/>
        <a:ln>
          <a:noFill/>
        </a:ln>
        <a:effectLst/>
      </c:spPr>
    </c:plotArea>
    <c:legend>
      <c:legendPos val="r"/>
      <c:layout>
        <c:manualLayout>
          <c:xMode val="edge"/>
          <c:yMode val="edge"/>
          <c:x val="0.69593833889257783"/>
          <c:y val="0.7599180926182747"/>
          <c:w val="8.922038378164715E-2"/>
          <c:h val="0.12691420313050902"/>
        </c:manualLayout>
      </c:layout>
      <c:overlay val="0"/>
      <c:txPr>
        <a:bodyPr/>
        <a:lstStyle/>
        <a:p>
          <a:pPr>
            <a:defRPr sz="1200"/>
          </a:pPr>
          <a:endParaRPr lang="en-US"/>
        </a:p>
      </c:txPr>
    </c:legend>
    <c:plotVisOnly val="1"/>
    <c:dispBlanksAs val="gap"/>
    <c:showDLblsOverMax val="0"/>
  </c:chart>
  <c:spPr>
    <a:noFill/>
    <a:ln w="9525" cap="flat" cmpd="sng" algn="ctr">
      <a:noFill/>
      <a:prstDash val="solid"/>
    </a:ln>
    <a:effectLst/>
  </c:spPr>
  <c:txPr>
    <a:bodyPr/>
    <a:lstStyle/>
    <a:p>
      <a:pPr>
        <a:defRPr sz="1000" b="0">
          <a:solidFill>
            <a:srgbClr val="38393A"/>
          </a:solidFill>
          <a:latin typeface="Calibri"/>
          <a:ea typeface="Calibri"/>
          <a:cs typeface="Calibri"/>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6682390587093"/>
          <c:y val="2.4445426813363046E-2"/>
          <c:w val="0.39786503050048738"/>
          <c:h val="0.95156402589425992"/>
        </c:manualLayout>
      </c:layout>
      <c:barChart>
        <c:barDir val="bar"/>
        <c:grouping val="clustered"/>
        <c:varyColors val="0"/>
        <c:ser>
          <c:idx val="0"/>
          <c:order val="0"/>
          <c:tx>
            <c:strRef>
              <c:f>Sheet1!$B$1</c:f>
              <c:strCache>
                <c:ptCount val="1"/>
                <c:pt idx="0">
                  <c:v>2021</c:v>
                </c:pt>
              </c:strCache>
            </c:strRef>
          </c:tx>
          <c:spPr>
            <a:solidFill>
              <a:schemeClr val="tx2"/>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rgbClr val="38393A"/>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The Mail on Sunday</c:v>
                </c:pt>
                <c:pt idx="1">
                  <c:v>The Sunday Times</c:v>
                </c:pt>
                <c:pt idx="2">
                  <c:v>The Sun on Sunday</c:v>
                </c:pt>
                <c:pt idx="3">
                  <c:v>The Sunday Telegraph</c:v>
                </c:pt>
                <c:pt idx="4">
                  <c:v>The Sunday Mirror</c:v>
                </c:pt>
                <c:pt idx="5">
                  <c:v>The Observer</c:v>
                </c:pt>
                <c:pt idx="6">
                  <c:v>The Sunday Express</c:v>
                </c:pt>
              </c:strCache>
            </c:strRef>
          </c:cat>
          <c:val>
            <c:numRef>
              <c:f>Sheet1!$B$2:$B$8</c:f>
              <c:numCache>
                <c:formatCode>0%</c:formatCode>
                <c:ptCount val="7"/>
                <c:pt idx="0">
                  <c:v>0.26641469944677898</c:v>
                </c:pt>
                <c:pt idx="1">
                  <c:v>0.166673398796226</c:v>
                </c:pt>
                <c:pt idx="2">
                  <c:v>0.15464411231564701</c:v>
                </c:pt>
                <c:pt idx="3">
                  <c:v>0.114322867811575</c:v>
                </c:pt>
                <c:pt idx="4">
                  <c:v>9.0634116828919697E-2</c:v>
                </c:pt>
                <c:pt idx="5">
                  <c:v>8.8814828911786894E-2</c:v>
                </c:pt>
                <c:pt idx="6">
                  <c:v>6.5963911542210998E-2</c:v>
                </c:pt>
              </c:numCache>
            </c:numRef>
          </c:val>
          <c:extLst>
            <c:ext xmlns:c16="http://schemas.microsoft.com/office/drawing/2014/chart" uri="{C3380CC4-5D6E-409C-BE32-E72D297353CC}">
              <c16:uniqueId val="{00000000-D112-4F5F-B2D4-E976BB6E0BF1}"/>
            </c:ext>
          </c:extLst>
        </c:ser>
        <c:ser>
          <c:idx val="1"/>
          <c:order val="1"/>
          <c:tx>
            <c:strRef>
              <c:f>Sheet1!$C$1</c:f>
              <c:strCache>
                <c:ptCount val="1"/>
                <c:pt idx="0">
                  <c:v>2020</c:v>
                </c:pt>
              </c:strCache>
            </c:strRef>
          </c:tx>
          <c:spPr>
            <a:solidFill>
              <a:schemeClr val="accent1"/>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The Mail on Sunday</c:v>
                </c:pt>
                <c:pt idx="1">
                  <c:v>The Sunday Times</c:v>
                </c:pt>
                <c:pt idx="2">
                  <c:v>The Sun on Sunday</c:v>
                </c:pt>
                <c:pt idx="3">
                  <c:v>The Sunday Telegraph</c:v>
                </c:pt>
                <c:pt idx="4">
                  <c:v>The Sunday Mirror</c:v>
                </c:pt>
                <c:pt idx="5">
                  <c:v>The Observer</c:v>
                </c:pt>
                <c:pt idx="6">
                  <c:v>The Sunday Express</c:v>
                </c:pt>
              </c:strCache>
            </c:strRef>
          </c:cat>
          <c:val>
            <c:numRef>
              <c:f>Sheet1!$C$2:$C$8</c:f>
              <c:numCache>
                <c:formatCode>0%</c:formatCode>
                <c:ptCount val="7"/>
                <c:pt idx="0">
                  <c:v>0.25</c:v>
                </c:pt>
                <c:pt idx="1">
                  <c:v>0.13312789956606</c:v>
                </c:pt>
                <c:pt idx="2">
                  <c:v>0.16</c:v>
                </c:pt>
                <c:pt idx="3">
                  <c:v>0.09</c:v>
                </c:pt>
                <c:pt idx="4">
                  <c:v>0.11</c:v>
                </c:pt>
                <c:pt idx="5">
                  <c:v>7.0000000000000007E-2</c:v>
                </c:pt>
                <c:pt idx="6">
                  <c:v>7.0000000000000007E-2</c:v>
                </c:pt>
              </c:numCache>
            </c:numRef>
          </c:val>
          <c:extLst>
            <c:ext xmlns:c16="http://schemas.microsoft.com/office/drawing/2014/chart" uri="{C3380CC4-5D6E-409C-BE32-E72D297353CC}">
              <c16:uniqueId val="{00000001-D112-4F5F-B2D4-E976BB6E0BF1}"/>
            </c:ext>
          </c:extLst>
        </c:ser>
        <c:dLbls>
          <c:showLegendKey val="0"/>
          <c:showVal val="0"/>
          <c:showCatName val="0"/>
          <c:showSerName val="0"/>
          <c:showPercent val="0"/>
          <c:showBubbleSize val="0"/>
        </c:dLbls>
        <c:gapWidth val="100"/>
        <c:axId val="187874064"/>
        <c:axId val="187875152"/>
      </c:barChart>
      <c:catAx>
        <c:axId val="187874064"/>
        <c:scaling>
          <c:orientation val="maxMin"/>
        </c:scaling>
        <c:delete val="0"/>
        <c:axPos val="l"/>
        <c:numFmt formatCode="General" sourceLinked="0"/>
        <c:majorTickMark val="out"/>
        <c:minorTickMark val="none"/>
        <c:tickLblPos val="nextTo"/>
        <c:spPr>
          <a:noFill/>
          <a:ln w="9525" cap="flat" cmpd="sng" algn="ctr">
            <a:noFill/>
            <a:prstDash val="solid"/>
            <a:round/>
          </a:ln>
          <a:effectLst/>
        </c:spPr>
        <c:txPr>
          <a:bodyPr rot="0" spcFirstLastPara="1" vertOverflow="ellipsis" wrap="square" anchor="ctr" anchorCtr="1"/>
          <a:lstStyle/>
          <a:p>
            <a:pPr>
              <a:defRPr sz="1200" b="0" i="0" u="none" strike="noStrike" kern="1200" baseline="0">
                <a:solidFill>
                  <a:srgbClr val="38393A"/>
                </a:solidFill>
                <a:latin typeface="Calibri"/>
                <a:ea typeface="Calibri"/>
                <a:cs typeface="Calibri"/>
              </a:defRPr>
            </a:pPr>
            <a:endParaRPr lang="en-US"/>
          </a:p>
        </c:txPr>
        <c:crossAx val="187875152"/>
        <c:crosses val="autoZero"/>
        <c:auto val="1"/>
        <c:lblAlgn val="ctr"/>
        <c:lblOffset val="100"/>
        <c:noMultiLvlLbl val="0"/>
      </c:catAx>
      <c:valAx>
        <c:axId val="187875152"/>
        <c:scaling>
          <c:orientation val="minMax"/>
        </c:scaling>
        <c:delete val="1"/>
        <c:axPos val="t"/>
        <c:numFmt formatCode="0%" sourceLinked="1"/>
        <c:majorTickMark val="out"/>
        <c:minorTickMark val="none"/>
        <c:tickLblPos val="none"/>
        <c:crossAx val="187874064"/>
        <c:crosses val="autoZero"/>
        <c:crossBetween val="between"/>
      </c:valAx>
      <c:spPr>
        <a:noFill/>
        <a:ln>
          <a:noFill/>
        </a:ln>
        <a:effectLst/>
      </c:spPr>
    </c:plotArea>
    <c:legend>
      <c:legendPos val="r"/>
      <c:layout>
        <c:manualLayout>
          <c:xMode val="edge"/>
          <c:yMode val="edge"/>
          <c:x val="0.6508206129551557"/>
          <c:y val="0.71340546401597671"/>
          <c:w val="8.922038378164715E-2"/>
          <c:h val="0.19616383359503256"/>
        </c:manualLayout>
      </c:layout>
      <c:overlay val="0"/>
      <c:txPr>
        <a:bodyPr/>
        <a:lstStyle/>
        <a:p>
          <a:pPr>
            <a:defRPr sz="1200"/>
          </a:pPr>
          <a:endParaRPr lang="en-US"/>
        </a:p>
      </c:txPr>
    </c:legend>
    <c:plotVisOnly val="1"/>
    <c:dispBlanksAs val="gap"/>
    <c:showDLblsOverMax val="0"/>
  </c:chart>
  <c:spPr>
    <a:noFill/>
    <a:ln w="9525" cap="flat" cmpd="sng" algn="ctr">
      <a:noFill/>
      <a:prstDash val="solid"/>
    </a:ln>
    <a:effectLst/>
  </c:spPr>
  <c:txPr>
    <a:bodyPr/>
    <a:lstStyle/>
    <a:p>
      <a:pPr>
        <a:defRPr sz="1000" b="0">
          <a:solidFill>
            <a:srgbClr val="38393A"/>
          </a:solidFill>
          <a:latin typeface="Calibri"/>
          <a:ea typeface="Calibri"/>
          <a:cs typeface="Calibri"/>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921327320787087"/>
          <c:y val="0"/>
          <c:w val="0.66796015524655161"/>
          <c:h val="0.92701519786662157"/>
        </c:manualLayout>
      </c:layout>
      <c:barChart>
        <c:barDir val="bar"/>
        <c:grouping val="stacked"/>
        <c:varyColors val="0"/>
        <c:ser>
          <c:idx val="0"/>
          <c:order val="0"/>
          <c:tx>
            <c:strRef>
              <c:f>Sheet1!$C$2</c:f>
              <c:strCache>
                <c:ptCount val="1"/>
                <c:pt idx="0">
                  <c:v>Print only</c:v>
                </c:pt>
              </c:strCache>
            </c:strRef>
          </c:tx>
          <c:spPr>
            <a:solidFill>
              <a:srgbClr val="642566"/>
            </a:solidFill>
            <a:ln>
              <a:solidFill>
                <a:schemeClr val="bg1"/>
              </a:solidFill>
            </a:ln>
          </c:spPr>
          <c:invertIfNegative val="0"/>
          <c:dLbls>
            <c:spPr>
              <a:noFill/>
              <a:ln>
                <a:noFill/>
              </a:ln>
              <a:effectLst/>
            </c:spPr>
            <c:txPr>
              <a:bodyPr wrap="square" lIns="38100" tIns="19050" rIns="38100" bIns="19050" anchor="ctr">
                <a:spAutoFit/>
              </a:bodyPr>
              <a:lstStyle/>
              <a:p>
                <a:pPr>
                  <a:defRPr sz="1100">
                    <a:solidFill>
                      <a:schemeClr val="bg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Sheet1!$B$3:$B$16</c:f>
              <c:strCache>
                <c:ptCount val="14"/>
                <c:pt idx="0">
                  <c:v>Daily Mail/Mail on Sunday</c:v>
                </c:pt>
                <c:pt idx="1">
                  <c:v>The Guardian/Observer</c:v>
                </c:pt>
                <c:pt idx="2">
                  <c:v>The Sun / Sun on Sunday</c:v>
                </c:pt>
                <c:pt idx="3">
                  <c:v>The Times/Sunday Times</c:v>
                </c:pt>
                <c:pt idx="4">
                  <c:v>Daily/Sunday Telegraph</c:v>
                </c:pt>
                <c:pt idx="5">
                  <c:v>The Metro</c:v>
                </c:pt>
                <c:pt idx="6">
                  <c:v>Local newspapers</c:v>
                </c:pt>
                <c:pt idx="7">
                  <c:v>Daily/Sunday Mirror</c:v>
                </c:pt>
                <c:pt idx="8">
                  <c:v>Daily/Sunday Express</c:v>
                </c:pt>
                <c:pt idx="9">
                  <c:v>Evening Standard</c:v>
                </c:pt>
                <c:pt idx="10">
                  <c:v>The Independent</c:v>
                </c:pt>
                <c:pt idx="11">
                  <c:v>The ‘i’</c:v>
                </c:pt>
                <c:pt idx="12">
                  <c:v>Financial Times</c:v>
                </c:pt>
                <c:pt idx="13">
                  <c:v>Daily Star/Sunday Star</c:v>
                </c:pt>
              </c:strCache>
            </c:strRef>
          </c:cat>
          <c:val>
            <c:numRef>
              <c:f>Sheet1!$C$3:$C$16</c:f>
              <c:numCache>
                <c:formatCode>0%</c:formatCode>
                <c:ptCount val="14"/>
                <c:pt idx="0">
                  <c:v>0.21722164980307901</c:v>
                </c:pt>
                <c:pt idx="1">
                  <c:v>8.6782391752984703E-2</c:v>
                </c:pt>
                <c:pt idx="2">
                  <c:v>0.158876019510203</c:v>
                </c:pt>
                <c:pt idx="3">
                  <c:v>0.142656021509313</c:v>
                </c:pt>
                <c:pt idx="4">
                  <c:v>9.7423576232731304E-2</c:v>
                </c:pt>
                <c:pt idx="5">
                  <c:v>0.11045265448899801</c:v>
                </c:pt>
                <c:pt idx="6">
                  <c:v>7.9984724103879107E-2</c:v>
                </c:pt>
                <c:pt idx="7">
                  <c:v>9.5773855721523998E-2</c:v>
                </c:pt>
                <c:pt idx="8">
                  <c:v>7.1800449458035695E-2</c:v>
                </c:pt>
                <c:pt idx="9">
                  <c:v>5.4397539790970097E-2</c:v>
                </c:pt>
                <c:pt idx="11">
                  <c:v>5.7822925205358103E-2</c:v>
                </c:pt>
                <c:pt idx="12">
                  <c:v>3.2307322602522101E-2</c:v>
                </c:pt>
                <c:pt idx="13">
                  <c:v>5.0738353444104801E-2</c:v>
                </c:pt>
              </c:numCache>
            </c:numRef>
          </c:val>
          <c:extLst>
            <c:ext xmlns:c16="http://schemas.microsoft.com/office/drawing/2014/chart" uri="{C3380CC4-5D6E-409C-BE32-E72D297353CC}">
              <c16:uniqueId val="{00000000-A1E3-466F-8CED-9EA336E85362}"/>
            </c:ext>
          </c:extLst>
        </c:ser>
        <c:ser>
          <c:idx val="1"/>
          <c:order val="1"/>
          <c:tx>
            <c:strRef>
              <c:f>Sheet1!$D$2</c:f>
              <c:strCache>
                <c:ptCount val="1"/>
                <c:pt idx="0">
                  <c:v>Digital only</c:v>
                </c:pt>
              </c:strCache>
            </c:strRef>
          </c:tx>
          <c:spPr>
            <a:solidFill>
              <a:schemeClr val="accent1"/>
            </a:solidFill>
            <a:ln>
              <a:solidFill>
                <a:schemeClr val="bg1"/>
              </a:solidFill>
            </a:ln>
          </c:spPr>
          <c:invertIfNegative val="0"/>
          <c:dLbls>
            <c:spPr>
              <a:noFill/>
              <a:ln>
                <a:noFill/>
              </a:ln>
              <a:effectLst/>
            </c:spPr>
            <c:txPr>
              <a:bodyPr wrap="square" lIns="38100" tIns="19050" rIns="38100" bIns="19050" anchor="ctr">
                <a:spAutoFit/>
              </a:bodyPr>
              <a:lstStyle/>
              <a:p>
                <a:pPr>
                  <a:defRPr sz="1100">
                    <a:solidFill>
                      <a:srgbClr val="000000"/>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Sheet1!$B$3:$B$16</c:f>
              <c:strCache>
                <c:ptCount val="14"/>
                <c:pt idx="0">
                  <c:v>Daily Mail/Mail on Sunday</c:v>
                </c:pt>
                <c:pt idx="1">
                  <c:v>The Guardian/Observer</c:v>
                </c:pt>
                <c:pt idx="2">
                  <c:v>The Sun / Sun on Sunday</c:v>
                </c:pt>
                <c:pt idx="3">
                  <c:v>The Times/Sunday Times</c:v>
                </c:pt>
                <c:pt idx="4">
                  <c:v>Daily/Sunday Telegraph</c:v>
                </c:pt>
                <c:pt idx="5">
                  <c:v>The Metro</c:v>
                </c:pt>
                <c:pt idx="6">
                  <c:v>Local newspapers</c:v>
                </c:pt>
                <c:pt idx="7">
                  <c:v>Daily/Sunday Mirror</c:v>
                </c:pt>
                <c:pt idx="8">
                  <c:v>Daily/Sunday Express</c:v>
                </c:pt>
                <c:pt idx="9">
                  <c:v>Evening Standard</c:v>
                </c:pt>
                <c:pt idx="10">
                  <c:v>The Independent</c:v>
                </c:pt>
                <c:pt idx="11">
                  <c:v>The ‘i’</c:v>
                </c:pt>
                <c:pt idx="12">
                  <c:v>Financial Times</c:v>
                </c:pt>
                <c:pt idx="13">
                  <c:v>Daily Star/Sunday Star</c:v>
                </c:pt>
              </c:strCache>
            </c:strRef>
          </c:cat>
          <c:val>
            <c:numRef>
              <c:f>Sheet1!$D$3:$D$16</c:f>
              <c:numCache>
                <c:formatCode>0%</c:formatCode>
                <c:ptCount val="14"/>
                <c:pt idx="0">
                  <c:v>0.14891612077838001</c:v>
                </c:pt>
                <c:pt idx="1">
                  <c:v>0.170762332733876</c:v>
                </c:pt>
                <c:pt idx="2">
                  <c:v>5.22358666094309E-2</c:v>
                </c:pt>
                <c:pt idx="3">
                  <c:v>4.3625611982512399E-2</c:v>
                </c:pt>
                <c:pt idx="4">
                  <c:v>6.7950116154677706E-2</c:v>
                </c:pt>
                <c:pt idx="5">
                  <c:v>5.8345711927279803E-2</c:v>
                </c:pt>
                <c:pt idx="6">
                  <c:v>7.22219045607288E-2</c:v>
                </c:pt>
                <c:pt idx="7">
                  <c:v>4.05042680740407E-2</c:v>
                </c:pt>
                <c:pt idx="8">
                  <c:v>3.9312120058178301E-2</c:v>
                </c:pt>
                <c:pt idx="9">
                  <c:v>3.0238584358677999E-2</c:v>
                </c:pt>
                <c:pt idx="10">
                  <c:v>8.7980073415218907E-2</c:v>
                </c:pt>
                <c:pt idx="11">
                  <c:v>2.1284403988558999E-2</c:v>
                </c:pt>
                <c:pt idx="12">
                  <c:v>3.4551854703916099E-2</c:v>
                </c:pt>
                <c:pt idx="13">
                  <c:v>1.4703178299065801E-2</c:v>
                </c:pt>
              </c:numCache>
            </c:numRef>
          </c:val>
          <c:extLst>
            <c:ext xmlns:c16="http://schemas.microsoft.com/office/drawing/2014/chart" uri="{C3380CC4-5D6E-409C-BE32-E72D297353CC}">
              <c16:uniqueId val="{00000001-A1E3-466F-8CED-9EA336E85362}"/>
            </c:ext>
          </c:extLst>
        </c:ser>
        <c:ser>
          <c:idx val="2"/>
          <c:order val="2"/>
          <c:tx>
            <c:strRef>
              <c:f>Sheet1!$E$2</c:f>
              <c:strCache>
                <c:ptCount val="1"/>
                <c:pt idx="0">
                  <c:v>Both Print and Digital</c:v>
                </c:pt>
              </c:strCache>
            </c:strRef>
          </c:tx>
          <c:spPr>
            <a:solidFill>
              <a:schemeClr val="accent2"/>
            </a:solidFill>
            <a:ln>
              <a:solidFill>
                <a:schemeClr val="bg1"/>
              </a:solidFill>
            </a:ln>
          </c:spPr>
          <c:invertIfNegative val="0"/>
          <c:dLbls>
            <c:dLbl>
              <c:idx val="9"/>
              <c:delete val="1"/>
              <c:extLst>
                <c:ext xmlns:c15="http://schemas.microsoft.com/office/drawing/2012/chart" uri="{CE6537A1-D6FC-4f65-9D91-7224C49458BB}"/>
                <c:ext xmlns:c16="http://schemas.microsoft.com/office/drawing/2014/chart" uri="{C3380CC4-5D6E-409C-BE32-E72D297353CC}">
                  <c16:uniqueId val="{00000003-A1E3-466F-8CED-9EA336E85362}"/>
                </c:ext>
              </c:extLst>
            </c:dLbl>
            <c:dLbl>
              <c:idx val="11"/>
              <c:delete val="1"/>
              <c:extLst>
                <c:ext xmlns:c15="http://schemas.microsoft.com/office/drawing/2012/chart" uri="{CE6537A1-D6FC-4f65-9D91-7224C49458BB}"/>
                <c:ext xmlns:c16="http://schemas.microsoft.com/office/drawing/2014/chart" uri="{C3380CC4-5D6E-409C-BE32-E72D297353CC}">
                  <c16:uniqueId val="{00000004-70FD-432C-9A1F-5DCA3CA017E5}"/>
                </c:ext>
              </c:extLst>
            </c:dLbl>
            <c:dLbl>
              <c:idx val="12"/>
              <c:delete val="1"/>
              <c:extLst>
                <c:ext xmlns:c15="http://schemas.microsoft.com/office/drawing/2012/chart" uri="{CE6537A1-D6FC-4f65-9D91-7224C49458BB}"/>
                <c:ext xmlns:c16="http://schemas.microsoft.com/office/drawing/2014/chart" uri="{C3380CC4-5D6E-409C-BE32-E72D297353CC}">
                  <c16:uniqueId val="{00000004-A1E3-466F-8CED-9EA336E85362}"/>
                </c:ext>
              </c:extLst>
            </c:dLbl>
            <c:dLbl>
              <c:idx val="13"/>
              <c:delete val="1"/>
              <c:extLst>
                <c:ext xmlns:c15="http://schemas.microsoft.com/office/drawing/2012/chart" uri="{CE6537A1-D6FC-4f65-9D91-7224C49458BB}"/>
                <c:ext xmlns:c16="http://schemas.microsoft.com/office/drawing/2014/chart" uri="{C3380CC4-5D6E-409C-BE32-E72D297353CC}">
                  <c16:uniqueId val="{00000005-A1E3-466F-8CED-9EA336E85362}"/>
                </c:ext>
              </c:extLst>
            </c:dLbl>
            <c:spPr>
              <a:noFill/>
              <a:ln>
                <a:noFill/>
              </a:ln>
              <a:effectLst/>
            </c:spPr>
            <c:txPr>
              <a:bodyPr wrap="square" lIns="38100" tIns="19050" rIns="38100" bIns="19050" anchor="ctr">
                <a:spAutoFit/>
              </a:bodyPr>
              <a:lstStyle/>
              <a:p>
                <a:pPr>
                  <a:defRPr sz="1100">
                    <a:solidFill>
                      <a:schemeClr val="bg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Sheet1!$B$3:$B$16</c:f>
              <c:strCache>
                <c:ptCount val="14"/>
                <c:pt idx="0">
                  <c:v>Daily Mail/Mail on Sunday</c:v>
                </c:pt>
                <c:pt idx="1">
                  <c:v>The Guardian/Observer</c:v>
                </c:pt>
                <c:pt idx="2">
                  <c:v>The Sun / Sun on Sunday</c:v>
                </c:pt>
                <c:pt idx="3">
                  <c:v>The Times/Sunday Times</c:v>
                </c:pt>
                <c:pt idx="4">
                  <c:v>Daily/Sunday Telegraph</c:v>
                </c:pt>
                <c:pt idx="5">
                  <c:v>The Metro</c:v>
                </c:pt>
                <c:pt idx="6">
                  <c:v>Local newspapers</c:v>
                </c:pt>
                <c:pt idx="7">
                  <c:v>Daily/Sunday Mirror</c:v>
                </c:pt>
                <c:pt idx="8">
                  <c:v>Daily/Sunday Express</c:v>
                </c:pt>
                <c:pt idx="9">
                  <c:v>Evening Standard</c:v>
                </c:pt>
                <c:pt idx="10">
                  <c:v>The Independent</c:v>
                </c:pt>
                <c:pt idx="11">
                  <c:v>The ‘i’</c:v>
                </c:pt>
                <c:pt idx="12">
                  <c:v>Financial Times</c:v>
                </c:pt>
                <c:pt idx="13">
                  <c:v>Daily Star/Sunday Star</c:v>
                </c:pt>
              </c:strCache>
            </c:strRef>
          </c:cat>
          <c:val>
            <c:numRef>
              <c:f>Sheet1!$E$3:$E$16</c:f>
              <c:numCache>
                <c:formatCode>0%</c:formatCode>
                <c:ptCount val="14"/>
                <c:pt idx="0">
                  <c:v>5.1769938249754503E-2</c:v>
                </c:pt>
                <c:pt idx="1">
                  <c:v>3.52336885685514E-2</c:v>
                </c:pt>
                <c:pt idx="2">
                  <c:v>1.9555463119494802E-2</c:v>
                </c:pt>
                <c:pt idx="3">
                  <c:v>1.7206759687825899E-2</c:v>
                </c:pt>
                <c:pt idx="4">
                  <c:v>2.55142556351734E-2</c:v>
                </c:pt>
                <c:pt idx="5">
                  <c:v>1.4170531307371099E-2</c:v>
                </c:pt>
                <c:pt idx="6">
                  <c:v>9.2545658209509697E-3</c:v>
                </c:pt>
                <c:pt idx="7">
                  <c:v>1.2045669410915999E-2</c:v>
                </c:pt>
                <c:pt idx="8">
                  <c:v>9.5580475480984504E-3</c:v>
                </c:pt>
                <c:pt idx="9">
                  <c:v>8.3414092110966793E-3</c:v>
                </c:pt>
                <c:pt idx="11">
                  <c:v>7.2661558304439999E-3</c:v>
                </c:pt>
                <c:pt idx="12">
                  <c:v>6.6881376033242302E-3</c:v>
                </c:pt>
                <c:pt idx="13">
                  <c:v>7.6730858402899301E-3</c:v>
                </c:pt>
              </c:numCache>
            </c:numRef>
          </c:val>
          <c:extLst>
            <c:ext xmlns:c16="http://schemas.microsoft.com/office/drawing/2014/chart" uri="{C3380CC4-5D6E-409C-BE32-E72D297353CC}">
              <c16:uniqueId val="{00000006-A1E3-466F-8CED-9EA336E85362}"/>
            </c:ext>
          </c:extLst>
        </c:ser>
        <c:ser>
          <c:idx val="3"/>
          <c:order val="3"/>
          <c:tx>
            <c:strRef>
              <c:f>Sheet1!$F$2</c:f>
              <c:strCache>
                <c:ptCount val="1"/>
                <c:pt idx="0">
                  <c:v>Overall usage of title</c:v>
                </c:pt>
              </c:strCache>
            </c:strRef>
          </c:tx>
          <c:spPr>
            <a:noFill/>
          </c:spPr>
          <c:invertIfNegative val="0"/>
          <c:dLbls>
            <c:spPr>
              <a:noFill/>
              <a:ln>
                <a:noFill/>
              </a:ln>
              <a:effectLst/>
            </c:spPr>
            <c:txPr>
              <a:bodyPr wrap="square" lIns="38100" tIns="19050" rIns="38100" bIns="19050" anchor="ctr">
                <a:spAutoFit/>
              </a:bodyPr>
              <a:lstStyle/>
              <a:p>
                <a:pPr>
                  <a:defRPr sz="1100">
                    <a:solidFill>
                      <a:schemeClr val="accent4"/>
                    </a:solidFill>
                    <a:latin typeface="+mn-lt"/>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Sheet1!$B$3:$B$16</c:f>
              <c:strCache>
                <c:ptCount val="14"/>
                <c:pt idx="0">
                  <c:v>Daily Mail/Mail on Sunday</c:v>
                </c:pt>
                <c:pt idx="1">
                  <c:v>The Guardian/Observer</c:v>
                </c:pt>
                <c:pt idx="2">
                  <c:v>The Sun / Sun on Sunday</c:v>
                </c:pt>
                <c:pt idx="3">
                  <c:v>The Times/Sunday Times</c:v>
                </c:pt>
                <c:pt idx="4">
                  <c:v>Daily/Sunday Telegraph</c:v>
                </c:pt>
                <c:pt idx="5">
                  <c:v>The Metro</c:v>
                </c:pt>
                <c:pt idx="6">
                  <c:v>Local newspapers</c:v>
                </c:pt>
                <c:pt idx="7">
                  <c:v>Daily/Sunday Mirror</c:v>
                </c:pt>
                <c:pt idx="8">
                  <c:v>Daily/Sunday Express</c:v>
                </c:pt>
                <c:pt idx="9">
                  <c:v>Evening Standard</c:v>
                </c:pt>
                <c:pt idx="10">
                  <c:v>The Independent</c:v>
                </c:pt>
                <c:pt idx="11">
                  <c:v>The ‘i’</c:v>
                </c:pt>
                <c:pt idx="12">
                  <c:v>Financial Times</c:v>
                </c:pt>
                <c:pt idx="13">
                  <c:v>Daily Star/Sunday Star</c:v>
                </c:pt>
              </c:strCache>
            </c:strRef>
          </c:cat>
          <c:val>
            <c:numRef>
              <c:f>Sheet1!$F$3:$F$16</c:f>
              <c:numCache>
                <c:formatCode>0%</c:formatCode>
                <c:ptCount val="14"/>
                <c:pt idx="0">
                  <c:v>0.41790770883121398</c:v>
                </c:pt>
                <c:pt idx="1">
                  <c:v>0.29277841305541302</c:v>
                </c:pt>
                <c:pt idx="2">
                  <c:v>0.23066734923912799</c:v>
                </c:pt>
                <c:pt idx="3">
                  <c:v>0.20348839317965101</c:v>
                </c:pt>
                <c:pt idx="4">
                  <c:v>0.19088794802258199</c:v>
                </c:pt>
                <c:pt idx="5">
                  <c:v>0.18296889772364899</c:v>
                </c:pt>
                <c:pt idx="6">
                  <c:v>0.16146119448555901</c:v>
                </c:pt>
                <c:pt idx="7">
                  <c:v>0.14832379320648101</c:v>
                </c:pt>
                <c:pt idx="8">
                  <c:v>0.12067061706431199</c:v>
                </c:pt>
                <c:pt idx="9">
                  <c:v>9.2977533360744699E-2</c:v>
                </c:pt>
                <c:pt idx="10">
                  <c:v>8.7980073415218907E-2</c:v>
                </c:pt>
                <c:pt idx="11">
                  <c:v>8.6373485024361193E-2</c:v>
                </c:pt>
                <c:pt idx="12">
                  <c:v>7.3547314909762407E-2</c:v>
                </c:pt>
                <c:pt idx="13">
                  <c:v>7.3114617583460606E-2</c:v>
                </c:pt>
              </c:numCache>
            </c:numRef>
          </c:val>
          <c:extLst>
            <c:ext xmlns:c16="http://schemas.microsoft.com/office/drawing/2014/chart" uri="{C3380CC4-5D6E-409C-BE32-E72D297353CC}">
              <c16:uniqueId val="{00000007-A1E3-466F-8CED-9EA336E85362}"/>
            </c:ext>
          </c:extLst>
        </c:ser>
        <c:dLbls>
          <c:showLegendKey val="0"/>
          <c:showVal val="0"/>
          <c:showCatName val="0"/>
          <c:showSerName val="0"/>
          <c:showPercent val="0"/>
          <c:showBubbleSize val="0"/>
        </c:dLbls>
        <c:gapWidth val="50"/>
        <c:overlap val="100"/>
        <c:axId val="628198960"/>
        <c:axId val="628201680"/>
      </c:barChart>
      <c:catAx>
        <c:axId val="628198960"/>
        <c:scaling>
          <c:orientation val="maxMin"/>
        </c:scaling>
        <c:delete val="0"/>
        <c:axPos val="l"/>
        <c:numFmt formatCode="General" sourceLinked="0"/>
        <c:majorTickMark val="out"/>
        <c:minorTickMark val="none"/>
        <c:tickLblPos val="nextTo"/>
        <c:spPr>
          <a:ln>
            <a:noFill/>
          </a:ln>
        </c:spPr>
        <c:txPr>
          <a:bodyPr rot="0" vert="horz"/>
          <a:lstStyle/>
          <a:p>
            <a:pPr>
              <a:defRPr sz="1100">
                <a:solidFill>
                  <a:schemeClr val="tx1"/>
                </a:solidFill>
                <a:latin typeface="Calibri" panose="020F0502020204030204" pitchFamily="34" charset="0"/>
                <a:cs typeface="Calibri" panose="020F0502020204030204" pitchFamily="34" charset="0"/>
              </a:defRPr>
            </a:pPr>
            <a:endParaRPr lang="en-US"/>
          </a:p>
        </c:txPr>
        <c:crossAx val="628201680"/>
        <c:crosses val="autoZero"/>
        <c:auto val="1"/>
        <c:lblAlgn val="ctr"/>
        <c:lblOffset val="100"/>
        <c:noMultiLvlLbl val="0"/>
      </c:catAx>
      <c:valAx>
        <c:axId val="628201680"/>
        <c:scaling>
          <c:orientation val="minMax"/>
          <c:max val="0.5"/>
          <c:min val="0"/>
        </c:scaling>
        <c:delete val="1"/>
        <c:axPos val="t"/>
        <c:numFmt formatCode="#,##0" sourceLinked="0"/>
        <c:majorTickMark val="out"/>
        <c:minorTickMark val="none"/>
        <c:tickLblPos val="nextTo"/>
        <c:crossAx val="628198960"/>
        <c:crosses val="autoZero"/>
        <c:crossBetween val="between"/>
        <c:majorUnit val="0.1"/>
      </c:valAx>
    </c:plotArea>
    <c:legend>
      <c:legendPos val="b"/>
      <c:legendEntry>
        <c:idx val="3"/>
        <c:txPr>
          <a:bodyPr/>
          <a:lstStyle/>
          <a:p>
            <a:pPr>
              <a:defRPr sz="1200">
                <a:solidFill>
                  <a:schemeClr val="accent4"/>
                </a:solidFill>
                <a:latin typeface="+mn-lt"/>
              </a:defRPr>
            </a:pPr>
            <a:endParaRPr lang="en-US"/>
          </a:p>
        </c:txPr>
      </c:legendEntry>
      <c:layout>
        <c:manualLayout>
          <c:xMode val="edge"/>
          <c:yMode val="edge"/>
          <c:x val="0.66459810874704495"/>
          <c:y val="0.12420217650536507"/>
          <c:w val="0.28368794326241137"/>
          <c:h val="0.24031827725699562"/>
        </c:manualLayout>
      </c:layout>
      <c:overlay val="0"/>
      <c:txPr>
        <a:bodyPr/>
        <a:lstStyle/>
        <a:p>
          <a:pPr>
            <a:defRPr sz="1200">
              <a:solidFill>
                <a:schemeClr val="tx1"/>
              </a:solidFill>
              <a:latin typeface="+mn-lt"/>
            </a:defRPr>
          </a:pPr>
          <a:endParaRPr lang="en-US"/>
        </a:p>
      </c:txPr>
    </c:legend>
    <c:plotVisOnly val="1"/>
    <c:dispBlanksAs val="gap"/>
    <c:showDLblsOverMax val="0"/>
  </c:chart>
  <c:txPr>
    <a:bodyPr/>
    <a:lstStyle/>
    <a:p>
      <a:pPr>
        <a:defRPr sz="1400" b="0">
          <a:solidFill>
            <a:srgbClr val="642566"/>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6682390587093044"/>
          <c:y val="4.1880949700575786E-2"/>
          <c:w val="0.59884399149448564"/>
          <c:h val="0.89635153675142798"/>
        </c:manualLayout>
      </c:layout>
      <c:barChart>
        <c:barDir val="bar"/>
        <c:grouping val="clustered"/>
        <c:varyColors val="0"/>
        <c:ser>
          <c:idx val="0"/>
          <c:order val="0"/>
          <c:tx>
            <c:strRef>
              <c:f>Sheet1!$B$1</c:f>
              <c:strCache>
                <c:ptCount val="1"/>
                <c:pt idx="0">
                  <c:v>2021</c:v>
                </c:pt>
              </c:strCache>
            </c:strRef>
          </c:tx>
          <c:spPr>
            <a:solidFill>
              <a:schemeClr val="tx2"/>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rgbClr val="38393A"/>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Daily Mail/Mail on Sunday</c:v>
                </c:pt>
                <c:pt idx="1">
                  <c:v>The Guardian/Observer</c:v>
                </c:pt>
                <c:pt idx="2">
                  <c:v>The Sun/Sun on Sunday</c:v>
                </c:pt>
                <c:pt idx="3">
                  <c:v>The Times/Sunday Times</c:v>
                </c:pt>
                <c:pt idx="4">
                  <c:v>Daily/Sunday Telegraph</c:v>
                </c:pt>
                <c:pt idx="5">
                  <c:v>The Metro</c:v>
                </c:pt>
                <c:pt idx="6">
                  <c:v>Local newspapers</c:v>
                </c:pt>
                <c:pt idx="7">
                  <c:v>Daily/Sunday Mirror</c:v>
                </c:pt>
                <c:pt idx="8">
                  <c:v>Daily/Sunday Express</c:v>
                </c:pt>
                <c:pt idx="9">
                  <c:v>Evening Standard</c:v>
                </c:pt>
                <c:pt idx="10">
                  <c:v>The Independent</c:v>
                </c:pt>
                <c:pt idx="11">
                  <c:v>The ‘i’</c:v>
                </c:pt>
                <c:pt idx="12">
                  <c:v>Financial Times</c:v>
                </c:pt>
                <c:pt idx="13">
                  <c:v>Daily Star/Sunday Star</c:v>
                </c:pt>
              </c:strCache>
            </c:strRef>
          </c:cat>
          <c:val>
            <c:numRef>
              <c:f>Sheet1!$B$2:$B$15</c:f>
              <c:numCache>
                <c:formatCode>0%</c:formatCode>
                <c:ptCount val="14"/>
                <c:pt idx="0">
                  <c:v>0.41790770883121398</c:v>
                </c:pt>
                <c:pt idx="1">
                  <c:v>0.29277841305541302</c:v>
                </c:pt>
                <c:pt idx="2">
                  <c:v>0.23066734923912799</c:v>
                </c:pt>
                <c:pt idx="3">
                  <c:v>0.20348839317965101</c:v>
                </c:pt>
                <c:pt idx="4">
                  <c:v>0.19088794802258199</c:v>
                </c:pt>
                <c:pt idx="5">
                  <c:v>0.18296889772364899</c:v>
                </c:pt>
                <c:pt idx="6">
                  <c:v>0.16146119448555901</c:v>
                </c:pt>
                <c:pt idx="7">
                  <c:v>0.14832379320648101</c:v>
                </c:pt>
                <c:pt idx="8">
                  <c:v>0.12067061706431199</c:v>
                </c:pt>
                <c:pt idx="9">
                  <c:v>9.2977533360744699E-2</c:v>
                </c:pt>
                <c:pt idx="10">
                  <c:v>8.7980073415218907E-2</c:v>
                </c:pt>
                <c:pt idx="11">
                  <c:v>8.6373485024361193E-2</c:v>
                </c:pt>
                <c:pt idx="12">
                  <c:v>7.3547314909762407E-2</c:v>
                </c:pt>
                <c:pt idx="13">
                  <c:v>7.3114617583460606E-2</c:v>
                </c:pt>
              </c:numCache>
            </c:numRef>
          </c:val>
          <c:extLst>
            <c:ext xmlns:c16="http://schemas.microsoft.com/office/drawing/2014/chart" uri="{C3380CC4-5D6E-409C-BE32-E72D297353CC}">
              <c16:uniqueId val="{00000000-D397-4A20-BD46-CDDFEB1986B9}"/>
            </c:ext>
          </c:extLst>
        </c:ser>
        <c:ser>
          <c:idx val="1"/>
          <c:order val="1"/>
          <c:tx>
            <c:strRef>
              <c:f>Sheet1!$C$1</c:f>
              <c:strCache>
                <c:ptCount val="1"/>
                <c:pt idx="0">
                  <c:v>2020</c:v>
                </c:pt>
              </c:strCache>
            </c:strRef>
          </c:tx>
          <c:spPr>
            <a:solidFill>
              <a:schemeClr val="accent1"/>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Daily Mail/Mail on Sunday</c:v>
                </c:pt>
                <c:pt idx="1">
                  <c:v>The Guardian/Observer</c:v>
                </c:pt>
                <c:pt idx="2">
                  <c:v>The Sun/Sun on Sunday</c:v>
                </c:pt>
                <c:pt idx="3">
                  <c:v>The Times/Sunday Times</c:v>
                </c:pt>
                <c:pt idx="4">
                  <c:v>Daily/Sunday Telegraph</c:v>
                </c:pt>
                <c:pt idx="5">
                  <c:v>The Metro</c:v>
                </c:pt>
                <c:pt idx="6">
                  <c:v>Local newspapers</c:v>
                </c:pt>
                <c:pt idx="7">
                  <c:v>Daily/Sunday Mirror</c:v>
                </c:pt>
                <c:pt idx="8">
                  <c:v>Daily/Sunday Express</c:v>
                </c:pt>
                <c:pt idx="9">
                  <c:v>Evening Standard</c:v>
                </c:pt>
                <c:pt idx="10">
                  <c:v>The Independent</c:v>
                </c:pt>
                <c:pt idx="11">
                  <c:v>The ‘i’</c:v>
                </c:pt>
                <c:pt idx="12">
                  <c:v>Financial Times</c:v>
                </c:pt>
                <c:pt idx="13">
                  <c:v>Daily Star/Sunday Star</c:v>
                </c:pt>
              </c:strCache>
            </c:strRef>
          </c:cat>
          <c:val>
            <c:numRef>
              <c:f>Sheet1!$C$2:$C$15</c:f>
              <c:numCache>
                <c:formatCode>0%</c:formatCode>
                <c:ptCount val="14"/>
                <c:pt idx="0">
                  <c:v>0.40077013805021899</c:v>
                </c:pt>
                <c:pt idx="1">
                  <c:v>0.26625363124699197</c:v>
                </c:pt>
                <c:pt idx="2">
                  <c:v>0.240234618276992</c:v>
                </c:pt>
                <c:pt idx="3">
                  <c:v>0.18081817141656001</c:v>
                </c:pt>
                <c:pt idx="4">
                  <c:v>0.173283764358454</c:v>
                </c:pt>
                <c:pt idx="5">
                  <c:v>0.26749729769335001</c:v>
                </c:pt>
                <c:pt idx="6">
                  <c:v>0.164995560855109</c:v>
                </c:pt>
                <c:pt idx="7">
                  <c:v>0.17541392926167701</c:v>
                </c:pt>
                <c:pt idx="8">
                  <c:v>0.100739524151315</c:v>
                </c:pt>
                <c:pt idx="9">
                  <c:v>0.10403615724357899</c:v>
                </c:pt>
                <c:pt idx="10">
                  <c:v>8.9359945004925195E-2</c:v>
                </c:pt>
                <c:pt idx="11">
                  <c:v>7.80838104029008E-2</c:v>
                </c:pt>
                <c:pt idx="12">
                  <c:v>7.3741359409631196E-2</c:v>
                </c:pt>
                <c:pt idx="13">
                  <c:v>6.5085973991904397E-2</c:v>
                </c:pt>
              </c:numCache>
            </c:numRef>
          </c:val>
          <c:extLst>
            <c:ext xmlns:c16="http://schemas.microsoft.com/office/drawing/2014/chart" uri="{C3380CC4-5D6E-409C-BE32-E72D297353CC}">
              <c16:uniqueId val="{00000001-D397-4A20-BD46-CDDFEB1986B9}"/>
            </c:ext>
          </c:extLst>
        </c:ser>
        <c:dLbls>
          <c:showLegendKey val="0"/>
          <c:showVal val="0"/>
          <c:showCatName val="0"/>
          <c:showSerName val="0"/>
          <c:showPercent val="0"/>
          <c:showBubbleSize val="0"/>
        </c:dLbls>
        <c:gapWidth val="100"/>
        <c:axId val="187876784"/>
        <c:axId val="187876240"/>
      </c:barChart>
      <c:catAx>
        <c:axId val="187876784"/>
        <c:scaling>
          <c:orientation val="maxMin"/>
        </c:scaling>
        <c:delete val="0"/>
        <c:axPos val="l"/>
        <c:numFmt formatCode="General" sourceLinked="0"/>
        <c:majorTickMark val="out"/>
        <c:minorTickMark val="none"/>
        <c:tickLblPos val="nextTo"/>
        <c:spPr>
          <a:noFill/>
          <a:ln w="9525" cap="flat" cmpd="sng" algn="ctr">
            <a:noFill/>
            <a:prstDash val="solid"/>
            <a:round/>
          </a:ln>
          <a:effectLst/>
        </c:spPr>
        <c:txPr>
          <a:bodyPr rot="0" spcFirstLastPara="1" vertOverflow="ellipsis" wrap="square" anchor="ctr" anchorCtr="1"/>
          <a:lstStyle/>
          <a:p>
            <a:pPr>
              <a:defRPr sz="1200" b="0" i="0" u="none" strike="noStrike" kern="1200" baseline="0">
                <a:solidFill>
                  <a:srgbClr val="38393A"/>
                </a:solidFill>
                <a:latin typeface="Calibri"/>
                <a:ea typeface="Calibri"/>
                <a:cs typeface="Calibri"/>
              </a:defRPr>
            </a:pPr>
            <a:endParaRPr lang="en-US"/>
          </a:p>
        </c:txPr>
        <c:crossAx val="187876240"/>
        <c:crosses val="autoZero"/>
        <c:auto val="1"/>
        <c:lblAlgn val="ctr"/>
        <c:lblOffset val="100"/>
        <c:noMultiLvlLbl val="0"/>
      </c:catAx>
      <c:valAx>
        <c:axId val="187876240"/>
        <c:scaling>
          <c:orientation val="minMax"/>
        </c:scaling>
        <c:delete val="1"/>
        <c:axPos val="t"/>
        <c:numFmt formatCode="0%" sourceLinked="1"/>
        <c:majorTickMark val="out"/>
        <c:minorTickMark val="none"/>
        <c:tickLblPos val="none"/>
        <c:crossAx val="187876784"/>
        <c:crosses val="autoZero"/>
        <c:crossBetween val="between"/>
      </c:valAx>
      <c:spPr>
        <a:noFill/>
        <a:ln>
          <a:noFill/>
        </a:ln>
        <a:effectLst/>
      </c:spPr>
    </c:plotArea>
    <c:legend>
      <c:legendPos val="r"/>
      <c:layout>
        <c:manualLayout>
          <c:xMode val="edge"/>
          <c:yMode val="edge"/>
          <c:x val="0.67748108737272084"/>
          <c:y val="0.63924324339166261"/>
          <c:w val="8.922038378164715E-2"/>
          <c:h val="0.1322502716005993"/>
        </c:manualLayout>
      </c:layout>
      <c:overlay val="0"/>
      <c:txPr>
        <a:bodyPr/>
        <a:lstStyle/>
        <a:p>
          <a:pPr>
            <a:defRPr sz="1200"/>
          </a:pPr>
          <a:endParaRPr lang="en-US"/>
        </a:p>
      </c:txPr>
    </c:legend>
    <c:plotVisOnly val="1"/>
    <c:dispBlanksAs val="gap"/>
    <c:showDLblsOverMax val="0"/>
  </c:chart>
  <c:spPr>
    <a:noFill/>
    <a:ln w="9525" cap="flat" cmpd="sng" algn="ctr">
      <a:noFill/>
      <a:prstDash val="solid"/>
    </a:ln>
    <a:effectLst/>
  </c:spPr>
  <c:txPr>
    <a:bodyPr/>
    <a:lstStyle/>
    <a:p>
      <a:pPr>
        <a:defRPr sz="1000" b="0">
          <a:solidFill>
            <a:srgbClr val="38393A"/>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6682390587092389"/>
          <c:y val="5.6410552106586416E-2"/>
          <c:w val="0.59884399149448564"/>
          <c:h val="0.89635153675142798"/>
        </c:manualLayout>
      </c:layout>
      <c:barChart>
        <c:barDir val="bar"/>
        <c:grouping val="clustered"/>
        <c:varyColors val="0"/>
        <c:ser>
          <c:idx val="0"/>
          <c:order val="0"/>
          <c:tx>
            <c:strRef>
              <c:f>Sheet1!$B$1</c:f>
              <c:strCache>
                <c:ptCount val="1"/>
                <c:pt idx="0">
                  <c:v>2021</c:v>
                </c:pt>
              </c:strCache>
            </c:strRef>
          </c:tx>
          <c:spPr>
            <a:solidFill>
              <a:schemeClr val="tx2"/>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rgbClr val="38393A"/>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Facebook</c:v>
                </c:pt>
                <c:pt idx="1">
                  <c:v>Twitter</c:v>
                </c:pt>
                <c:pt idx="2">
                  <c:v>Instagram</c:v>
                </c:pt>
                <c:pt idx="3">
                  <c:v>WhatsApp</c:v>
                </c:pt>
                <c:pt idx="4">
                  <c:v>Snapchat</c:v>
                </c:pt>
                <c:pt idx="5">
                  <c:v>LinkedIn</c:v>
                </c:pt>
                <c:pt idx="6">
                  <c:v>TikTok</c:v>
                </c:pt>
                <c:pt idx="7">
                  <c:v>Reddit</c:v>
                </c:pt>
                <c:pt idx="8">
                  <c:v>Twitch*</c:v>
                </c:pt>
                <c:pt idx="9">
                  <c:v>Tumblr</c:v>
                </c:pt>
                <c:pt idx="10">
                  <c:v>Viber</c:v>
                </c:pt>
                <c:pt idx="11">
                  <c:v>Other social media platform</c:v>
                </c:pt>
              </c:strCache>
            </c:strRef>
          </c:cat>
          <c:val>
            <c:numRef>
              <c:f>Sheet1!$B$2:$B$13</c:f>
              <c:numCache>
                <c:formatCode>0%</c:formatCode>
                <c:ptCount val="12"/>
                <c:pt idx="0">
                  <c:v>0.70649411102453197</c:v>
                </c:pt>
                <c:pt idx="1">
                  <c:v>0.45900369416227699</c:v>
                </c:pt>
                <c:pt idx="2">
                  <c:v>0.36236500232090102</c:v>
                </c:pt>
                <c:pt idx="3">
                  <c:v>0.30912737156237502</c:v>
                </c:pt>
                <c:pt idx="4">
                  <c:v>0.16120411476382199</c:v>
                </c:pt>
                <c:pt idx="5">
                  <c:v>0.135220199567817</c:v>
                </c:pt>
                <c:pt idx="6">
                  <c:v>0.12031119377744701</c:v>
                </c:pt>
                <c:pt idx="7">
                  <c:v>8.9747310971467306E-2</c:v>
                </c:pt>
                <c:pt idx="8">
                  <c:v>4.26990010578953E-2</c:v>
                </c:pt>
                <c:pt idx="9">
                  <c:v>2.98673203592979E-2</c:v>
                </c:pt>
                <c:pt idx="10">
                  <c:v>2.7087356857609001E-2</c:v>
                </c:pt>
                <c:pt idx="11">
                  <c:v>1.82199091601432E-2</c:v>
                </c:pt>
              </c:numCache>
            </c:numRef>
          </c:val>
          <c:extLst>
            <c:ext xmlns:c16="http://schemas.microsoft.com/office/drawing/2014/chart" uri="{C3380CC4-5D6E-409C-BE32-E72D297353CC}">
              <c16:uniqueId val="{00000000-DA8A-4C88-88B3-20D219E61F03}"/>
            </c:ext>
          </c:extLst>
        </c:ser>
        <c:ser>
          <c:idx val="1"/>
          <c:order val="1"/>
          <c:tx>
            <c:strRef>
              <c:f>Sheet1!$C$1</c:f>
              <c:strCache>
                <c:ptCount val="1"/>
                <c:pt idx="0">
                  <c:v>2020</c:v>
                </c:pt>
              </c:strCache>
            </c:strRef>
          </c:tx>
          <c:spPr>
            <a:solidFill>
              <a:schemeClr val="accent1"/>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Facebook</c:v>
                </c:pt>
                <c:pt idx="1">
                  <c:v>Twitter</c:v>
                </c:pt>
                <c:pt idx="2">
                  <c:v>Instagram</c:v>
                </c:pt>
                <c:pt idx="3">
                  <c:v>WhatsApp</c:v>
                </c:pt>
                <c:pt idx="4">
                  <c:v>Snapchat</c:v>
                </c:pt>
                <c:pt idx="5">
                  <c:v>LinkedIn</c:v>
                </c:pt>
                <c:pt idx="6">
                  <c:v>TikTok</c:v>
                </c:pt>
                <c:pt idx="7">
                  <c:v>Reddit</c:v>
                </c:pt>
                <c:pt idx="8">
                  <c:v>Twitch*</c:v>
                </c:pt>
                <c:pt idx="9">
                  <c:v>Tumblr</c:v>
                </c:pt>
                <c:pt idx="10">
                  <c:v>Viber</c:v>
                </c:pt>
                <c:pt idx="11">
                  <c:v>Other social media platform</c:v>
                </c:pt>
              </c:strCache>
            </c:strRef>
          </c:cat>
          <c:val>
            <c:numRef>
              <c:f>Sheet1!$C$2:$C$13</c:f>
              <c:numCache>
                <c:formatCode>0%</c:formatCode>
                <c:ptCount val="12"/>
                <c:pt idx="0">
                  <c:v>0.76192279169884802</c:v>
                </c:pt>
                <c:pt idx="1">
                  <c:v>0.45590176046435799</c:v>
                </c:pt>
                <c:pt idx="2">
                  <c:v>0.33328585983772602</c:v>
                </c:pt>
                <c:pt idx="3">
                  <c:v>0.31694951158422602</c:v>
                </c:pt>
                <c:pt idx="4">
                  <c:v>0.16149222973828301</c:v>
                </c:pt>
                <c:pt idx="5">
                  <c:v>0.13637038157966899</c:v>
                </c:pt>
                <c:pt idx="6">
                  <c:v>3.6560365489204501E-2</c:v>
                </c:pt>
                <c:pt idx="7">
                  <c:v>6.4350598838995104E-2</c:v>
                </c:pt>
                <c:pt idx="9">
                  <c:v>3.2557066281654501E-2</c:v>
                </c:pt>
                <c:pt idx="10">
                  <c:v>2.4782690211626799E-2</c:v>
                </c:pt>
                <c:pt idx="11">
                  <c:v>1.44948014606036E-2</c:v>
                </c:pt>
              </c:numCache>
            </c:numRef>
          </c:val>
          <c:extLst>
            <c:ext xmlns:c16="http://schemas.microsoft.com/office/drawing/2014/chart" uri="{C3380CC4-5D6E-409C-BE32-E72D297353CC}">
              <c16:uniqueId val="{00000001-DA8A-4C88-88B3-20D219E61F03}"/>
            </c:ext>
          </c:extLst>
        </c:ser>
        <c:dLbls>
          <c:showLegendKey val="0"/>
          <c:showVal val="0"/>
          <c:showCatName val="0"/>
          <c:showSerName val="0"/>
          <c:showPercent val="0"/>
          <c:showBubbleSize val="0"/>
        </c:dLbls>
        <c:gapWidth val="100"/>
        <c:axId val="187876784"/>
        <c:axId val="187876240"/>
      </c:barChart>
      <c:catAx>
        <c:axId val="187876784"/>
        <c:scaling>
          <c:orientation val="maxMin"/>
        </c:scaling>
        <c:delete val="0"/>
        <c:axPos val="l"/>
        <c:numFmt formatCode="General" sourceLinked="0"/>
        <c:majorTickMark val="out"/>
        <c:minorTickMark val="none"/>
        <c:tickLblPos val="nextTo"/>
        <c:spPr>
          <a:noFill/>
          <a:ln w="9525" cap="flat" cmpd="sng" algn="ctr">
            <a:noFill/>
            <a:prstDash val="solid"/>
            <a:round/>
          </a:ln>
          <a:effectLst/>
        </c:spPr>
        <c:txPr>
          <a:bodyPr rot="0" spcFirstLastPara="1" vertOverflow="ellipsis" wrap="square" anchor="ctr" anchorCtr="1"/>
          <a:lstStyle/>
          <a:p>
            <a:pPr>
              <a:defRPr sz="1200" b="0" i="0" u="none" strike="noStrike" kern="1200" baseline="0">
                <a:solidFill>
                  <a:srgbClr val="38393A"/>
                </a:solidFill>
                <a:latin typeface="Calibri"/>
                <a:ea typeface="Calibri"/>
                <a:cs typeface="Calibri"/>
              </a:defRPr>
            </a:pPr>
            <a:endParaRPr lang="en-US"/>
          </a:p>
        </c:txPr>
        <c:crossAx val="187876240"/>
        <c:crosses val="autoZero"/>
        <c:auto val="1"/>
        <c:lblAlgn val="ctr"/>
        <c:lblOffset val="100"/>
        <c:noMultiLvlLbl val="0"/>
      </c:catAx>
      <c:valAx>
        <c:axId val="187876240"/>
        <c:scaling>
          <c:orientation val="minMax"/>
        </c:scaling>
        <c:delete val="1"/>
        <c:axPos val="t"/>
        <c:numFmt formatCode="0%" sourceLinked="1"/>
        <c:majorTickMark val="out"/>
        <c:minorTickMark val="none"/>
        <c:tickLblPos val="none"/>
        <c:crossAx val="187876784"/>
        <c:crosses val="autoZero"/>
        <c:crossBetween val="between"/>
      </c:valAx>
      <c:spPr>
        <a:noFill/>
        <a:ln>
          <a:noFill/>
        </a:ln>
        <a:effectLst/>
      </c:spPr>
    </c:plotArea>
    <c:legend>
      <c:legendPos val="r"/>
      <c:layout>
        <c:manualLayout>
          <c:xMode val="edge"/>
          <c:yMode val="edge"/>
          <c:x val="0.67748108737272084"/>
          <c:y val="0.63924324339166261"/>
          <c:w val="8.922038378164715E-2"/>
          <c:h val="0.1322502716005993"/>
        </c:manualLayout>
      </c:layout>
      <c:overlay val="0"/>
      <c:txPr>
        <a:bodyPr/>
        <a:lstStyle/>
        <a:p>
          <a:pPr>
            <a:defRPr sz="1200"/>
          </a:pPr>
          <a:endParaRPr lang="en-US"/>
        </a:p>
      </c:txPr>
    </c:legend>
    <c:plotVisOnly val="1"/>
    <c:dispBlanksAs val="gap"/>
    <c:showDLblsOverMax val="0"/>
  </c:chart>
  <c:spPr>
    <a:noFill/>
    <a:ln w="9525" cap="flat" cmpd="sng" algn="ctr">
      <a:noFill/>
      <a:prstDash val="solid"/>
    </a:ln>
    <a:effectLst/>
  </c:spPr>
  <c:txPr>
    <a:bodyPr/>
    <a:lstStyle/>
    <a:p>
      <a:pPr>
        <a:defRPr sz="1000" b="0">
          <a:solidFill>
            <a:srgbClr val="38393A"/>
          </a:solidFill>
          <a:latin typeface="Calibri"/>
          <a:ea typeface="Calibri"/>
          <a:cs typeface="Calibri"/>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4284" cy="496570"/>
          </a:xfrm>
          <a:prstGeom prst="rect">
            <a:avLst/>
          </a:prstGeom>
        </p:spPr>
        <p:txBody>
          <a:bodyPr vert="horz" lIns="91595" tIns="45798" rIns="91595" bIns="45798" rtlCol="0"/>
          <a:lstStyle>
            <a:lvl1pPr algn="l">
              <a:defRPr sz="1200"/>
            </a:lvl1pPr>
          </a:lstStyle>
          <a:p>
            <a:endParaRPr lang="en-GB"/>
          </a:p>
        </p:txBody>
      </p:sp>
      <p:sp>
        <p:nvSpPr>
          <p:cNvPr id="3" name="Date Placeholder 2"/>
          <p:cNvSpPr>
            <a:spLocks noGrp="1"/>
          </p:cNvSpPr>
          <p:nvPr>
            <p:ph type="dt" sz="quarter" idx="1"/>
          </p:nvPr>
        </p:nvSpPr>
        <p:spPr>
          <a:xfrm>
            <a:off x="3848646" y="0"/>
            <a:ext cx="2944284" cy="496570"/>
          </a:xfrm>
          <a:prstGeom prst="rect">
            <a:avLst/>
          </a:prstGeom>
        </p:spPr>
        <p:txBody>
          <a:bodyPr vert="horz" lIns="91595" tIns="45798" rIns="91595" bIns="45798" rtlCol="0"/>
          <a:lstStyle>
            <a:lvl1pPr algn="r">
              <a:defRPr sz="1200"/>
            </a:lvl1pPr>
          </a:lstStyle>
          <a:p>
            <a:fld id="{2E5F1AE5-D4E7-403B-AE34-6C6DCF5B7EA9}" type="datetimeFigureOut">
              <a:rPr lang="en-GB" smtClean="0"/>
              <a:pPr/>
              <a:t>11/11/2021</a:t>
            </a:fld>
            <a:endParaRPr lang="en-GB"/>
          </a:p>
        </p:txBody>
      </p:sp>
      <p:sp>
        <p:nvSpPr>
          <p:cNvPr id="4" name="Footer Placeholder 3"/>
          <p:cNvSpPr>
            <a:spLocks noGrp="1"/>
          </p:cNvSpPr>
          <p:nvPr>
            <p:ph type="ftr" sz="quarter" idx="2"/>
          </p:nvPr>
        </p:nvSpPr>
        <p:spPr>
          <a:xfrm>
            <a:off x="2" y="9433106"/>
            <a:ext cx="2944284" cy="496570"/>
          </a:xfrm>
          <a:prstGeom prst="rect">
            <a:avLst/>
          </a:prstGeom>
        </p:spPr>
        <p:txBody>
          <a:bodyPr vert="horz" lIns="91595" tIns="45798" rIns="91595" bIns="45798" rtlCol="0" anchor="b"/>
          <a:lstStyle>
            <a:lvl1pPr algn="l">
              <a:defRPr sz="1200"/>
            </a:lvl1pPr>
          </a:lstStyle>
          <a:p>
            <a:endParaRPr lang="en-GB"/>
          </a:p>
        </p:txBody>
      </p:sp>
      <p:sp>
        <p:nvSpPr>
          <p:cNvPr id="5" name="Slide Number Placeholder 4"/>
          <p:cNvSpPr>
            <a:spLocks noGrp="1"/>
          </p:cNvSpPr>
          <p:nvPr>
            <p:ph type="sldNum" sz="quarter" idx="3"/>
          </p:nvPr>
        </p:nvSpPr>
        <p:spPr>
          <a:xfrm>
            <a:off x="3848646" y="9433106"/>
            <a:ext cx="2944284" cy="496570"/>
          </a:xfrm>
          <a:prstGeom prst="rect">
            <a:avLst/>
          </a:prstGeom>
        </p:spPr>
        <p:txBody>
          <a:bodyPr vert="horz" lIns="91595" tIns="45798" rIns="91595" bIns="45798" rtlCol="0" anchor="b"/>
          <a:lstStyle>
            <a:lvl1pPr algn="r">
              <a:defRPr sz="1200"/>
            </a:lvl1pPr>
          </a:lstStyle>
          <a:p>
            <a:fld id="{C6760CA7-E4D7-4243-AAC0-EC00561830D3}" type="slidenum">
              <a:rPr lang="en-GB" smtClean="0"/>
              <a:pPr/>
              <a:t>‹#›</a:t>
            </a:fld>
            <a:endParaRPr lang="en-GB"/>
          </a:p>
        </p:txBody>
      </p:sp>
    </p:spTree>
    <p:extLst>
      <p:ext uri="{BB962C8B-B14F-4D97-AF65-F5344CB8AC3E}">
        <p14:creationId xmlns:p14="http://schemas.microsoft.com/office/powerpoint/2010/main" val="828868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4284" cy="496570"/>
          </a:xfrm>
          <a:prstGeom prst="rect">
            <a:avLst/>
          </a:prstGeom>
        </p:spPr>
        <p:txBody>
          <a:bodyPr vert="horz" lIns="91595" tIns="45798" rIns="91595" bIns="45798" rtlCol="0"/>
          <a:lstStyle>
            <a:lvl1pPr algn="l">
              <a:defRPr sz="1200"/>
            </a:lvl1pPr>
          </a:lstStyle>
          <a:p>
            <a:endParaRPr lang="en-GB"/>
          </a:p>
        </p:txBody>
      </p:sp>
      <p:sp>
        <p:nvSpPr>
          <p:cNvPr id="3" name="Date Placeholder 2"/>
          <p:cNvSpPr>
            <a:spLocks noGrp="1"/>
          </p:cNvSpPr>
          <p:nvPr>
            <p:ph type="dt" idx="1"/>
          </p:nvPr>
        </p:nvSpPr>
        <p:spPr>
          <a:xfrm>
            <a:off x="3848646" y="0"/>
            <a:ext cx="2944284" cy="496570"/>
          </a:xfrm>
          <a:prstGeom prst="rect">
            <a:avLst/>
          </a:prstGeom>
        </p:spPr>
        <p:txBody>
          <a:bodyPr vert="horz" lIns="91595" tIns="45798" rIns="91595" bIns="45798" rtlCol="0"/>
          <a:lstStyle>
            <a:lvl1pPr algn="r">
              <a:defRPr sz="1200"/>
            </a:lvl1pPr>
          </a:lstStyle>
          <a:p>
            <a:fld id="{87CA0E06-E800-46E4-8BEC-685F1C477F49}" type="datetimeFigureOut">
              <a:rPr lang="en-US" smtClean="0"/>
              <a:pPr/>
              <a:t>11/11/2021</a:t>
            </a:fld>
            <a:endParaRPr lang="en-GB"/>
          </a:p>
        </p:txBody>
      </p:sp>
      <p:sp>
        <p:nvSpPr>
          <p:cNvPr id="4" name="Slide Image Placeholder 3"/>
          <p:cNvSpPr>
            <a:spLocks noGrp="1" noRot="1" noChangeAspect="1"/>
          </p:cNvSpPr>
          <p:nvPr>
            <p:ph type="sldImg" idx="2"/>
          </p:nvPr>
        </p:nvSpPr>
        <p:spPr>
          <a:xfrm>
            <a:off x="915988" y="744538"/>
            <a:ext cx="4962525" cy="3722687"/>
          </a:xfrm>
          <a:prstGeom prst="rect">
            <a:avLst/>
          </a:prstGeom>
          <a:noFill/>
          <a:ln w="12700">
            <a:solidFill>
              <a:prstClr val="black"/>
            </a:solidFill>
          </a:ln>
        </p:spPr>
        <p:txBody>
          <a:bodyPr vert="horz" lIns="91595" tIns="45798" rIns="91595" bIns="45798" rtlCol="0" anchor="ctr"/>
          <a:lstStyle/>
          <a:p>
            <a:endParaRPr lang="en-GB"/>
          </a:p>
        </p:txBody>
      </p:sp>
      <p:sp>
        <p:nvSpPr>
          <p:cNvPr id="5" name="Notes Placeholder 4"/>
          <p:cNvSpPr>
            <a:spLocks noGrp="1"/>
          </p:cNvSpPr>
          <p:nvPr>
            <p:ph type="body" sz="quarter" idx="3"/>
          </p:nvPr>
        </p:nvSpPr>
        <p:spPr>
          <a:xfrm>
            <a:off x="679452" y="4717417"/>
            <a:ext cx="5435600" cy="4469130"/>
          </a:xfrm>
          <a:prstGeom prst="rect">
            <a:avLst/>
          </a:prstGeom>
        </p:spPr>
        <p:txBody>
          <a:bodyPr vert="horz" lIns="91595" tIns="45798" rIns="91595" bIns="4579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433106"/>
            <a:ext cx="2944284" cy="496570"/>
          </a:xfrm>
          <a:prstGeom prst="rect">
            <a:avLst/>
          </a:prstGeom>
        </p:spPr>
        <p:txBody>
          <a:bodyPr vert="horz" lIns="91595" tIns="45798" rIns="91595" bIns="45798" rtlCol="0" anchor="b"/>
          <a:lstStyle>
            <a:lvl1pPr algn="l">
              <a:defRPr sz="1200"/>
            </a:lvl1pPr>
          </a:lstStyle>
          <a:p>
            <a:endParaRPr lang="en-GB"/>
          </a:p>
        </p:txBody>
      </p:sp>
      <p:sp>
        <p:nvSpPr>
          <p:cNvPr id="7" name="Slide Number Placeholder 6"/>
          <p:cNvSpPr>
            <a:spLocks noGrp="1"/>
          </p:cNvSpPr>
          <p:nvPr>
            <p:ph type="sldNum" sz="quarter" idx="5"/>
          </p:nvPr>
        </p:nvSpPr>
        <p:spPr>
          <a:xfrm>
            <a:off x="3848646" y="9433106"/>
            <a:ext cx="2944284" cy="496570"/>
          </a:xfrm>
          <a:prstGeom prst="rect">
            <a:avLst/>
          </a:prstGeom>
        </p:spPr>
        <p:txBody>
          <a:bodyPr vert="horz" lIns="91595" tIns="45798" rIns="91595" bIns="45798" rtlCol="0" anchor="b"/>
          <a:lstStyle>
            <a:lvl1pPr algn="r">
              <a:defRPr sz="1200"/>
            </a:lvl1pPr>
          </a:lstStyle>
          <a:p>
            <a:fld id="{6C83DA75-95ED-4A35-97EC-18986E3A1AFD}" type="slidenum">
              <a:rPr lang="en-GB" smtClean="0"/>
              <a:pPr/>
              <a:t>‹#›</a:t>
            </a:fld>
            <a:endParaRPr lang="en-GB"/>
          </a:p>
        </p:txBody>
      </p:sp>
    </p:spTree>
    <p:extLst>
      <p:ext uri="{BB962C8B-B14F-4D97-AF65-F5344CB8AC3E}">
        <p14:creationId xmlns:p14="http://schemas.microsoft.com/office/powerpoint/2010/main" val="3794030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1</a:t>
            </a:fld>
            <a:endParaRPr lang="en-GB"/>
          </a:p>
        </p:txBody>
      </p:sp>
    </p:spTree>
    <p:extLst>
      <p:ext uri="{BB962C8B-B14F-4D97-AF65-F5344CB8AC3E}">
        <p14:creationId xmlns:p14="http://schemas.microsoft.com/office/powerpoint/2010/main" val="1859640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12</a:t>
            </a:fld>
            <a:endParaRPr lang="en-GB"/>
          </a:p>
        </p:txBody>
      </p:sp>
    </p:spTree>
    <p:extLst>
      <p:ext uri="{BB962C8B-B14F-4D97-AF65-F5344CB8AC3E}">
        <p14:creationId xmlns:p14="http://schemas.microsoft.com/office/powerpoint/2010/main" val="178239413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102</a:t>
            </a:fld>
            <a:endParaRPr lang="en-GB"/>
          </a:p>
        </p:txBody>
      </p:sp>
    </p:spTree>
    <p:extLst>
      <p:ext uri="{BB962C8B-B14F-4D97-AF65-F5344CB8AC3E}">
        <p14:creationId xmlns:p14="http://schemas.microsoft.com/office/powerpoint/2010/main" val="53703468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103</a:t>
            </a:fld>
            <a:endParaRPr lang="en-GB"/>
          </a:p>
        </p:txBody>
      </p:sp>
    </p:spTree>
    <p:extLst>
      <p:ext uri="{BB962C8B-B14F-4D97-AF65-F5344CB8AC3E}">
        <p14:creationId xmlns:p14="http://schemas.microsoft.com/office/powerpoint/2010/main" val="298515038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104</a:t>
            </a:fld>
            <a:endParaRPr lang="en-GB"/>
          </a:p>
        </p:txBody>
      </p:sp>
    </p:spTree>
    <p:extLst>
      <p:ext uri="{BB962C8B-B14F-4D97-AF65-F5344CB8AC3E}">
        <p14:creationId xmlns:p14="http://schemas.microsoft.com/office/powerpoint/2010/main" val="121475423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105</a:t>
            </a:fld>
            <a:endParaRPr lang="en-GB"/>
          </a:p>
        </p:txBody>
      </p:sp>
    </p:spTree>
    <p:extLst>
      <p:ext uri="{BB962C8B-B14F-4D97-AF65-F5344CB8AC3E}">
        <p14:creationId xmlns:p14="http://schemas.microsoft.com/office/powerpoint/2010/main" val="386216140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106</a:t>
            </a:fld>
            <a:endParaRPr lang="en-GB"/>
          </a:p>
        </p:txBody>
      </p:sp>
    </p:spTree>
    <p:extLst>
      <p:ext uri="{BB962C8B-B14F-4D97-AF65-F5344CB8AC3E}">
        <p14:creationId xmlns:p14="http://schemas.microsoft.com/office/powerpoint/2010/main" val="23860465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107</a:t>
            </a:fld>
            <a:endParaRPr lang="en-GB"/>
          </a:p>
        </p:txBody>
      </p:sp>
    </p:spTree>
    <p:extLst>
      <p:ext uri="{BB962C8B-B14F-4D97-AF65-F5344CB8AC3E}">
        <p14:creationId xmlns:p14="http://schemas.microsoft.com/office/powerpoint/2010/main" val="193472995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108</a:t>
            </a:fld>
            <a:endParaRPr lang="en-GB"/>
          </a:p>
        </p:txBody>
      </p:sp>
    </p:spTree>
    <p:extLst>
      <p:ext uri="{BB962C8B-B14F-4D97-AF65-F5344CB8AC3E}">
        <p14:creationId xmlns:p14="http://schemas.microsoft.com/office/powerpoint/2010/main" val="227423822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a:p>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109</a:t>
            </a:fld>
            <a:endParaRPr lang="en-GB"/>
          </a:p>
        </p:txBody>
      </p:sp>
    </p:spTree>
    <p:extLst>
      <p:ext uri="{BB962C8B-B14F-4D97-AF65-F5344CB8AC3E}">
        <p14:creationId xmlns:p14="http://schemas.microsoft.com/office/powerpoint/2010/main" val="3478605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110</a:t>
            </a:fld>
            <a:endParaRPr lang="en-GB"/>
          </a:p>
        </p:txBody>
      </p:sp>
    </p:spTree>
    <p:extLst>
      <p:ext uri="{BB962C8B-B14F-4D97-AF65-F5344CB8AC3E}">
        <p14:creationId xmlns:p14="http://schemas.microsoft.com/office/powerpoint/2010/main" val="340357086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111</a:t>
            </a:fld>
            <a:endParaRPr lang="en-GB"/>
          </a:p>
        </p:txBody>
      </p:sp>
    </p:spTree>
    <p:extLst>
      <p:ext uri="{BB962C8B-B14F-4D97-AF65-F5344CB8AC3E}">
        <p14:creationId xmlns:p14="http://schemas.microsoft.com/office/powerpoint/2010/main" val="3022408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13</a:t>
            </a:fld>
            <a:endParaRPr lang="en-GB"/>
          </a:p>
        </p:txBody>
      </p:sp>
    </p:spTree>
    <p:extLst>
      <p:ext uri="{BB962C8B-B14F-4D97-AF65-F5344CB8AC3E}">
        <p14:creationId xmlns:p14="http://schemas.microsoft.com/office/powerpoint/2010/main" val="406155631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112</a:t>
            </a:fld>
            <a:endParaRPr lang="en-GB"/>
          </a:p>
        </p:txBody>
      </p:sp>
    </p:spTree>
    <p:extLst>
      <p:ext uri="{BB962C8B-B14F-4D97-AF65-F5344CB8AC3E}">
        <p14:creationId xmlns:p14="http://schemas.microsoft.com/office/powerpoint/2010/main" val="124904149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113</a:t>
            </a:fld>
            <a:endParaRPr lang="en-GB"/>
          </a:p>
        </p:txBody>
      </p:sp>
    </p:spTree>
    <p:extLst>
      <p:ext uri="{BB962C8B-B14F-4D97-AF65-F5344CB8AC3E}">
        <p14:creationId xmlns:p14="http://schemas.microsoft.com/office/powerpoint/2010/main" val="264131566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114</a:t>
            </a:fld>
            <a:endParaRPr lang="en-GB"/>
          </a:p>
        </p:txBody>
      </p:sp>
    </p:spTree>
    <p:extLst>
      <p:ext uri="{BB962C8B-B14F-4D97-AF65-F5344CB8AC3E}">
        <p14:creationId xmlns:p14="http://schemas.microsoft.com/office/powerpoint/2010/main" val="180008392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115</a:t>
            </a:fld>
            <a:endParaRPr lang="en-GB"/>
          </a:p>
        </p:txBody>
      </p:sp>
    </p:spTree>
    <p:extLst>
      <p:ext uri="{BB962C8B-B14F-4D97-AF65-F5344CB8AC3E}">
        <p14:creationId xmlns:p14="http://schemas.microsoft.com/office/powerpoint/2010/main" val="11930898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116</a:t>
            </a:fld>
            <a:endParaRPr lang="en-GB"/>
          </a:p>
        </p:txBody>
      </p:sp>
    </p:spTree>
    <p:extLst>
      <p:ext uri="{BB962C8B-B14F-4D97-AF65-F5344CB8AC3E}">
        <p14:creationId xmlns:p14="http://schemas.microsoft.com/office/powerpoint/2010/main" val="68461787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117</a:t>
            </a:fld>
            <a:endParaRPr lang="en-GB"/>
          </a:p>
        </p:txBody>
      </p:sp>
    </p:spTree>
    <p:extLst>
      <p:ext uri="{BB962C8B-B14F-4D97-AF65-F5344CB8AC3E}">
        <p14:creationId xmlns:p14="http://schemas.microsoft.com/office/powerpoint/2010/main" val="144512532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118</a:t>
            </a:fld>
            <a:endParaRPr lang="en-GB"/>
          </a:p>
        </p:txBody>
      </p:sp>
    </p:spTree>
    <p:extLst>
      <p:ext uri="{BB962C8B-B14F-4D97-AF65-F5344CB8AC3E}">
        <p14:creationId xmlns:p14="http://schemas.microsoft.com/office/powerpoint/2010/main" val="254422493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119</a:t>
            </a:fld>
            <a:endParaRPr lang="en-GB"/>
          </a:p>
        </p:txBody>
      </p:sp>
    </p:spTree>
    <p:extLst>
      <p:ext uri="{BB962C8B-B14F-4D97-AF65-F5344CB8AC3E}">
        <p14:creationId xmlns:p14="http://schemas.microsoft.com/office/powerpoint/2010/main" val="178239413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CB8A72-C3A1-41AE-9D4D-1371C3B67289}" type="slidenum">
              <a:rPr lang="en-GB" smtClean="0"/>
              <a:pPr/>
              <a:t>120</a:t>
            </a:fld>
            <a:endParaRPr lang="en-GB"/>
          </a:p>
        </p:txBody>
      </p:sp>
    </p:spTree>
    <p:extLst>
      <p:ext uri="{BB962C8B-B14F-4D97-AF65-F5344CB8AC3E}">
        <p14:creationId xmlns:p14="http://schemas.microsoft.com/office/powerpoint/2010/main" val="351956072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CB8A72-C3A1-41AE-9D4D-1371C3B67289}" type="slidenum">
              <a:rPr lang="en-GB" smtClean="0"/>
              <a:pPr/>
              <a:t>121</a:t>
            </a:fld>
            <a:endParaRPr lang="en-GB"/>
          </a:p>
        </p:txBody>
      </p:sp>
    </p:spTree>
    <p:extLst>
      <p:ext uri="{BB962C8B-B14F-4D97-AF65-F5344CB8AC3E}">
        <p14:creationId xmlns:p14="http://schemas.microsoft.com/office/powerpoint/2010/main" val="1984939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14</a:t>
            </a:fld>
            <a:endParaRPr lang="en-GB"/>
          </a:p>
        </p:txBody>
      </p:sp>
    </p:spTree>
    <p:extLst>
      <p:ext uri="{BB962C8B-B14F-4D97-AF65-F5344CB8AC3E}">
        <p14:creationId xmlns:p14="http://schemas.microsoft.com/office/powerpoint/2010/main" val="138780287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CB8A72-C3A1-41AE-9D4D-1371C3B67289}" type="slidenum">
              <a:rPr lang="en-GB" smtClean="0"/>
              <a:pPr/>
              <a:t>122</a:t>
            </a:fld>
            <a:endParaRPr lang="en-GB"/>
          </a:p>
        </p:txBody>
      </p:sp>
    </p:spTree>
    <p:extLst>
      <p:ext uri="{BB962C8B-B14F-4D97-AF65-F5344CB8AC3E}">
        <p14:creationId xmlns:p14="http://schemas.microsoft.com/office/powerpoint/2010/main" val="899797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15</a:t>
            </a:fld>
            <a:endParaRPr lang="en-GB"/>
          </a:p>
        </p:txBody>
      </p:sp>
    </p:spTree>
    <p:extLst>
      <p:ext uri="{BB962C8B-B14F-4D97-AF65-F5344CB8AC3E}">
        <p14:creationId xmlns:p14="http://schemas.microsoft.com/office/powerpoint/2010/main" val="1219183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17</a:t>
            </a:fld>
            <a:endParaRPr lang="en-GB"/>
          </a:p>
        </p:txBody>
      </p:sp>
    </p:spTree>
    <p:extLst>
      <p:ext uri="{BB962C8B-B14F-4D97-AF65-F5344CB8AC3E}">
        <p14:creationId xmlns:p14="http://schemas.microsoft.com/office/powerpoint/2010/main" val="1918947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18</a:t>
            </a:fld>
            <a:endParaRPr lang="en-GB"/>
          </a:p>
        </p:txBody>
      </p:sp>
    </p:spTree>
    <p:extLst>
      <p:ext uri="{BB962C8B-B14F-4D97-AF65-F5344CB8AC3E}">
        <p14:creationId xmlns:p14="http://schemas.microsoft.com/office/powerpoint/2010/main" val="1219183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aseline="0"/>
              <a:t> </a:t>
            </a:r>
          </a:p>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19</a:t>
            </a:fld>
            <a:endParaRPr lang="en-GB"/>
          </a:p>
        </p:txBody>
      </p:sp>
    </p:spTree>
    <p:extLst>
      <p:ext uri="{BB962C8B-B14F-4D97-AF65-F5344CB8AC3E}">
        <p14:creationId xmlns:p14="http://schemas.microsoft.com/office/powerpoint/2010/main" val="2132504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aseline="0"/>
              <a:t> </a:t>
            </a:r>
          </a:p>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20</a:t>
            </a:fld>
            <a:endParaRPr lang="en-GB"/>
          </a:p>
        </p:txBody>
      </p:sp>
    </p:spTree>
    <p:extLst>
      <p:ext uri="{BB962C8B-B14F-4D97-AF65-F5344CB8AC3E}">
        <p14:creationId xmlns:p14="http://schemas.microsoft.com/office/powerpoint/2010/main" val="2132504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21</a:t>
            </a:fld>
            <a:endParaRPr lang="en-GB"/>
          </a:p>
        </p:txBody>
      </p:sp>
    </p:spTree>
    <p:extLst>
      <p:ext uri="{BB962C8B-B14F-4D97-AF65-F5344CB8AC3E}">
        <p14:creationId xmlns:p14="http://schemas.microsoft.com/office/powerpoint/2010/main" val="2828806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C3FDAD4-F3F0-4CCF-B8C1-EFA4510AFAF9}" type="slidenum">
              <a:rPr lang="en-GB" smtClean="0">
                <a:solidFill>
                  <a:prstClr val="black"/>
                </a:solidFill>
              </a:rPr>
              <a:pPr/>
              <a:t>2</a:t>
            </a:fld>
            <a:endParaRPr lang="en-GB">
              <a:solidFill>
                <a:prstClr val="black"/>
              </a:solidFill>
            </a:endParaRPr>
          </a:p>
        </p:txBody>
      </p:sp>
      <p:sp>
        <p:nvSpPr>
          <p:cNvPr id="3" name="Notes Placeholder 2"/>
          <p:cNvSpPr>
            <a:spLocks noGrp="1"/>
          </p:cNvSpPr>
          <p:nvPr>
            <p:ph type="body" idx="1"/>
          </p:nvPr>
        </p:nvSpPr>
        <p:spPr/>
        <p:txBody>
          <a:bodyPr/>
          <a:lstStyle/>
          <a:p>
            <a:endParaRPr lang="en-GB"/>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1450076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22</a:t>
            </a:fld>
            <a:endParaRPr lang="en-GB"/>
          </a:p>
        </p:txBody>
      </p:sp>
    </p:spTree>
    <p:extLst>
      <p:ext uri="{BB962C8B-B14F-4D97-AF65-F5344CB8AC3E}">
        <p14:creationId xmlns:p14="http://schemas.microsoft.com/office/powerpoint/2010/main" val="2701563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23</a:t>
            </a:fld>
            <a:endParaRPr lang="en-GB"/>
          </a:p>
        </p:txBody>
      </p:sp>
    </p:spTree>
    <p:extLst>
      <p:ext uri="{BB962C8B-B14F-4D97-AF65-F5344CB8AC3E}">
        <p14:creationId xmlns:p14="http://schemas.microsoft.com/office/powerpoint/2010/main" val="3781120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24</a:t>
            </a:fld>
            <a:endParaRPr lang="en-GB"/>
          </a:p>
        </p:txBody>
      </p:sp>
    </p:spTree>
    <p:extLst>
      <p:ext uri="{BB962C8B-B14F-4D97-AF65-F5344CB8AC3E}">
        <p14:creationId xmlns:p14="http://schemas.microsoft.com/office/powerpoint/2010/main" val="983982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25</a:t>
            </a:fld>
            <a:endParaRPr lang="en-GB"/>
          </a:p>
        </p:txBody>
      </p:sp>
    </p:spTree>
    <p:extLst>
      <p:ext uri="{BB962C8B-B14F-4D97-AF65-F5344CB8AC3E}">
        <p14:creationId xmlns:p14="http://schemas.microsoft.com/office/powerpoint/2010/main" val="35238998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26</a:t>
            </a:fld>
            <a:endParaRPr lang="en-GB"/>
          </a:p>
        </p:txBody>
      </p:sp>
    </p:spTree>
    <p:extLst>
      <p:ext uri="{BB962C8B-B14F-4D97-AF65-F5344CB8AC3E}">
        <p14:creationId xmlns:p14="http://schemas.microsoft.com/office/powerpoint/2010/main" val="1782394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defTabSz="915954">
              <a:defRPr/>
            </a:pPr>
            <a:fld id="{6C83DA75-95ED-4A35-97EC-18986E3A1AFD}" type="slidenum">
              <a:rPr lang="en-GB">
                <a:solidFill>
                  <a:prstClr val="black"/>
                </a:solidFill>
                <a:latin typeface="Calibri"/>
              </a:rPr>
              <a:pPr defTabSz="915954">
                <a:defRPr/>
              </a:pPr>
              <a:t>27</a:t>
            </a:fld>
            <a:endParaRPr lang="en-GB">
              <a:solidFill>
                <a:prstClr val="black"/>
              </a:solidFill>
              <a:latin typeface="Calibri"/>
            </a:endParaRPr>
          </a:p>
        </p:txBody>
      </p:sp>
    </p:spTree>
    <p:extLst>
      <p:ext uri="{BB962C8B-B14F-4D97-AF65-F5344CB8AC3E}">
        <p14:creationId xmlns:p14="http://schemas.microsoft.com/office/powerpoint/2010/main" val="26704070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defTabSz="915954">
              <a:defRPr/>
            </a:pPr>
            <a:fld id="{6C83DA75-95ED-4A35-97EC-18986E3A1AFD}" type="slidenum">
              <a:rPr lang="en-GB">
                <a:solidFill>
                  <a:prstClr val="black"/>
                </a:solidFill>
                <a:latin typeface="Calibri"/>
              </a:rPr>
              <a:pPr defTabSz="915954">
                <a:defRPr/>
              </a:pPr>
              <a:t>28</a:t>
            </a:fld>
            <a:endParaRPr lang="en-GB">
              <a:solidFill>
                <a:prstClr val="black"/>
              </a:solidFill>
              <a:latin typeface="Calibri"/>
            </a:endParaRPr>
          </a:p>
        </p:txBody>
      </p:sp>
    </p:spTree>
    <p:extLst>
      <p:ext uri="{BB962C8B-B14F-4D97-AF65-F5344CB8AC3E}">
        <p14:creationId xmlns:p14="http://schemas.microsoft.com/office/powerpoint/2010/main" val="2688508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29</a:t>
            </a:fld>
            <a:endParaRPr lang="en-GB"/>
          </a:p>
        </p:txBody>
      </p:sp>
    </p:spTree>
    <p:extLst>
      <p:ext uri="{BB962C8B-B14F-4D97-AF65-F5344CB8AC3E}">
        <p14:creationId xmlns:p14="http://schemas.microsoft.com/office/powerpoint/2010/main" val="2132504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30</a:t>
            </a:fld>
            <a:endParaRPr lang="en-GB"/>
          </a:p>
        </p:txBody>
      </p:sp>
    </p:spTree>
    <p:extLst>
      <p:ext uri="{BB962C8B-B14F-4D97-AF65-F5344CB8AC3E}">
        <p14:creationId xmlns:p14="http://schemas.microsoft.com/office/powerpoint/2010/main" val="12191830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31</a:t>
            </a:fld>
            <a:endParaRPr lang="en-GB"/>
          </a:p>
        </p:txBody>
      </p:sp>
    </p:spTree>
    <p:extLst>
      <p:ext uri="{BB962C8B-B14F-4D97-AF65-F5344CB8AC3E}">
        <p14:creationId xmlns:p14="http://schemas.microsoft.com/office/powerpoint/2010/main" val="2828806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C3FDAD4-F3F0-4CCF-B8C1-EFA4510AFAF9}" type="slidenum">
              <a:rPr lang="en-GB" smtClean="0">
                <a:solidFill>
                  <a:prstClr val="black"/>
                </a:solidFill>
              </a:rPr>
              <a:pPr/>
              <a:t>3</a:t>
            </a:fld>
            <a:endParaRPr lang="en-GB">
              <a:solidFill>
                <a:prstClr val="black"/>
              </a:solidFill>
            </a:endParaRPr>
          </a:p>
        </p:txBody>
      </p:sp>
      <p:sp>
        <p:nvSpPr>
          <p:cNvPr id="3" name="Notes Placeholder 2"/>
          <p:cNvSpPr>
            <a:spLocks noGrp="1"/>
          </p:cNvSpPr>
          <p:nvPr>
            <p:ph type="body" idx="1"/>
          </p:nvPr>
        </p:nvSpPr>
        <p:spPr/>
        <p:txBody>
          <a:bodyPr/>
          <a:lstStyle/>
          <a:p>
            <a:endParaRPr lang="en-GB"/>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16463738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32</a:t>
            </a:fld>
            <a:endParaRPr lang="en-GB"/>
          </a:p>
        </p:txBody>
      </p:sp>
    </p:spTree>
    <p:extLst>
      <p:ext uri="{BB962C8B-B14F-4D97-AF65-F5344CB8AC3E}">
        <p14:creationId xmlns:p14="http://schemas.microsoft.com/office/powerpoint/2010/main" val="17823941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33</a:t>
            </a:fld>
            <a:endParaRPr lang="en-GB"/>
          </a:p>
        </p:txBody>
      </p:sp>
    </p:spTree>
    <p:extLst>
      <p:ext uri="{BB962C8B-B14F-4D97-AF65-F5344CB8AC3E}">
        <p14:creationId xmlns:p14="http://schemas.microsoft.com/office/powerpoint/2010/main" val="21325049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34</a:t>
            </a:fld>
            <a:endParaRPr lang="en-GB"/>
          </a:p>
        </p:txBody>
      </p:sp>
    </p:spTree>
    <p:extLst>
      <p:ext uri="{BB962C8B-B14F-4D97-AF65-F5344CB8AC3E}">
        <p14:creationId xmlns:p14="http://schemas.microsoft.com/office/powerpoint/2010/main" val="12191830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35</a:t>
            </a:fld>
            <a:endParaRPr lang="en-GB"/>
          </a:p>
        </p:txBody>
      </p:sp>
    </p:spTree>
    <p:extLst>
      <p:ext uri="{BB962C8B-B14F-4D97-AF65-F5344CB8AC3E}">
        <p14:creationId xmlns:p14="http://schemas.microsoft.com/office/powerpoint/2010/main" val="17823941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36</a:t>
            </a:fld>
            <a:endParaRPr lang="en-GB"/>
          </a:p>
        </p:txBody>
      </p:sp>
    </p:spTree>
    <p:extLst>
      <p:ext uri="{BB962C8B-B14F-4D97-AF65-F5344CB8AC3E}">
        <p14:creationId xmlns:p14="http://schemas.microsoft.com/office/powerpoint/2010/main" val="21325049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37</a:t>
            </a:fld>
            <a:endParaRPr lang="en-GB"/>
          </a:p>
        </p:txBody>
      </p:sp>
    </p:spTree>
    <p:extLst>
      <p:ext uri="{BB962C8B-B14F-4D97-AF65-F5344CB8AC3E}">
        <p14:creationId xmlns:p14="http://schemas.microsoft.com/office/powerpoint/2010/main" val="21325049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38</a:t>
            </a:fld>
            <a:endParaRPr lang="en-GB"/>
          </a:p>
        </p:txBody>
      </p:sp>
    </p:spTree>
    <p:extLst>
      <p:ext uri="{BB962C8B-B14F-4D97-AF65-F5344CB8AC3E}">
        <p14:creationId xmlns:p14="http://schemas.microsoft.com/office/powerpoint/2010/main" val="36574732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39</a:t>
            </a:fld>
            <a:endParaRPr lang="en-GB"/>
          </a:p>
        </p:txBody>
      </p:sp>
    </p:spTree>
    <p:extLst>
      <p:ext uri="{BB962C8B-B14F-4D97-AF65-F5344CB8AC3E}">
        <p14:creationId xmlns:p14="http://schemas.microsoft.com/office/powerpoint/2010/main" val="21325049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40</a:t>
            </a:fld>
            <a:endParaRPr lang="en-GB"/>
          </a:p>
        </p:txBody>
      </p:sp>
    </p:spTree>
    <p:extLst>
      <p:ext uri="{BB962C8B-B14F-4D97-AF65-F5344CB8AC3E}">
        <p14:creationId xmlns:p14="http://schemas.microsoft.com/office/powerpoint/2010/main" val="16662157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41</a:t>
            </a:fld>
            <a:endParaRPr lang="en-GB"/>
          </a:p>
        </p:txBody>
      </p:sp>
    </p:spTree>
    <p:extLst>
      <p:ext uri="{BB962C8B-B14F-4D97-AF65-F5344CB8AC3E}">
        <p14:creationId xmlns:p14="http://schemas.microsoft.com/office/powerpoint/2010/main" val="1782394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C3FDAD4-F3F0-4CCF-B8C1-EFA4510AFAF9}" type="slidenum">
              <a:rPr lang="en-GB" smtClean="0">
                <a:solidFill>
                  <a:prstClr val="black"/>
                </a:solidFill>
              </a:rPr>
              <a:pPr/>
              <a:t>4</a:t>
            </a:fld>
            <a:endParaRPr lang="en-GB">
              <a:solidFill>
                <a:prstClr val="black"/>
              </a:solidFill>
            </a:endParaRPr>
          </a:p>
        </p:txBody>
      </p:sp>
      <p:sp>
        <p:nvSpPr>
          <p:cNvPr id="3" name="Notes Placeholder 2"/>
          <p:cNvSpPr>
            <a:spLocks noGrp="1"/>
          </p:cNvSpPr>
          <p:nvPr>
            <p:ph type="body" idx="1"/>
          </p:nvPr>
        </p:nvSpPr>
        <p:spPr/>
        <p:txBody>
          <a:bodyPr/>
          <a:lstStyle/>
          <a:p>
            <a:endParaRPr lang="en-GB"/>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19818067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42</a:t>
            </a:fld>
            <a:endParaRPr lang="en-GB"/>
          </a:p>
        </p:txBody>
      </p:sp>
    </p:spTree>
    <p:extLst>
      <p:ext uri="{BB962C8B-B14F-4D97-AF65-F5344CB8AC3E}">
        <p14:creationId xmlns:p14="http://schemas.microsoft.com/office/powerpoint/2010/main" val="21325049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43</a:t>
            </a:fld>
            <a:endParaRPr lang="en-GB"/>
          </a:p>
        </p:txBody>
      </p:sp>
    </p:spTree>
    <p:extLst>
      <p:ext uri="{BB962C8B-B14F-4D97-AF65-F5344CB8AC3E}">
        <p14:creationId xmlns:p14="http://schemas.microsoft.com/office/powerpoint/2010/main" val="12191830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44</a:t>
            </a:fld>
            <a:endParaRPr lang="en-GB"/>
          </a:p>
        </p:txBody>
      </p:sp>
    </p:spTree>
    <p:extLst>
      <p:ext uri="{BB962C8B-B14F-4D97-AF65-F5344CB8AC3E}">
        <p14:creationId xmlns:p14="http://schemas.microsoft.com/office/powerpoint/2010/main" val="11825286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45</a:t>
            </a:fld>
            <a:endParaRPr lang="en-GB"/>
          </a:p>
        </p:txBody>
      </p:sp>
    </p:spTree>
    <p:extLst>
      <p:ext uri="{BB962C8B-B14F-4D97-AF65-F5344CB8AC3E}">
        <p14:creationId xmlns:p14="http://schemas.microsoft.com/office/powerpoint/2010/main" val="12191830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46</a:t>
            </a:fld>
            <a:endParaRPr lang="en-GB"/>
          </a:p>
        </p:txBody>
      </p:sp>
    </p:spTree>
    <p:extLst>
      <p:ext uri="{BB962C8B-B14F-4D97-AF65-F5344CB8AC3E}">
        <p14:creationId xmlns:p14="http://schemas.microsoft.com/office/powerpoint/2010/main" val="21325049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47</a:t>
            </a:fld>
            <a:endParaRPr lang="en-GB"/>
          </a:p>
        </p:txBody>
      </p:sp>
    </p:spTree>
    <p:extLst>
      <p:ext uri="{BB962C8B-B14F-4D97-AF65-F5344CB8AC3E}">
        <p14:creationId xmlns:p14="http://schemas.microsoft.com/office/powerpoint/2010/main" val="28288068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48</a:t>
            </a:fld>
            <a:endParaRPr lang="en-GB"/>
          </a:p>
        </p:txBody>
      </p:sp>
    </p:spTree>
    <p:extLst>
      <p:ext uri="{BB962C8B-B14F-4D97-AF65-F5344CB8AC3E}">
        <p14:creationId xmlns:p14="http://schemas.microsoft.com/office/powerpoint/2010/main" val="28288068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49</a:t>
            </a:fld>
            <a:endParaRPr lang="en-GB"/>
          </a:p>
        </p:txBody>
      </p:sp>
    </p:spTree>
    <p:extLst>
      <p:ext uri="{BB962C8B-B14F-4D97-AF65-F5344CB8AC3E}">
        <p14:creationId xmlns:p14="http://schemas.microsoft.com/office/powerpoint/2010/main" val="28288068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50</a:t>
            </a:fld>
            <a:endParaRPr lang="en-GB"/>
          </a:p>
        </p:txBody>
      </p:sp>
    </p:spTree>
    <p:extLst>
      <p:ext uri="{BB962C8B-B14F-4D97-AF65-F5344CB8AC3E}">
        <p14:creationId xmlns:p14="http://schemas.microsoft.com/office/powerpoint/2010/main" val="28288068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51</a:t>
            </a:fld>
            <a:endParaRPr lang="en-GB"/>
          </a:p>
        </p:txBody>
      </p:sp>
    </p:spTree>
    <p:extLst>
      <p:ext uri="{BB962C8B-B14F-4D97-AF65-F5344CB8AC3E}">
        <p14:creationId xmlns:p14="http://schemas.microsoft.com/office/powerpoint/2010/main" val="2828806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5</a:t>
            </a:fld>
            <a:endParaRPr lang="en-GB"/>
          </a:p>
        </p:txBody>
      </p:sp>
    </p:spTree>
    <p:extLst>
      <p:ext uri="{BB962C8B-B14F-4D97-AF65-F5344CB8AC3E}">
        <p14:creationId xmlns:p14="http://schemas.microsoft.com/office/powerpoint/2010/main" val="16789030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52</a:t>
            </a:fld>
            <a:endParaRPr lang="en-GB"/>
          </a:p>
        </p:txBody>
      </p:sp>
    </p:spTree>
    <p:extLst>
      <p:ext uri="{BB962C8B-B14F-4D97-AF65-F5344CB8AC3E}">
        <p14:creationId xmlns:p14="http://schemas.microsoft.com/office/powerpoint/2010/main" val="11720369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53</a:t>
            </a:fld>
            <a:endParaRPr lang="en-GB"/>
          </a:p>
        </p:txBody>
      </p:sp>
    </p:spTree>
    <p:extLst>
      <p:ext uri="{BB962C8B-B14F-4D97-AF65-F5344CB8AC3E}">
        <p14:creationId xmlns:p14="http://schemas.microsoft.com/office/powerpoint/2010/main" val="28288068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54</a:t>
            </a:fld>
            <a:endParaRPr lang="en-GB"/>
          </a:p>
        </p:txBody>
      </p:sp>
    </p:spTree>
    <p:extLst>
      <p:ext uri="{BB962C8B-B14F-4D97-AF65-F5344CB8AC3E}">
        <p14:creationId xmlns:p14="http://schemas.microsoft.com/office/powerpoint/2010/main" val="13115596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55</a:t>
            </a:fld>
            <a:endParaRPr lang="en-GB"/>
          </a:p>
        </p:txBody>
      </p:sp>
    </p:spTree>
    <p:extLst>
      <p:ext uri="{BB962C8B-B14F-4D97-AF65-F5344CB8AC3E}">
        <p14:creationId xmlns:p14="http://schemas.microsoft.com/office/powerpoint/2010/main" val="42745770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56</a:t>
            </a:fld>
            <a:endParaRPr lang="en-GB"/>
          </a:p>
        </p:txBody>
      </p:sp>
    </p:spTree>
    <p:extLst>
      <p:ext uri="{BB962C8B-B14F-4D97-AF65-F5344CB8AC3E}">
        <p14:creationId xmlns:p14="http://schemas.microsoft.com/office/powerpoint/2010/main" val="21615147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57</a:t>
            </a:fld>
            <a:endParaRPr lang="en-GB"/>
          </a:p>
        </p:txBody>
      </p:sp>
    </p:spTree>
    <p:extLst>
      <p:ext uri="{BB962C8B-B14F-4D97-AF65-F5344CB8AC3E}">
        <p14:creationId xmlns:p14="http://schemas.microsoft.com/office/powerpoint/2010/main" val="20170403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58</a:t>
            </a:fld>
            <a:endParaRPr lang="en-GB"/>
          </a:p>
        </p:txBody>
      </p:sp>
    </p:spTree>
    <p:extLst>
      <p:ext uri="{BB962C8B-B14F-4D97-AF65-F5344CB8AC3E}">
        <p14:creationId xmlns:p14="http://schemas.microsoft.com/office/powerpoint/2010/main" val="4681284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59</a:t>
            </a:fld>
            <a:endParaRPr lang="en-GB"/>
          </a:p>
        </p:txBody>
      </p:sp>
    </p:spTree>
    <p:extLst>
      <p:ext uri="{BB962C8B-B14F-4D97-AF65-F5344CB8AC3E}">
        <p14:creationId xmlns:p14="http://schemas.microsoft.com/office/powerpoint/2010/main" val="39908534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60</a:t>
            </a:fld>
            <a:endParaRPr lang="en-GB"/>
          </a:p>
        </p:txBody>
      </p:sp>
    </p:spTree>
    <p:extLst>
      <p:ext uri="{BB962C8B-B14F-4D97-AF65-F5344CB8AC3E}">
        <p14:creationId xmlns:p14="http://schemas.microsoft.com/office/powerpoint/2010/main" val="10746627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61</a:t>
            </a:fld>
            <a:endParaRPr lang="en-GB"/>
          </a:p>
        </p:txBody>
      </p:sp>
    </p:spTree>
    <p:extLst>
      <p:ext uri="{BB962C8B-B14F-4D97-AF65-F5344CB8AC3E}">
        <p14:creationId xmlns:p14="http://schemas.microsoft.com/office/powerpoint/2010/main" val="4253445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C3FDAD4-F3F0-4CCF-B8C1-EFA4510AFAF9}" type="slidenum">
              <a:rPr lang="en-GB" smtClean="0">
                <a:solidFill>
                  <a:prstClr val="black"/>
                </a:solidFill>
              </a:rPr>
              <a:pPr/>
              <a:t>6</a:t>
            </a:fld>
            <a:endParaRPr lang="en-GB">
              <a:solidFill>
                <a:prstClr val="black"/>
              </a:solidFill>
            </a:endParaRPr>
          </a:p>
        </p:txBody>
      </p:sp>
      <p:sp>
        <p:nvSpPr>
          <p:cNvPr id="3" name="Notes Placeholder 2"/>
          <p:cNvSpPr>
            <a:spLocks noGrp="1"/>
          </p:cNvSpPr>
          <p:nvPr>
            <p:ph type="body" idx="1"/>
          </p:nvPr>
        </p:nvSpPr>
        <p:spPr/>
        <p:txBody>
          <a:bodyPr/>
          <a:lstStyle/>
          <a:p>
            <a:endParaRPr lang="en-GB"/>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22499808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62</a:t>
            </a:fld>
            <a:endParaRPr lang="en-GB"/>
          </a:p>
        </p:txBody>
      </p:sp>
    </p:spTree>
    <p:extLst>
      <p:ext uri="{BB962C8B-B14F-4D97-AF65-F5344CB8AC3E}">
        <p14:creationId xmlns:p14="http://schemas.microsoft.com/office/powerpoint/2010/main" val="27770386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63</a:t>
            </a:fld>
            <a:endParaRPr lang="en-GB"/>
          </a:p>
        </p:txBody>
      </p:sp>
    </p:spTree>
    <p:extLst>
      <p:ext uri="{BB962C8B-B14F-4D97-AF65-F5344CB8AC3E}">
        <p14:creationId xmlns:p14="http://schemas.microsoft.com/office/powerpoint/2010/main" val="17823941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64</a:t>
            </a:fld>
            <a:endParaRPr lang="en-GB"/>
          </a:p>
        </p:txBody>
      </p:sp>
    </p:spTree>
    <p:extLst>
      <p:ext uri="{BB962C8B-B14F-4D97-AF65-F5344CB8AC3E}">
        <p14:creationId xmlns:p14="http://schemas.microsoft.com/office/powerpoint/2010/main" val="21325049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65</a:t>
            </a:fld>
            <a:endParaRPr lang="en-GB"/>
          </a:p>
        </p:txBody>
      </p:sp>
    </p:spTree>
    <p:extLst>
      <p:ext uri="{BB962C8B-B14F-4D97-AF65-F5344CB8AC3E}">
        <p14:creationId xmlns:p14="http://schemas.microsoft.com/office/powerpoint/2010/main" val="12191830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66</a:t>
            </a:fld>
            <a:endParaRPr lang="en-GB"/>
          </a:p>
        </p:txBody>
      </p:sp>
    </p:spTree>
    <p:extLst>
      <p:ext uri="{BB962C8B-B14F-4D97-AF65-F5344CB8AC3E}">
        <p14:creationId xmlns:p14="http://schemas.microsoft.com/office/powerpoint/2010/main" val="17823941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67</a:t>
            </a:fld>
            <a:endParaRPr lang="en-GB"/>
          </a:p>
        </p:txBody>
      </p:sp>
    </p:spTree>
    <p:extLst>
      <p:ext uri="{BB962C8B-B14F-4D97-AF65-F5344CB8AC3E}">
        <p14:creationId xmlns:p14="http://schemas.microsoft.com/office/powerpoint/2010/main" val="12191830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68</a:t>
            </a:fld>
            <a:endParaRPr lang="en-GB"/>
          </a:p>
        </p:txBody>
      </p:sp>
    </p:spTree>
    <p:extLst>
      <p:ext uri="{BB962C8B-B14F-4D97-AF65-F5344CB8AC3E}">
        <p14:creationId xmlns:p14="http://schemas.microsoft.com/office/powerpoint/2010/main" val="2257575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83DA75-95ED-4A35-97EC-18986E3A1AFD}" type="slidenum">
              <a:rPr lang="en-GB" smtClean="0"/>
              <a:pPr/>
              <a:t>69</a:t>
            </a:fld>
            <a:endParaRPr lang="en-GB" dirty="0"/>
          </a:p>
        </p:txBody>
      </p:sp>
    </p:spTree>
    <p:extLst>
      <p:ext uri="{BB962C8B-B14F-4D97-AF65-F5344CB8AC3E}">
        <p14:creationId xmlns:p14="http://schemas.microsoft.com/office/powerpoint/2010/main" val="41833510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70</a:t>
            </a:fld>
            <a:endParaRPr lang="en-GB"/>
          </a:p>
        </p:txBody>
      </p:sp>
    </p:spTree>
    <p:extLst>
      <p:ext uri="{BB962C8B-B14F-4D97-AF65-F5344CB8AC3E}">
        <p14:creationId xmlns:p14="http://schemas.microsoft.com/office/powerpoint/2010/main" val="178239413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71</a:t>
            </a:fld>
            <a:endParaRPr lang="en-GB"/>
          </a:p>
        </p:txBody>
      </p:sp>
    </p:spTree>
    <p:extLst>
      <p:ext uri="{BB962C8B-B14F-4D97-AF65-F5344CB8AC3E}">
        <p14:creationId xmlns:p14="http://schemas.microsoft.com/office/powerpoint/2010/main" val="2132504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C3FDAD4-F3F0-4CCF-B8C1-EFA4510AFAF9}" type="slidenum">
              <a:rPr lang="en-GB" smtClean="0">
                <a:solidFill>
                  <a:prstClr val="black"/>
                </a:solidFill>
              </a:rPr>
              <a:pPr/>
              <a:t>7</a:t>
            </a:fld>
            <a:endParaRPr lang="en-GB">
              <a:solidFill>
                <a:prstClr val="black"/>
              </a:solidFill>
            </a:endParaRPr>
          </a:p>
        </p:txBody>
      </p:sp>
      <p:sp>
        <p:nvSpPr>
          <p:cNvPr id="3" name="Notes Placeholder 2"/>
          <p:cNvSpPr>
            <a:spLocks noGrp="1"/>
          </p:cNvSpPr>
          <p:nvPr>
            <p:ph type="body" idx="1"/>
          </p:nvPr>
        </p:nvSpPr>
        <p:spPr/>
        <p:txBody>
          <a:bodyPr/>
          <a:lstStyle/>
          <a:p>
            <a:endParaRPr lang="en-GB"/>
          </a:p>
        </p:txBody>
      </p:sp>
      <p:sp>
        <p:nvSpPr>
          <p:cNvPr id="4" name="Slide Image Placeholder 3"/>
          <p:cNvSpPr>
            <a:spLocks noGrp="1" noRot="1" noChangeAspect="1"/>
          </p:cNvSpPr>
          <p:nvPr>
            <p:ph type="sldImg"/>
          </p:nvPr>
        </p:nvSpPr>
        <p:spPr/>
      </p:sp>
    </p:spTree>
    <p:extLst>
      <p:ext uri="{BB962C8B-B14F-4D97-AF65-F5344CB8AC3E}">
        <p14:creationId xmlns:p14="http://schemas.microsoft.com/office/powerpoint/2010/main" val="115186408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72</a:t>
            </a:fld>
            <a:endParaRPr lang="en-GB"/>
          </a:p>
        </p:txBody>
      </p:sp>
    </p:spTree>
    <p:extLst>
      <p:ext uri="{BB962C8B-B14F-4D97-AF65-F5344CB8AC3E}">
        <p14:creationId xmlns:p14="http://schemas.microsoft.com/office/powerpoint/2010/main" val="12191830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73</a:t>
            </a:fld>
            <a:endParaRPr lang="en-GB"/>
          </a:p>
        </p:txBody>
      </p:sp>
    </p:spTree>
    <p:extLst>
      <p:ext uri="{BB962C8B-B14F-4D97-AF65-F5344CB8AC3E}">
        <p14:creationId xmlns:p14="http://schemas.microsoft.com/office/powerpoint/2010/main" val="21325049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74</a:t>
            </a:fld>
            <a:endParaRPr lang="en-GB"/>
          </a:p>
        </p:txBody>
      </p:sp>
    </p:spTree>
    <p:extLst>
      <p:ext uri="{BB962C8B-B14F-4D97-AF65-F5344CB8AC3E}">
        <p14:creationId xmlns:p14="http://schemas.microsoft.com/office/powerpoint/2010/main" val="21325049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75</a:t>
            </a:fld>
            <a:endParaRPr lang="en-GB"/>
          </a:p>
        </p:txBody>
      </p:sp>
    </p:spTree>
    <p:extLst>
      <p:ext uri="{BB962C8B-B14F-4D97-AF65-F5344CB8AC3E}">
        <p14:creationId xmlns:p14="http://schemas.microsoft.com/office/powerpoint/2010/main" val="14963660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76</a:t>
            </a:fld>
            <a:endParaRPr lang="en-GB"/>
          </a:p>
        </p:txBody>
      </p:sp>
    </p:spTree>
    <p:extLst>
      <p:ext uri="{BB962C8B-B14F-4D97-AF65-F5344CB8AC3E}">
        <p14:creationId xmlns:p14="http://schemas.microsoft.com/office/powerpoint/2010/main" val="213250496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77</a:t>
            </a:fld>
            <a:endParaRPr lang="en-GB"/>
          </a:p>
        </p:txBody>
      </p:sp>
    </p:spTree>
    <p:extLst>
      <p:ext uri="{BB962C8B-B14F-4D97-AF65-F5344CB8AC3E}">
        <p14:creationId xmlns:p14="http://schemas.microsoft.com/office/powerpoint/2010/main" val="213036246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78</a:t>
            </a:fld>
            <a:endParaRPr lang="en-GB"/>
          </a:p>
        </p:txBody>
      </p:sp>
    </p:spTree>
    <p:extLst>
      <p:ext uri="{BB962C8B-B14F-4D97-AF65-F5344CB8AC3E}">
        <p14:creationId xmlns:p14="http://schemas.microsoft.com/office/powerpoint/2010/main" val="1663490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79</a:t>
            </a:fld>
            <a:endParaRPr lang="en-GB"/>
          </a:p>
        </p:txBody>
      </p:sp>
    </p:spTree>
    <p:extLst>
      <p:ext uri="{BB962C8B-B14F-4D97-AF65-F5344CB8AC3E}">
        <p14:creationId xmlns:p14="http://schemas.microsoft.com/office/powerpoint/2010/main" val="213250496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80</a:t>
            </a:fld>
            <a:endParaRPr lang="en-GB"/>
          </a:p>
        </p:txBody>
      </p:sp>
    </p:spTree>
    <p:extLst>
      <p:ext uri="{BB962C8B-B14F-4D97-AF65-F5344CB8AC3E}">
        <p14:creationId xmlns:p14="http://schemas.microsoft.com/office/powerpoint/2010/main" val="213250496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81</a:t>
            </a:fld>
            <a:endParaRPr lang="en-GB"/>
          </a:p>
        </p:txBody>
      </p:sp>
    </p:spTree>
    <p:extLst>
      <p:ext uri="{BB962C8B-B14F-4D97-AF65-F5344CB8AC3E}">
        <p14:creationId xmlns:p14="http://schemas.microsoft.com/office/powerpoint/2010/main" val="3445911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CB8A72-C3A1-41AE-9D4D-1371C3B67289}" type="slidenum">
              <a:rPr lang="en-GB" smtClean="0"/>
              <a:pPr/>
              <a:t>10</a:t>
            </a:fld>
            <a:endParaRPr lang="en-GB"/>
          </a:p>
        </p:txBody>
      </p:sp>
    </p:spTree>
    <p:extLst>
      <p:ext uri="{BB962C8B-B14F-4D97-AF65-F5344CB8AC3E}">
        <p14:creationId xmlns:p14="http://schemas.microsoft.com/office/powerpoint/2010/main" val="389892956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82</a:t>
            </a:fld>
            <a:endParaRPr lang="en-GB"/>
          </a:p>
        </p:txBody>
      </p:sp>
    </p:spTree>
    <p:extLst>
      <p:ext uri="{BB962C8B-B14F-4D97-AF65-F5344CB8AC3E}">
        <p14:creationId xmlns:p14="http://schemas.microsoft.com/office/powerpoint/2010/main" val="213250496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83</a:t>
            </a:fld>
            <a:endParaRPr lang="en-GB"/>
          </a:p>
        </p:txBody>
      </p:sp>
    </p:spTree>
    <p:extLst>
      <p:ext uri="{BB962C8B-B14F-4D97-AF65-F5344CB8AC3E}">
        <p14:creationId xmlns:p14="http://schemas.microsoft.com/office/powerpoint/2010/main" val="149636606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84</a:t>
            </a:fld>
            <a:endParaRPr lang="en-GB"/>
          </a:p>
        </p:txBody>
      </p:sp>
    </p:spTree>
    <p:extLst>
      <p:ext uri="{BB962C8B-B14F-4D97-AF65-F5344CB8AC3E}">
        <p14:creationId xmlns:p14="http://schemas.microsoft.com/office/powerpoint/2010/main" val="249176936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85</a:t>
            </a:fld>
            <a:endParaRPr lang="en-GB"/>
          </a:p>
        </p:txBody>
      </p:sp>
    </p:spTree>
    <p:extLst>
      <p:ext uri="{BB962C8B-B14F-4D97-AF65-F5344CB8AC3E}">
        <p14:creationId xmlns:p14="http://schemas.microsoft.com/office/powerpoint/2010/main" val="178239413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86</a:t>
            </a:fld>
            <a:endParaRPr lang="en-GB"/>
          </a:p>
        </p:txBody>
      </p:sp>
    </p:spTree>
    <p:extLst>
      <p:ext uri="{BB962C8B-B14F-4D97-AF65-F5344CB8AC3E}">
        <p14:creationId xmlns:p14="http://schemas.microsoft.com/office/powerpoint/2010/main" val="118252865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87</a:t>
            </a:fld>
            <a:endParaRPr lang="en-GB"/>
          </a:p>
        </p:txBody>
      </p:sp>
    </p:spTree>
    <p:extLst>
      <p:ext uri="{BB962C8B-B14F-4D97-AF65-F5344CB8AC3E}">
        <p14:creationId xmlns:p14="http://schemas.microsoft.com/office/powerpoint/2010/main" val="178239413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88</a:t>
            </a:fld>
            <a:endParaRPr lang="en-GB"/>
          </a:p>
        </p:txBody>
      </p:sp>
    </p:spTree>
    <p:extLst>
      <p:ext uri="{BB962C8B-B14F-4D97-AF65-F5344CB8AC3E}">
        <p14:creationId xmlns:p14="http://schemas.microsoft.com/office/powerpoint/2010/main" val="372715441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89</a:t>
            </a:fld>
            <a:endParaRPr lang="en-GB"/>
          </a:p>
        </p:txBody>
      </p:sp>
    </p:spTree>
    <p:extLst>
      <p:ext uri="{BB962C8B-B14F-4D97-AF65-F5344CB8AC3E}">
        <p14:creationId xmlns:p14="http://schemas.microsoft.com/office/powerpoint/2010/main" val="220679417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90</a:t>
            </a:fld>
            <a:endParaRPr lang="en-GB"/>
          </a:p>
        </p:txBody>
      </p:sp>
    </p:spTree>
    <p:extLst>
      <p:ext uri="{BB962C8B-B14F-4D97-AF65-F5344CB8AC3E}">
        <p14:creationId xmlns:p14="http://schemas.microsoft.com/office/powerpoint/2010/main" val="121918303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91</a:t>
            </a:fld>
            <a:endParaRPr lang="en-GB"/>
          </a:p>
        </p:txBody>
      </p:sp>
    </p:spTree>
    <p:extLst>
      <p:ext uri="{BB962C8B-B14F-4D97-AF65-F5344CB8AC3E}">
        <p14:creationId xmlns:p14="http://schemas.microsoft.com/office/powerpoint/2010/main" val="1219183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9CB8A72-C3A1-41AE-9D4D-1371C3B67289}" type="slidenum">
              <a:rPr lang="en-GB" smtClean="0"/>
              <a:pPr/>
              <a:t>11</a:t>
            </a:fld>
            <a:endParaRPr lang="en-GB"/>
          </a:p>
        </p:txBody>
      </p:sp>
    </p:spTree>
    <p:extLst>
      <p:ext uri="{BB962C8B-B14F-4D97-AF65-F5344CB8AC3E}">
        <p14:creationId xmlns:p14="http://schemas.microsoft.com/office/powerpoint/2010/main" val="373058724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92</a:t>
            </a:fld>
            <a:endParaRPr lang="en-GB"/>
          </a:p>
        </p:txBody>
      </p:sp>
    </p:spTree>
    <p:extLst>
      <p:ext uri="{BB962C8B-B14F-4D97-AF65-F5344CB8AC3E}">
        <p14:creationId xmlns:p14="http://schemas.microsoft.com/office/powerpoint/2010/main" val="121918303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93</a:t>
            </a:fld>
            <a:endParaRPr lang="en-GB"/>
          </a:p>
        </p:txBody>
      </p:sp>
    </p:spTree>
    <p:extLst>
      <p:ext uri="{BB962C8B-B14F-4D97-AF65-F5344CB8AC3E}">
        <p14:creationId xmlns:p14="http://schemas.microsoft.com/office/powerpoint/2010/main" val="121918303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94</a:t>
            </a:fld>
            <a:endParaRPr lang="en-GB"/>
          </a:p>
        </p:txBody>
      </p:sp>
    </p:spTree>
    <p:extLst>
      <p:ext uri="{BB962C8B-B14F-4D97-AF65-F5344CB8AC3E}">
        <p14:creationId xmlns:p14="http://schemas.microsoft.com/office/powerpoint/2010/main" val="213250496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95</a:t>
            </a:fld>
            <a:endParaRPr lang="en-GB"/>
          </a:p>
        </p:txBody>
      </p:sp>
    </p:spTree>
    <p:extLst>
      <p:ext uri="{BB962C8B-B14F-4D97-AF65-F5344CB8AC3E}">
        <p14:creationId xmlns:p14="http://schemas.microsoft.com/office/powerpoint/2010/main" val="282880687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96</a:t>
            </a:fld>
            <a:endParaRPr lang="en-GB"/>
          </a:p>
        </p:txBody>
      </p:sp>
    </p:spTree>
    <p:extLst>
      <p:ext uri="{BB962C8B-B14F-4D97-AF65-F5344CB8AC3E}">
        <p14:creationId xmlns:p14="http://schemas.microsoft.com/office/powerpoint/2010/main" val="118252865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97</a:t>
            </a:fld>
            <a:endParaRPr lang="en-GB"/>
          </a:p>
        </p:txBody>
      </p:sp>
    </p:spTree>
    <p:extLst>
      <p:ext uri="{BB962C8B-B14F-4D97-AF65-F5344CB8AC3E}">
        <p14:creationId xmlns:p14="http://schemas.microsoft.com/office/powerpoint/2010/main" val="204626115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98</a:t>
            </a:fld>
            <a:endParaRPr lang="en-GB"/>
          </a:p>
        </p:txBody>
      </p:sp>
    </p:spTree>
    <p:extLst>
      <p:ext uri="{BB962C8B-B14F-4D97-AF65-F5344CB8AC3E}">
        <p14:creationId xmlns:p14="http://schemas.microsoft.com/office/powerpoint/2010/main" val="360860873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99</a:t>
            </a:fld>
            <a:endParaRPr lang="en-GB"/>
          </a:p>
        </p:txBody>
      </p:sp>
    </p:spTree>
    <p:extLst>
      <p:ext uri="{BB962C8B-B14F-4D97-AF65-F5344CB8AC3E}">
        <p14:creationId xmlns:p14="http://schemas.microsoft.com/office/powerpoint/2010/main" val="178239413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100</a:t>
            </a:fld>
            <a:endParaRPr lang="en-GB"/>
          </a:p>
        </p:txBody>
      </p:sp>
    </p:spTree>
    <p:extLst>
      <p:ext uri="{BB962C8B-B14F-4D97-AF65-F5344CB8AC3E}">
        <p14:creationId xmlns:p14="http://schemas.microsoft.com/office/powerpoint/2010/main" val="282880687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83DA75-95ED-4A35-97EC-18986E3A1AFD}" type="slidenum">
              <a:rPr lang="en-GB" smtClean="0"/>
              <a:pPr/>
              <a:t>101</a:t>
            </a:fld>
            <a:endParaRPr lang="en-GB"/>
          </a:p>
        </p:txBody>
      </p:sp>
    </p:spTree>
    <p:extLst>
      <p:ext uri="{BB962C8B-B14F-4D97-AF65-F5344CB8AC3E}">
        <p14:creationId xmlns:p14="http://schemas.microsoft.com/office/powerpoint/2010/main" val="2836146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0" y="3390330"/>
            <a:ext cx="9144000" cy="3078000"/>
          </a:xfrm>
          <a:prstGeom prst="rect">
            <a:avLst/>
          </a:prstGeom>
          <a:effectLst/>
        </p:spPr>
        <p:txBody>
          <a:bodyPr vert="horz"/>
          <a:lstStyle/>
          <a:p>
            <a:r>
              <a:rPr lang="en-US"/>
              <a:t>Click icon to add picture</a:t>
            </a:r>
          </a:p>
        </p:txBody>
      </p:sp>
      <p:sp>
        <p:nvSpPr>
          <p:cNvPr id="13" name="Text Placeholder 12"/>
          <p:cNvSpPr>
            <a:spLocks noGrp="1"/>
          </p:cNvSpPr>
          <p:nvPr>
            <p:ph type="body" sz="quarter" idx="12"/>
          </p:nvPr>
        </p:nvSpPr>
        <p:spPr>
          <a:xfrm>
            <a:off x="520700" y="1772816"/>
            <a:ext cx="6692900" cy="872057"/>
          </a:xfrm>
          <a:prstGeom prst="rect">
            <a:avLst/>
          </a:prstGeom>
        </p:spPr>
        <p:txBody>
          <a:bodyPr vert="horz" lIns="0" tIns="0"/>
          <a:lstStyle>
            <a:lvl1pPr marL="0" indent="0">
              <a:lnSpc>
                <a:spcPct val="100000"/>
              </a:lnSpc>
              <a:spcBef>
                <a:spcPts val="0"/>
              </a:spcBef>
              <a:buNone/>
              <a:defRPr sz="2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Text Placeholder 14"/>
          <p:cNvSpPr>
            <a:spLocks noGrp="1"/>
          </p:cNvSpPr>
          <p:nvPr>
            <p:ph type="body" sz="quarter" idx="13"/>
          </p:nvPr>
        </p:nvSpPr>
        <p:spPr>
          <a:xfrm>
            <a:off x="520700" y="2708920"/>
            <a:ext cx="6692900" cy="622300"/>
          </a:xfrm>
          <a:prstGeom prst="rect">
            <a:avLst/>
          </a:prstGeom>
        </p:spPr>
        <p:txBody>
          <a:bodyPr vert="horz" lIns="0" tIns="0"/>
          <a:lstStyle>
            <a:lvl1pPr marL="0" indent="0">
              <a:spcBef>
                <a:spcPts val="0"/>
              </a:spcBef>
              <a:spcAft>
                <a:spcPts val="600"/>
              </a:spcAft>
              <a:buNone/>
              <a:defRPr sz="1600">
                <a:solidFill>
                  <a:schemeClr val="tx1">
                    <a:lumMod val="60000"/>
                    <a:lumOff val="40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8" name="Rectangle 7"/>
          <p:cNvSpPr/>
          <p:nvPr userDrawn="1"/>
        </p:nvSpPr>
        <p:spPr>
          <a:xfrm>
            <a:off x="0" y="1857803"/>
            <a:ext cx="228890" cy="314888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userDrawn="1"/>
        </p:nvSpPr>
        <p:spPr>
          <a:xfrm>
            <a:off x="1946275" y="6543717"/>
            <a:ext cx="5251450" cy="253916"/>
          </a:xfrm>
          <a:prstGeom prst="rect">
            <a:avLst/>
          </a:prstGeom>
          <a:noFill/>
        </p:spPr>
        <p:txBody>
          <a:bodyPr wrap="square" lIns="0" rtlCol="0">
            <a:spAutoFit/>
          </a:bodyPr>
          <a:lstStyle/>
          <a:p>
            <a:pPr algn="ctr"/>
            <a:r>
              <a:rPr lang="en-US" sz="1050">
                <a:solidFill>
                  <a:srgbClr val="FFFFFF"/>
                </a:solidFill>
              </a:rPr>
              <a:t>PROMOTING CHOICE   •   SECURING STANDARDS   •   PREVENTING HARM   </a:t>
            </a:r>
          </a:p>
        </p:txBody>
      </p:sp>
    </p:spTree>
    <p:extLst>
      <p:ext uri="{BB962C8B-B14F-4D97-AF65-F5344CB8AC3E}">
        <p14:creationId xmlns:p14="http://schemas.microsoft.com/office/powerpoint/2010/main" val="3334339546"/>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14" name="Rectangle 13"/>
          <p:cNvSpPr/>
          <p:nvPr userDrawn="1"/>
        </p:nvSpPr>
        <p:spPr bwMode="white">
          <a:xfrm flipV="1">
            <a:off x="8604448" y="5975182"/>
            <a:ext cx="539552" cy="550161"/>
          </a:xfrm>
          <a:prstGeom prst="rect">
            <a:avLst/>
          </a:prstGeom>
          <a:solidFill>
            <a:schemeClr val="tx2"/>
          </a:solidFill>
          <a:ln w="19050" cap="flat" cmpd="sng" algn="ctr">
            <a:noFill/>
            <a:prstDash val="solid"/>
            <a:round/>
            <a:headEnd type="none" w="med" len="med"/>
            <a:tailEnd type="triangle" w="lg" len="med"/>
          </a:ln>
          <a:effectLst/>
        </p:spPr>
        <p:txBody>
          <a:bodyPr vert="horz" wrap="square" lIns="36000" tIns="36000" rIns="36000" bIns="36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mj-lt"/>
              <a:cs typeface="Arial" charset="0"/>
            </a:endParaRPr>
          </a:p>
        </p:txBody>
      </p:sp>
      <p:sp>
        <p:nvSpPr>
          <p:cNvPr id="19" name="Rectangle 18"/>
          <p:cNvSpPr/>
          <p:nvPr userDrawn="1"/>
        </p:nvSpPr>
        <p:spPr bwMode="white">
          <a:xfrm flipV="1">
            <a:off x="0" y="5975181"/>
            <a:ext cx="8604448" cy="867393"/>
          </a:xfrm>
          <a:prstGeom prst="rect">
            <a:avLst/>
          </a:prstGeom>
          <a:solidFill>
            <a:schemeClr val="tx2"/>
          </a:solidFill>
          <a:ln w="19050" cap="flat" cmpd="sng" algn="ctr">
            <a:noFill/>
            <a:prstDash val="solid"/>
            <a:round/>
            <a:headEnd type="none" w="med" len="med"/>
            <a:tailEnd type="triangle" w="lg" len="med"/>
          </a:ln>
          <a:effectLst/>
        </p:spPr>
        <p:txBody>
          <a:bodyPr vert="horz" wrap="square" lIns="36000" tIns="36000" rIns="36000" bIns="36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mj-lt"/>
              <a:cs typeface="Arial" charset="0"/>
            </a:endParaRPr>
          </a:p>
        </p:txBody>
      </p:sp>
      <p:sp>
        <p:nvSpPr>
          <p:cNvPr id="32" name="Text Placeholder 21"/>
          <p:cNvSpPr>
            <a:spLocks noGrp="1"/>
          </p:cNvSpPr>
          <p:nvPr>
            <p:ph type="body" sz="quarter" idx="14" hasCustomPrompt="1"/>
          </p:nvPr>
        </p:nvSpPr>
        <p:spPr>
          <a:xfrm>
            <a:off x="5596" y="336342"/>
            <a:ext cx="7399348" cy="705057"/>
          </a:xfrm>
          <a:prstGeom prst="rect">
            <a:avLst/>
          </a:prstGeom>
        </p:spPr>
        <p:txBody>
          <a:bodyPr anchor="t" anchorCtr="0"/>
          <a:lstStyle>
            <a:lvl1pPr marL="0" indent="0">
              <a:buNone/>
              <a:defRPr sz="2000" b="0">
                <a:solidFill>
                  <a:schemeClr val="accent2"/>
                </a:solidFill>
                <a:effectLst/>
                <a:latin typeface="+mn-lt"/>
              </a:defRPr>
            </a:lvl1pPr>
          </a:lstStyle>
          <a:p>
            <a:pPr lvl="0"/>
            <a:r>
              <a:rPr lang="en-GB"/>
              <a:t>Headline</a:t>
            </a:r>
          </a:p>
          <a:p>
            <a:pPr lvl="0"/>
            <a:endParaRPr lang="en-GB"/>
          </a:p>
        </p:txBody>
      </p:sp>
      <p:sp>
        <p:nvSpPr>
          <p:cNvPr id="44" name="Rectangle 15"/>
          <p:cNvSpPr txBox="1">
            <a:spLocks noChangeArrowheads="1"/>
          </p:cNvSpPr>
          <p:nvPr userDrawn="1"/>
        </p:nvSpPr>
        <p:spPr>
          <a:xfrm>
            <a:off x="8801412" y="0"/>
            <a:ext cx="411163" cy="152400"/>
          </a:xfrm>
          <a:prstGeom prst="rect">
            <a:avLst/>
          </a:prstGeom>
          <a:ln/>
        </p:spPr>
        <p:txBody>
          <a:bodyPr/>
          <a:lstStyle>
            <a:defPPr>
              <a:defRPr lang="en-US"/>
            </a:defPPr>
            <a:lvl1pPr marL="0" algn="l" defTabSz="914400" rtl="0" eaLnBrk="1" latinLnBrk="0" hangingPunct="1">
              <a:defRPr sz="1000" kern="1200">
                <a:solidFill>
                  <a:schemeClr val="bg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72C02E80-14A7-4B45-8117-CAA172FE0DCC}" type="slidenum">
              <a:rPr lang="en-GB" sz="900" smtClean="0"/>
              <a:pPr fontAlgn="base">
                <a:spcBef>
                  <a:spcPct val="0"/>
                </a:spcBef>
                <a:spcAft>
                  <a:spcPct val="0"/>
                </a:spcAft>
                <a:defRPr/>
              </a:pPr>
              <a:t>‹#›</a:t>
            </a:fld>
            <a:endParaRPr lang="en-GB" sz="900"/>
          </a:p>
        </p:txBody>
      </p:sp>
      <p:sp>
        <p:nvSpPr>
          <p:cNvPr id="15" name="Title 1"/>
          <p:cNvSpPr>
            <a:spLocks noGrp="1"/>
          </p:cNvSpPr>
          <p:nvPr>
            <p:ph type="title" hasCustomPrompt="1"/>
          </p:nvPr>
        </p:nvSpPr>
        <p:spPr>
          <a:xfrm>
            <a:off x="41288" y="1089004"/>
            <a:ext cx="9046078" cy="300991"/>
          </a:xfrm>
          <a:prstGeom prst="rect">
            <a:avLst/>
          </a:prstGeom>
        </p:spPr>
        <p:txBody>
          <a:bodyPr/>
          <a:lstStyle>
            <a:lvl1pPr algn="l">
              <a:defRPr sz="1600" b="0">
                <a:solidFill>
                  <a:schemeClr val="tx1"/>
                </a:solidFill>
                <a:effectLst/>
                <a:latin typeface="+mj-lt"/>
              </a:defRPr>
            </a:lvl1pPr>
          </a:lstStyle>
          <a:p>
            <a:r>
              <a:rPr lang="en-US"/>
              <a:t>Click to edit Master title style</a:t>
            </a:r>
            <a:br>
              <a:rPr lang="en-US"/>
            </a:br>
            <a:endParaRPr lang="en-GB"/>
          </a:p>
        </p:txBody>
      </p:sp>
      <p:sp>
        <p:nvSpPr>
          <p:cNvPr id="13" name="Rectangle 12"/>
          <p:cNvSpPr/>
          <p:nvPr userDrawn="1"/>
        </p:nvSpPr>
        <p:spPr>
          <a:xfrm>
            <a:off x="0" y="0"/>
            <a:ext cx="9144000" cy="190500"/>
          </a:xfrm>
          <a:prstGeom prst="rect">
            <a:avLst/>
          </a:prstGeom>
          <a:solidFill>
            <a:srgbClr val="532A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 Same Side Corner Rectangle 10"/>
          <p:cNvSpPr/>
          <p:nvPr userDrawn="1"/>
        </p:nvSpPr>
        <p:spPr>
          <a:xfrm rot="10800000">
            <a:off x="7553679" y="0"/>
            <a:ext cx="1357200" cy="1024193"/>
          </a:xfrm>
          <a:prstGeom prst="round2Same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55">
              <a:defRPr/>
            </a:pPr>
            <a:endParaRPr lang="en-US" kern="0">
              <a:solidFill>
                <a:sysClr val="windowText" lastClr="000000"/>
              </a:solidFill>
            </a:endParaRPr>
          </a:p>
        </p:txBody>
      </p:sp>
      <p:pic>
        <p:nvPicPr>
          <p:cNvPr id="17" name="Picture Placeholder 3" descr="Ofcom_Publication logo_CMYK.eps"/>
          <p:cNvPicPr>
            <a:picLocks noChangeAspect="1"/>
          </p:cNvPicPr>
          <p:nvPr userDrawn="1"/>
        </p:nvPicPr>
        <p:blipFill>
          <a:blip r:embed="rId2" cstate="print">
            <a:extLst>
              <a:ext uri="{28A0092B-C50C-407E-A947-70E740481C1C}">
                <a14:useLocalDpi xmlns:a14="http://schemas.microsoft.com/office/drawing/2010/main" val="0"/>
              </a:ext>
            </a:extLst>
          </a:blip>
          <a:srcRect t="-7474" b="-7474"/>
          <a:stretch>
            <a:fillRect/>
          </a:stretch>
        </p:blipFill>
        <p:spPr>
          <a:xfrm>
            <a:off x="7653579" y="393697"/>
            <a:ext cx="1155700" cy="520700"/>
          </a:xfrm>
          <a:prstGeom prst="rect">
            <a:avLst/>
          </a:prstGeom>
        </p:spPr>
      </p:pic>
      <p:sp>
        <p:nvSpPr>
          <p:cNvPr id="20" name="Text Placeholder 6"/>
          <p:cNvSpPr>
            <a:spLocks noGrp="1"/>
          </p:cNvSpPr>
          <p:nvPr>
            <p:ph type="body" sz="quarter" idx="12" hasCustomPrompt="1"/>
          </p:nvPr>
        </p:nvSpPr>
        <p:spPr>
          <a:xfrm>
            <a:off x="11253" y="5977560"/>
            <a:ext cx="8665203" cy="880439"/>
          </a:xfrm>
          <a:prstGeom prst="rect">
            <a:avLst/>
          </a:prstGeom>
        </p:spPr>
        <p:txBody>
          <a:bodyPr/>
          <a:lstStyle>
            <a:lvl1pPr marL="0" indent="0">
              <a:buNone/>
              <a:defRPr sz="1000" baseline="0">
                <a:ln>
                  <a:noFill/>
                </a:ln>
                <a:solidFill>
                  <a:schemeClr val="bg1"/>
                </a:solidFill>
                <a:effectLst/>
                <a:latin typeface="+mj-lt"/>
              </a:defRPr>
            </a:lvl1pPr>
          </a:lstStyle>
          <a:p>
            <a:pPr lvl="0"/>
            <a:r>
              <a:rPr lang="en-US"/>
              <a:t>Source: Where is the data from?  (Remove if not required)                                                                                                                                                                                                                                                                             Q. What is the question?                                                                                                                                                                                                                                                                          Base: What is the base and unweighted sample size (n=)?                                                                                                                                                                                                                                                                                                               </a:t>
            </a:r>
          </a:p>
          <a:p>
            <a:pPr lvl="0"/>
            <a:endParaRPr lang="en-US"/>
          </a:p>
        </p:txBody>
      </p:sp>
      <p:sp>
        <p:nvSpPr>
          <p:cNvPr id="11" name="Chart Placeholder 2"/>
          <p:cNvSpPr>
            <a:spLocks noGrp="1"/>
          </p:cNvSpPr>
          <p:nvPr>
            <p:ph type="chart" sz="quarter" idx="13"/>
          </p:nvPr>
        </p:nvSpPr>
        <p:spPr>
          <a:xfrm>
            <a:off x="48961" y="1556791"/>
            <a:ext cx="9038405" cy="4320481"/>
          </a:xfrm>
          <a:prstGeom prst="rect">
            <a:avLst/>
          </a:prstGeom>
        </p:spPr>
        <p:txBody>
          <a:bodyPr/>
          <a:lstStyle>
            <a:lvl1pPr>
              <a:defRPr sz="1800"/>
            </a:lvl1p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hart slide_to copy existing">
    <p:spTree>
      <p:nvGrpSpPr>
        <p:cNvPr id="1" name=""/>
        <p:cNvGrpSpPr/>
        <p:nvPr/>
      </p:nvGrpSpPr>
      <p:grpSpPr>
        <a:xfrm>
          <a:off x="0" y="0"/>
          <a:ext cx="0" cy="0"/>
          <a:chOff x="0" y="0"/>
          <a:chExt cx="0" cy="0"/>
        </a:xfrm>
      </p:grpSpPr>
      <p:sp>
        <p:nvSpPr>
          <p:cNvPr id="32" name="Text Placeholder 21"/>
          <p:cNvSpPr>
            <a:spLocks noGrp="1"/>
          </p:cNvSpPr>
          <p:nvPr>
            <p:ph type="body" sz="quarter" idx="14" hasCustomPrompt="1"/>
          </p:nvPr>
        </p:nvSpPr>
        <p:spPr>
          <a:xfrm>
            <a:off x="52731" y="336342"/>
            <a:ext cx="7399348" cy="705057"/>
          </a:xfrm>
          <a:prstGeom prst="rect">
            <a:avLst/>
          </a:prstGeom>
        </p:spPr>
        <p:txBody>
          <a:bodyPr anchor="t" anchorCtr="0"/>
          <a:lstStyle>
            <a:lvl1pPr marL="0" indent="0">
              <a:buNone/>
              <a:defRPr sz="2000" b="0">
                <a:solidFill>
                  <a:schemeClr val="accent2"/>
                </a:solidFill>
                <a:effectLst/>
                <a:latin typeface="+mn-lt"/>
              </a:defRPr>
            </a:lvl1pPr>
          </a:lstStyle>
          <a:p>
            <a:pPr lvl="0"/>
            <a:r>
              <a:rPr lang="en-GB"/>
              <a:t>Headline</a:t>
            </a:r>
          </a:p>
          <a:p>
            <a:pPr lvl="0"/>
            <a:endParaRPr lang="en-GB"/>
          </a:p>
        </p:txBody>
      </p:sp>
      <p:sp>
        <p:nvSpPr>
          <p:cNvPr id="44" name="Rectangle 15"/>
          <p:cNvSpPr txBox="1">
            <a:spLocks noChangeArrowheads="1"/>
          </p:cNvSpPr>
          <p:nvPr userDrawn="1"/>
        </p:nvSpPr>
        <p:spPr>
          <a:xfrm>
            <a:off x="8801412" y="0"/>
            <a:ext cx="411163" cy="152400"/>
          </a:xfrm>
          <a:prstGeom prst="rect">
            <a:avLst/>
          </a:prstGeom>
          <a:ln/>
        </p:spPr>
        <p:txBody>
          <a:bodyPr/>
          <a:lstStyle>
            <a:defPPr>
              <a:defRPr lang="en-US"/>
            </a:defPPr>
            <a:lvl1pPr marL="0" algn="l" defTabSz="914400" rtl="0" eaLnBrk="1" latinLnBrk="0" hangingPunct="1">
              <a:defRPr sz="1000" kern="1200">
                <a:solidFill>
                  <a:schemeClr val="bg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72C02E80-14A7-4B45-8117-CAA172FE0DCC}" type="slidenum">
              <a:rPr lang="en-GB" sz="900" smtClean="0"/>
              <a:pPr fontAlgn="base">
                <a:spcBef>
                  <a:spcPct val="0"/>
                </a:spcBef>
                <a:spcAft>
                  <a:spcPct val="0"/>
                </a:spcAft>
                <a:defRPr/>
              </a:pPr>
              <a:t>‹#›</a:t>
            </a:fld>
            <a:endParaRPr lang="en-GB" sz="900"/>
          </a:p>
        </p:txBody>
      </p:sp>
      <p:sp>
        <p:nvSpPr>
          <p:cNvPr id="15" name="Title 1"/>
          <p:cNvSpPr>
            <a:spLocks noGrp="1"/>
          </p:cNvSpPr>
          <p:nvPr>
            <p:ph type="title" hasCustomPrompt="1"/>
          </p:nvPr>
        </p:nvSpPr>
        <p:spPr>
          <a:xfrm>
            <a:off x="41288" y="1089004"/>
            <a:ext cx="9046078" cy="300991"/>
          </a:xfrm>
          <a:prstGeom prst="rect">
            <a:avLst/>
          </a:prstGeom>
        </p:spPr>
        <p:txBody>
          <a:bodyPr/>
          <a:lstStyle>
            <a:lvl1pPr algn="l">
              <a:defRPr sz="1600" b="0">
                <a:solidFill>
                  <a:schemeClr val="tx1"/>
                </a:solidFill>
                <a:effectLst/>
                <a:latin typeface="+mj-lt"/>
              </a:defRPr>
            </a:lvl1pPr>
          </a:lstStyle>
          <a:p>
            <a:r>
              <a:rPr lang="en-US"/>
              <a:t>Click to edit Master title style</a:t>
            </a:r>
            <a:br>
              <a:rPr lang="en-US"/>
            </a:br>
            <a:endParaRPr lang="en-GB"/>
          </a:p>
        </p:txBody>
      </p:sp>
      <p:sp>
        <p:nvSpPr>
          <p:cNvPr id="13" name="Rectangle 12"/>
          <p:cNvSpPr/>
          <p:nvPr userDrawn="1"/>
        </p:nvSpPr>
        <p:spPr>
          <a:xfrm>
            <a:off x="0" y="0"/>
            <a:ext cx="9144000" cy="190500"/>
          </a:xfrm>
          <a:prstGeom prst="rect">
            <a:avLst/>
          </a:prstGeom>
          <a:solidFill>
            <a:srgbClr val="532A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 Same Side Corner Rectangle 10"/>
          <p:cNvSpPr/>
          <p:nvPr userDrawn="1"/>
        </p:nvSpPr>
        <p:spPr>
          <a:xfrm rot="10800000">
            <a:off x="7553679" y="0"/>
            <a:ext cx="1357200" cy="1024193"/>
          </a:xfrm>
          <a:prstGeom prst="round2Same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55">
              <a:defRPr/>
            </a:pPr>
            <a:endParaRPr lang="en-US" kern="0">
              <a:solidFill>
                <a:sysClr val="windowText" lastClr="000000"/>
              </a:solidFill>
            </a:endParaRPr>
          </a:p>
        </p:txBody>
      </p:sp>
      <p:pic>
        <p:nvPicPr>
          <p:cNvPr id="17" name="Picture Placeholder 3" descr="Ofcom_Publication logo_CMYK.eps"/>
          <p:cNvPicPr>
            <a:picLocks noChangeAspect="1"/>
          </p:cNvPicPr>
          <p:nvPr userDrawn="1"/>
        </p:nvPicPr>
        <p:blipFill>
          <a:blip r:embed="rId2" cstate="print">
            <a:extLst>
              <a:ext uri="{28A0092B-C50C-407E-A947-70E740481C1C}">
                <a14:useLocalDpi xmlns:a14="http://schemas.microsoft.com/office/drawing/2010/main" val="0"/>
              </a:ext>
            </a:extLst>
          </a:blip>
          <a:srcRect t="-7474" b="-7474"/>
          <a:stretch>
            <a:fillRect/>
          </a:stretch>
        </p:blipFill>
        <p:spPr>
          <a:xfrm>
            <a:off x="7653579" y="393697"/>
            <a:ext cx="1155700" cy="520700"/>
          </a:xfrm>
          <a:prstGeom prst="rect">
            <a:avLst/>
          </a:prstGeom>
        </p:spPr>
      </p:pic>
      <p:sp>
        <p:nvSpPr>
          <p:cNvPr id="12" name="Rectangle 11"/>
          <p:cNvSpPr/>
          <p:nvPr userDrawn="1"/>
        </p:nvSpPr>
        <p:spPr bwMode="white">
          <a:xfrm flipV="1">
            <a:off x="8604448" y="5975182"/>
            <a:ext cx="539552" cy="550161"/>
          </a:xfrm>
          <a:prstGeom prst="rect">
            <a:avLst/>
          </a:prstGeom>
          <a:solidFill>
            <a:schemeClr val="tx2"/>
          </a:solidFill>
          <a:ln w="19050" cap="flat" cmpd="sng" algn="ctr">
            <a:noFill/>
            <a:prstDash val="solid"/>
            <a:round/>
            <a:headEnd type="none" w="med" len="med"/>
            <a:tailEnd type="triangle" w="lg" len="med"/>
          </a:ln>
          <a:effectLst/>
        </p:spPr>
        <p:txBody>
          <a:bodyPr vert="horz" wrap="square" lIns="36000" tIns="36000" rIns="36000" bIns="36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mj-lt"/>
              <a:cs typeface="Arial" charset="0"/>
            </a:endParaRPr>
          </a:p>
        </p:txBody>
      </p:sp>
      <p:sp>
        <p:nvSpPr>
          <p:cNvPr id="14" name="Rectangle 13"/>
          <p:cNvSpPr/>
          <p:nvPr userDrawn="1"/>
        </p:nvSpPr>
        <p:spPr bwMode="white">
          <a:xfrm flipV="1">
            <a:off x="0" y="5975181"/>
            <a:ext cx="8604448" cy="867393"/>
          </a:xfrm>
          <a:prstGeom prst="rect">
            <a:avLst/>
          </a:prstGeom>
          <a:solidFill>
            <a:schemeClr val="tx2"/>
          </a:solidFill>
          <a:ln w="19050" cap="flat" cmpd="sng" algn="ctr">
            <a:noFill/>
            <a:prstDash val="solid"/>
            <a:round/>
            <a:headEnd type="none" w="med" len="med"/>
            <a:tailEnd type="triangle" w="lg" len="med"/>
          </a:ln>
          <a:effectLst/>
        </p:spPr>
        <p:txBody>
          <a:bodyPr vert="horz" wrap="square" lIns="36000" tIns="36000" rIns="36000" bIns="3600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mj-lt"/>
              <a:cs typeface="Arial" charset="0"/>
            </a:endParaRPr>
          </a:p>
        </p:txBody>
      </p:sp>
      <p:sp>
        <p:nvSpPr>
          <p:cNvPr id="18" name="Text Placeholder 6"/>
          <p:cNvSpPr>
            <a:spLocks noGrp="1"/>
          </p:cNvSpPr>
          <p:nvPr>
            <p:ph type="body" sz="quarter" idx="12" hasCustomPrompt="1"/>
          </p:nvPr>
        </p:nvSpPr>
        <p:spPr>
          <a:xfrm>
            <a:off x="11253" y="5977560"/>
            <a:ext cx="8665203" cy="880439"/>
          </a:xfrm>
          <a:prstGeom prst="rect">
            <a:avLst/>
          </a:prstGeom>
        </p:spPr>
        <p:txBody>
          <a:bodyPr/>
          <a:lstStyle>
            <a:lvl1pPr marL="0" indent="0">
              <a:buNone/>
              <a:defRPr sz="1000" baseline="0">
                <a:ln>
                  <a:noFill/>
                </a:ln>
                <a:solidFill>
                  <a:schemeClr val="bg1"/>
                </a:solidFill>
                <a:effectLst/>
                <a:latin typeface="+mj-lt"/>
              </a:defRPr>
            </a:lvl1pPr>
          </a:lstStyle>
          <a:p>
            <a:pPr lvl="0"/>
            <a:r>
              <a:rPr lang="en-US"/>
              <a:t>Source: Where is the data from?  (Remove if not required)                                                                                                                                                                                                                                                                             Q. What is the question?                                                                                                                                                                                                                                                                          Base: What is the base and unweighted sample size (n=)?                                                                                                                                                                                                                                                                                                               </a:t>
            </a:r>
          </a:p>
          <a:p>
            <a:pPr lvl="0"/>
            <a:endParaRPr lang="en-US"/>
          </a:p>
        </p:txBody>
      </p:sp>
    </p:spTree>
    <p:extLst>
      <p:ext uri="{BB962C8B-B14F-4D97-AF65-F5344CB8AC3E}">
        <p14:creationId xmlns:p14="http://schemas.microsoft.com/office/powerpoint/2010/main" val="4097463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5" name="Text Placeholder 1"/>
          <p:cNvSpPr txBox="1">
            <a:spLocks/>
          </p:cNvSpPr>
          <p:nvPr userDrawn="1"/>
        </p:nvSpPr>
        <p:spPr>
          <a:xfrm>
            <a:off x="368300" y="1857090"/>
            <a:ext cx="8775700" cy="3149600"/>
          </a:xfrm>
          <a:prstGeom prst="rect">
            <a:avLst/>
          </a:prstGeom>
          <a:solidFill>
            <a:schemeClr val="accent2"/>
          </a:solidFill>
          <a:ln>
            <a:noFill/>
          </a:ln>
        </p:spPr>
        <p:txBody>
          <a:bodyPr vert="horz" lIns="360000" tIns="0" bIns="0" anchor="ctr"/>
          <a:lstStyle>
            <a:lvl1pPr marL="0" indent="0" algn="l" defTabSz="457200" rtl="0" eaLnBrk="1" latinLnBrk="0" hangingPunct="1">
              <a:lnSpc>
                <a:spcPct val="80000"/>
              </a:lnSpc>
              <a:spcBef>
                <a:spcPct val="20000"/>
              </a:spcBef>
              <a:buFont typeface="Arial"/>
              <a:buNone/>
              <a:defRPr sz="2800" b="1"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8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8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altLang="en-US">
              <a:solidFill>
                <a:schemeClr val="bg1"/>
              </a:solidFill>
            </a:endParaRPr>
          </a:p>
        </p:txBody>
      </p:sp>
      <p:sp>
        <p:nvSpPr>
          <p:cNvPr id="4" name="Rectangle 3"/>
          <p:cNvSpPr/>
          <p:nvPr userDrawn="1"/>
        </p:nvSpPr>
        <p:spPr>
          <a:xfrm>
            <a:off x="0" y="1857803"/>
            <a:ext cx="228890" cy="314888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39552" y="2963838"/>
            <a:ext cx="7886700" cy="936103"/>
          </a:xfrm>
          <a:prstGeom prst="rect">
            <a:avLst/>
          </a:prstGeom>
        </p:spPr>
        <p:txBody>
          <a:bodyPr/>
          <a:lstStyle>
            <a:lvl1pPr algn="l">
              <a:defRPr sz="3200">
                <a:solidFill>
                  <a:schemeClr val="bg1"/>
                </a:solidFill>
              </a:defRPr>
            </a:lvl1pPr>
          </a:lstStyle>
          <a:p>
            <a:r>
              <a:rPr lang="en-US"/>
              <a:t>Section</a:t>
            </a:r>
            <a:endParaRPr lang="en-GB"/>
          </a:p>
        </p:txBody>
      </p:sp>
      <p:sp>
        <p:nvSpPr>
          <p:cNvPr id="6" name="TextBox 5"/>
          <p:cNvSpPr txBox="1"/>
          <p:nvPr userDrawn="1"/>
        </p:nvSpPr>
        <p:spPr>
          <a:xfrm>
            <a:off x="1946275" y="6543717"/>
            <a:ext cx="5251450" cy="253916"/>
          </a:xfrm>
          <a:prstGeom prst="rect">
            <a:avLst/>
          </a:prstGeom>
          <a:noFill/>
        </p:spPr>
        <p:txBody>
          <a:bodyPr wrap="square" lIns="0" rtlCol="0">
            <a:spAutoFit/>
          </a:bodyPr>
          <a:lstStyle/>
          <a:p>
            <a:pPr algn="ctr"/>
            <a:r>
              <a:rPr lang="en-US" sz="1050">
                <a:solidFill>
                  <a:srgbClr val="FFFFFF"/>
                </a:solidFill>
              </a:rPr>
              <a:t>PROMOTING CHOICE   •   SECURING STANDARDS   •   PREVENTING HARM   </a:t>
            </a:r>
          </a:p>
        </p:txBody>
      </p:sp>
    </p:spTree>
    <p:extLst>
      <p:ext uri="{BB962C8B-B14F-4D97-AF65-F5344CB8AC3E}">
        <p14:creationId xmlns:p14="http://schemas.microsoft.com/office/powerpoint/2010/main" val="3262847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 Placeholder 12"/>
          <p:cNvSpPr>
            <a:spLocks noGrp="1"/>
          </p:cNvSpPr>
          <p:nvPr>
            <p:ph type="body" sz="quarter" idx="12"/>
          </p:nvPr>
        </p:nvSpPr>
        <p:spPr>
          <a:xfrm>
            <a:off x="114445" y="404664"/>
            <a:ext cx="6692900" cy="432048"/>
          </a:xfrm>
          <a:prstGeom prst="rect">
            <a:avLst/>
          </a:prstGeom>
        </p:spPr>
        <p:txBody>
          <a:bodyPr vert="horz" lIns="0" tIns="0"/>
          <a:lstStyle>
            <a:lvl1pPr marL="0" indent="0">
              <a:lnSpc>
                <a:spcPct val="100000"/>
              </a:lnSpc>
              <a:spcBef>
                <a:spcPts val="0"/>
              </a:spcBef>
              <a:buNone/>
              <a:defRPr sz="2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Rectangle 8"/>
          <p:cNvSpPr/>
          <p:nvPr userDrawn="1"/>
        </p:nvSpPr>
        <p:spPr>
          <a:xfrm>
            <a:off x="0" y="5006690"/>
            <a:ext cx="228890" cy="14498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userDrawn="1"/>
        </p:nvSpPr>
        <p:spPr>
          <a:xfrm>
            <a:off x="1946275" y="6543717"/>
            <a:ext cx="5251450" cy="253916"/>
          </a:xfrm>
          <a:prstGeom prst="rect">
            <a:avLst/>
          </a:prstGeom>
          <a:noFill/>
        </p:spPr>
        <p:txBody>
          <a:bodyPr wrap="square" lIns="0" rtlCol="0">
            <a:spAutoFit/>
          </a:bodyPr>
          <a:lstStyle/>
          <a:p>
            <a:pPr algn="ctr"/>
            <a:r>
              <a:rPr lang="en-US" sz="1050">
                <a:solidFill>
                  <a:srgbClr val="FFFFFF"/>
                </a:solidFill>
              </a:rPr>
              <a:t>PROMOTING CHOICE   •   SECURING STANDARDS   •   PREVENTING HARM   </a:t>
            </a:r>
          </a:p>
        </p:txBody>
      </p:sp>
    </p:spTree>
    <p:extLst>
      <p:ext uri="{BB962C8B-B14F-4D97-AF65-F5344CB8AC3E}">
        <p14:creationId xmlns:p14="http://schemas.microsoft.com/office/powerpoint/2010/main" val="490977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_no footer">
    <p:spTree>
      <p:nvGrpSpPr>
        <p:cNvPr id="1" name=""/>
        <p:cNvGrpSpPr/>
        <p:nvPr/>
      </p:nvGrpSpPr>
      <p:grpSpPr>
        <a:xfrm>
          <a:off x="0" y="0"/>
          <a:ext cx="0" cy="0"/>
          <a:chOff x="0" y="0"/>
          <a:chExt cx="0" cy="0"/>
        </a:xfrm>
      </p:grpSpPr>
      <p:sp>
        <p:nvSpPr>
          <p:cNvPr id="4" name="Text Placeholder 12"/>
          <p:cNvSpPr>
            <a:spLocks noGrp="1"/>
          </p:cNvSpPr>
          <p:nvPr>
            <p:ph type="body" sz="quarter" idx="12"/>
          </p:nvPr>
        </p:nvSpPr>
        <p:spPr>
          <a:xfrm>
            <a:off x="114445" y="404664"/>
            <a:ext cx="6692900" cy="432048"/>
          </a:xfrm>
          <a:prstGeom prst="rect">
            <a:avLst/>
          </a:prstGeom>
        </p:spPr>
        <p:txBody>
          <a:bodyPr vert="horz" lIns="0" tIns="0"/>
          <a:lstStyle>
            <a:lvl1pPr marL="0" indent="0">
              <a:lnSpc>
                <a:spcPct val="100000"/>
              </a:lnSpc>
              <a:spcBef>
                <a:spcPts val="0"/>
              </a:spcBef>
              <a:buNone/>
              <a:defRPr sz="2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 name="Rectangle 8"/>
          <p:cNvSpPr/>
          <p:nvPr userDrawn="1"/>
        </p:nvSpPr>
        <p:spPr>
          <a:xfrm>
            <a:off x="0" y="5006690"/>
            <a:ext cx="228890" cy="144981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6675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7504" y="1124744"/>
            <a:ext cx="7886700" cy="5328592"/>
          </a:xfrm>
          <a:prstGeom prst="rect">
            <a:avLst/>
          </a:prstGeom>
        </p:spPr>
        <p:txBody>
          <a:bodyPr/>
          <a:lstStyle>
            <a:lvl1pPr>
              <a:defRPr sz="1600" b="0"/>
            </a:lvl1pPr>
            <a:lvl2pPr>
              <a:defRPr sz="1600" b="0"/>
            </a:lvl2pPr>
            <a:lvl3pPr>
              <a:defRPr sz="1200" b="0"/>
            </a:lvl3pPr>
            <a:lvl4pPr>
              <a:defRPr sz="1200" b="0"/>
            </a:lvl4pPr>
            <a:lvl5pPr>
              <a:defRPr sz="12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12"/>
          <p:cNvSpPr>
            <a:spLocks noGrp="1"/>
          </p:cNvSpPr>
          <p:nvPr>
            <p:ph type="body" sz="quarter" idx="12"/>
          </p:nvPr>
        </p:nvSpPr>
        <p:spPr>
          <a:xfrm>
            <a:off x="114445" y="404664"/>
            <a:ext cx="6692900" cy="432048"/>
          </a:xfrm>
          <a:prstGeom prst="rect">
            <a:avLst/>
          </a:prstGeom>
        </p:spPr>
        <p:txBody>
          <a:bodyPr vert="horz" lIns="0" tIns="0"/>
          <a:lstStyle>
            <a:lvl1pPr marL="0" indent="0">
              <a:lnSpc>
                <a:spcPct val="100000"/>
              </a:lnSpc>
              <a:spcBef>
                <a:spcPts val="0"/>
              </a:spcBef>
              <a:buNone/>
              <a:defRPr sz="2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TextBox 3"/>
          <p:cNvSpPr txBox="1"/>
          <p:nvPr userDrawn="1"/>
        </p:nvSpPr>
        <p:spPr>
          <a:xfrm>
            <a:off x="1946275" y="6543717"/>
            <a:ext cx="5251450" cy="253916"/>
          </a:xfrm>
          <a:prstGeom prst="rect">
            <a:avLst/>
          </a:prstGeom>
          <a:noFill/>
        </p:spPr>
        <p:txBody>
          <a:bodyPr wrap="square" lIns="0" rtlCol="0">
            <a:spAutoFit/>
          </a:bodyPr>
          <a:lstStyle/>
          <a:p>
            <a:pPr algn="ctr"/>
            <a:r>
              <a:rPr lang="en-US" sz="1050">
                <a:solidFill>
                  <a:srgbClr val="FFFFFF"/>
                </a:solidFill>
              </a:rPr>
              <a:t>PROMOTING CHOICE   •   SECURING STANDARDS   •   PREVENTING HARM   </a:t>
            </a:r>
          </a:p>
        </p:txBody>
      </p:sp>
    </p:spTree>
    <p:extLst>
      <p:ext uri="{BB962C8B-B14F-4D97-AF65-F5344CB8AC3E}">
        <p14:creationId xmlns:p14="http://schemas.microsoft.com/office/powerpoint/2010/main" val="335538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512" y="179348"/>
            <a:ext cx="8248650" cy="369332"/>
          </a:xfrm>
          <a:prstGeom prst="rect">
            <a:avLst/>
          </a:prstGeo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444500" y="2185988"/>
            <a:ext cx="8248650" cy="9779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p:cNvSpPr>
            <a:spLocks noGrp="1" noChangeArrowheads="1"/>
          </p:cNvSpPr>
          <p:nvPr>
            <p:ph type="sldNum" sz="quarter" idx="10"/>
          </p:nvPr>
        </p:nvSpPr>
        <p:spPr>
          <a:xfrm>
            <a:off x="8264525" y="6696075"/>
            <a:ext cx="411163" cy="152400"/>
          </a:xfrm>
          <a:prstGeom prst="rect">
            <a:avLst/>
          </a:prstGeom>
          <a:ln/>
        </p:spPr>
        <p:txBody>
          <a:bodyPr/>
          <a:lstStyle>
            <a:lvl1pPr>
              <a:defRPr/>
            </a:lvl1pPr>
          </a:lstStyle>
          <a:p>
            <a:pPr fontAlgn="base">
              <a:spcBef>
                <a:spcPct val="0"/>
              </a:spcBef>
              <a:spcAft>
                <a:spcPct val="0"/>
              </a:spcAft>
              <a:defRPr/>
            </a:pPr>
            <a:fld id="{691C46AF-68DC-4FF7-8B96-DA9510DA0761}" type="slidenum">
              <a:rPr lang="en-GB" smtClean="0">
                <a:solidFill>
                  <a:srgbClr val="FFFFFF"/>
                </a:solidFill>
                <a:latin typeface="Arial" charset="0"/>
                <a:cs typeface="Arial" charset="0"/>
              </a:rPr>
              <a:pPr fontAlgn="base">
                <a:spcBef>
                  <a:spcPct val="0"/>
                </a:spcBef>
                <a:spcAft>
                  <a:spcPct val="0"/>
                </a:spcAft>
                <a:defRPr/>
              </a:pPr>
              <a:t>‹#›</a:t>
            </a:fld>
            <a:endParaRPr lang="en-GB">
              <a:solidFill>
                <a:srgbClr val="FFFFFF"/>
              </a:solidFill>
              <a:latin typeface="Arial" charset="0"/>
              <a:cs typeface="Arial" charset="0"/>
            </a:endParaRPr>
          </a:p>
        </p:txBody>
      </p:sp>
    </p:spTree>
    <p:extLst>
      <p:ext uri="{BB962C8B-B14F-4D97-AF65-F5344CB8AC3E}">
        <p14:creationId xmlns:p14="http://schemas.microsoft.com/office/powerpoint/2010/main" val="369544372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
          <p:cNvSpPr>
            <a:spLocks noGrp="1" noChangeArrowheads="1"/>
          </p:cNvSpPr>
          <p:nvPr>
            <p:ph type="sldNum" sz="quarter" idx="10"/>
          </p:nvPr>
        </p:nvSpPr>
        <p:spPr>
          <a:xfrm>
            <a:off x="8264525" y="6696075"/>
            <a:ext cx="411163" cy="152400"/>
          </a:xfrm>
          <a:prstGeom prst="rect">
            <a:avLst/>
          </a:prstGeom>
          <a:ln/>
        </p:spPr>
        <p:txBody>
          <a:bodyPr/>
          <a:lstStyle>
            <a:lvl1pPr>
              <a:defRPr/>
            </a:lvl1pPr>
          </a:lstStyle>
          <a:p>
            <a:pPr>
              <a:defRPr/>
            </a:pPr>
            <a:fld id="{5B7C93FB-DC22-4227-A8C4-7704107AD3BD}" type="slidenum">
              <a:rPr lang="en-GB">
                <a:solidFill>
                  <a:srgbClr val="FFFFFF"/>
                </a:solidFill>
              </a:rPr>
              <a:pPr>
                <a:defRPr/>
              </a:pPr>
              <a:t>‹#›</a:t>
            </a:fld>
            <a:endParaRPr lang="en-GB">
              <a:solidFill>
                <a:srgbClr val="FFFFFF"/>
              </a:solidFill>
            </a:endParaRPr>
          </a:p>
        </p:txBody>
      </p:sp>
    </p:spTree>
    <p:extLst>
      <p:ext uri="{BB962C8B-B14F-4D97-AF65-F5344CB8AC3E}">
        <p14:creationId xmlns:p14="http://schemas.microsoft.com/office/powerpoint/2010/main" val="3025369163"/>
      </p:ext>
    </p:extLst>
  </p:cSld>
  <p:clrMapOvr>
    <a:masterClrMapping/>
  </p:clrMapOvr>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70650"/>
            <a:ext cx="9144000" cy="4000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283900"/>
          </a:xfrm>
          <a:prstGeom prst="rect">
            <a:avLst/>
          </a:prstGeom>
          <a:solidFill>
            <a:srgbClr val="532A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 Same Side Corner Rectangle 10"/>
          <p:cNvSpPr/>
          <p:nvPr/>
        </p:nvSpPr>
        <p:spPr>
          <a:xfrm rot="10800000">
            <a:off x="7553679" y="0"/>
            <a:ext cx="1357200" cy="1024193"/>
          </a:xfrm>
          <a:prstGeom prst="round2Same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55">
              <a:defRPr/>
            </a:pPr>
            <a:endParaRPr lang="en-US" kern="0">
              <a:solidFill>
                <a:sysClr val="windowText" lastClr="000000"/>
              </a:solidFill>
            </a:endParaRPr>
          </a:p>
        </p:txBody>
      </p:sp>
      <p:pic>
        <p:nvPicPr>
          <p:cNvPr id="12" name="Picture Placeholder 3" descr="Ofcom_Publication logo_CMYK.eps"/>
          <p:cNvPicPr>
            <a:picLocks noChangeAspect="1"/>
          </p:cNvPicPr>
          <p:nvPr/>
        </p:nvPicPr>
        <p:blipFill>
          <a:blip r:embed="rId11" cstate="print">
            <a:extLst>
              <a:ext uri="{28A0092B-C50C-407E-A947-70E740481C1C}">
                <a14:useLocalDpi xmlns:a14="http://schemas.microsoft.com/office/drawing/2010/main" val="0"/>
              </a:ext>
            </a:extLst>
          </a:blip>
          <a:srcRect t="-7474" b="-7474"/>
          <a:stretch>
            <a:fillRect/>
          </a:stretch>
        </p:blipFill>
        <p:spPr>
          <a:xfrm>
            <a:off x="7653579" y="393697"/>
            <a:ext cx="1155700" cy="520700"/>
          </a:xfrm>
          <a:prstGeom prst="rect">
            <a:avLst/>
          </a:prstGeom>
        </p:spPr>
      </p:pic>
      <p:sp>
        <p:nvSpPr>
          <p:cNvPr id="10" name="Rectangle 15"/>
          <p:cNvSpPr txBox="1">
            <a:spLocks noChangeArrowheads="1"/>
          </p:cNvSpPr>
          <p:nvPr/>
        </p:nvSpPr>
        <p:spPr>
          <a:xfrm>
            <a:off x="8748464" y="6543717"/>
            <a:ext cx="411163" cy="253916"/>
          </a:xfrm>
          <a:prstGeom prst="rect">
            <a:avLst/>
          </a:prstGeom>
          <a:ln/>
        </p:spPr>
        <p:txBody>
          <a:bodyPr/>
          <a:lstStyle>
            <a:defPPr>
              <a:defRPr lang="en-US"/>
            </a:defPPr>
            <a:lvl1pPr marL="0" algn="l" defTabSz="914400" rtl="0" eaLnBrk="1" latinLnBrk="0" hangingPunct="1">
              <a:defRPr sz="1000" kern="1200">
                <a:solidFill>
                  <a:schemeClr val="bg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72C02E80-14A7-4B45-8117-CAA172FE0DCC}" type="slidenum">
              <a:rPr lang="en-GB" sz="1000" smtClean="0">
                <a:solidFill>
                  <a:schemeClr val="tx2">
                    <a:lumMod val="20000"/>
                    <a:lumOff val="80000"/>
                  </a:schemeClr>
                </a:solidFill>
              </a:rPr>
              <a:pPr algn="r" fontAlgn="base">
                <a:spcBef>
                  <a:spcPct val="0"/>
                </a:spcBef>
                <a:spcAft>
                  <a:spcPct val="0"/>
                </a:spcAft>
                <a:defRPr/>
              </a:pPr>
              <a:t>‹#›</a:t>
            </a:fld>
            <a:endParaRPr lang="en-GB" sz="1000">
              <a:solidFill>
                <a:schemeClr val="tx2">
                  <a:lumMod val="20000"/>
                  <a:lumOff val="80000"/>
                </a:schemeClr>
              </a:solidFill>
            </a:endParaRPr>
          </a:p>
        </p:txBody>
      </p:sp>
    </p:spTree>
    <p:extLst>
      <p:ext uri="{BB962C8B-B14F-4D97-AF65-F5344CB8AC3E}">
        <p14:creationId xmlns:p14="http://schemas.microsoft.com/office/powerpoint/2010/main" val="2880141413"/>
      </p:ext>
    </p:extLst>
  </p:cSld>
  <p:clrMap bg1="lt1" tx1="dk1" bg2="lt2" tx2="dk2" accent1="accent1" accent2="accent2" accent3="accent3" accent4="accent4" accent5="accent5" accent6="accent6" hlink="hlink" folHlink="folHlink"/>
  <p:sldLayoutIdLst>
    <p:sldLayoutId id="2147483684" r:id="rId1"/>
    <p:sldLayoutId id="2147483662" r:id="rId2"/>
    <p:sldLayoutId id="2147483695" r:id="rId3"/>
    <p:sldLayoutId id="2147483685" r:id="rId4"/>
    <p:sldLayoutId id="2147483692" r:id="rId5"/>
    <p:sldLayoutId id="2147483694" r:id="rId6"/>
    <p:sldLayoutId id="2147483693" r:id="rId7"/>
    <p:sldLayoutId id="2147483696" r:id="rId8"/>
    <p:sldLayoutId id="2147483697" r:id="rId9"/>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0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10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11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11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15.xml"/><Relationship Id="rId1" Type="http://schemas.openxmlformats.org/officeDocument/2006/relationships/slideLayout" Target="../slideLayouts/slideLayout2.xml"/><Relationship Id="rId6" Type="http://schemas.openxmlformats.org/officeDocument/2006/relationships/chart" Target="../charts/chart19.xml"/><Relationship Id="rId5" Type="http://schemas.openxmlformats.org/officeDocument/2006/relationships/image" Target="../media/image73.png"/><Relationship Id="rId4" Type="http://schemas.openxmlformats.org/officeDocument/2006/relationships/image" Target="../media/image72.png"/></Relationships>
</file>

<file path=ppt/slides/_rels/slide11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9.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9.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title" idx="4294967295"/>
          </p:nvPr>
        </p:nvSpPr>
        <p:spPr>
          <a:xfrm>
            <a:off x="520700" y="1772816"/>
            <a:ext cx="6692900" cy="872057"/>
          </a:xfrm>
          <a:prstGeom prst="rect">
            <a:avLst/>
          </a:prstGeom>
          <a:noFill/>
          <a:ln>
            <a:noFill/>
            <a:prstDash/>
          </a:ln>
          <a:effectLst/>
        </p:spPr>
        <p:txBody>
          <a:bodyPr rot="0" spcFirstLastPara="0" vertOverflow="overflow" horzOverflow="overflow" vert="horz" wrap="square" lIns="0" tIns="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GB" sz="2800" b="1" i="0" u="none" strike="noStrike" kern="1200" cap="none" spc="0" normalizeH="0" baseline="0" noProof="0">
                <a:ln>
                  <a:noFill/>
                </a:ln>
                <a:solidFill>
                  <a:schemeClr val="tx1"/>
                </a:solidFill>
                <a:effectLst/>
                <a:uLnTx/>
                <a:uFillTx/>
                <a:latin typeface="+mn-lt"/>
                <a:ea typeface="+mn-ea"/>
                <a:cs typeface="+mn-cs"/>
              </a:rPr>
              <a:t>News Consumption in the UK: 2021</a:t>
            </a:r>
          </a:p>
        </p:txBody>
      </p:sp>
      <p:sp>
        <p:nvSpPr>
          <p:cNvPr id="5" name="Text Placeholder 4"/>
          <p:cNvSpPr>
            <a:spLocks noGrp="1"/>
          </p:cNvSpPr>
          <p:nvPr>
            <p:ph type="body" sz="quarter" idx="13"/>
          </p:nvPr>
        </p:nvSpPr>
        <p:spPr>
          <a:xfrm>
            <a:off x="520700" y="2458479"/>
            <a:ext cx="8145506" cy="622300"/>
          </a:xfrm>
        </p:spPr>
        <p:txBody>
          <a:bodyPr/>
          <a:lstStyle/>
          <a:p>
            <a:r>
              <a:rPr lang="en-GB" b="1"/>
              <a:t>Produced by: </a:t>
            </a:r>
            <a:r>
              <a:rPr lang="en-GB"/>
              <a:t>Jigsaw Research</a:t>
            </a:r>
          </a:p>
          <a:p>
            <a:r>
              <a:rPr lang="en-GB" b="1"/>
              <a:t>Fieldwork dates: </a:t>
            </a:r>
            <a:r>
              <a:rPr lang="en-GB"/>
              <a:t>November &amp; December 2020 and February &amp; March 2021</a:t>
            </a:r>
          </a:p>
          <a:p>
            <a:r>
              <a:rPr lang="en-GB" b="1"/>
              <a:t>Published: </a:t>
            </a:r>
            <a:r>
              <a:rPr lang="en-GB"/>
              <a:t> 27 July 2021</a:t>
            </a:r>
          </a:p>
          <a:p>
            <a:endParaRPr lang="en-GB"/>
          </a:p>
        </p:txBody>
      </p:sp>
      <p:pic>
        <p:nvPicPr>
          <p:cNvPr id="11" name="Picture Placeholder 5">
            <a:extLst>
              <a:ext uri="{C183D7F6-B498-43B3-948B-1728B52AA6E4}">
                <adec:decorative xmlns:adec="http://schemas.microsoft.com/office/drawing/2017/decorative" val="1"/>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5" b="5"/>
          <a:stretch>
            <a:fillRect/>
          </a:stretch>
        </p:blipFill>
        <p:spPr>
          <a:solidFill>
            <a:srgbClr val="FFFF00"/>
          </a:solidFill>
          <a:ln>
            <a:noFill/>
          </a:ln>
        </p:spPr>
      </p:pic>
    </p:spTree>
    <p:extLst>
      <p:ext uri="{BB962C8B-B14F-4D97-AF65-F5344CB8AC3E}">
        <p14:creationId xmlns:p14="http://schemas.microsoft.com/office/powerpoint/2010/main" val="1114247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EF35B18C-9155-45C0-9EC4-3DCE28796A6E}"/>
              </a:ext>
            </a:extLst>
          </p:cNvPr>
          <p:cNvSpPr txBox="1">
            <a:spLocks noGrp="1"/>
          </p:cNvSpPr>
          <p:nvPr>
            <p:ph type="title" idx="4294967295"/>
          </p:nvPr>
        </p:nvSpPr>
        <p:spPr>
          <a:xfrm>
            <a:off x="246979" y="562848"/>
            <a:ext cx="8248650" cy="3077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chemeClr val="tx1"/>
                </a:solidFill>
                <a:effectLst/>
                <a:uLnTx/>
                <a:uFillTx/>
                <a:latin typeface="+mn-lt"/>
                <a:ea typeface="+mj-ea"/>
                <a:cs typeface="Arial" panose="020B0604020202020204" pitchFamily="34" charset="0"/>
              </a:rPr>
              <a:t>Overall summary </a:t>
            </a:r>
            <a:r>
              <a:rPr kumimoji="0" lang="en-GB" sz="2400" b="1" i="0" u="none" strike="noStrike" kern="1200" cap="none" spc="0" normalizeH="0" baseline="0" noProof="0">
                <a:ln>
                  <a:noFill/>
                </a:ln>
                <a:solidFill>
                  <a:schemeClr val="tx1"/>
                </a:solidFill>
                <a:effectLst/>
                <a:uLnTx/>
                <a:uFillTx/>
                <a:latin typeface="+mj-lt"/>
                <a:ea typeface="+mj-ea"/>
                <a:cs typeface="Arial" panose="020B0604020202020204" pitchFamily="34" charset="0"/>
              </a:rPr>
              <a:t>– </a:t>
            </a:r>
            <a:r>
              <a:rPr kumimoji="0" lang="en-GB" sz="2400" b="1" i="0" u="none" strike="noStrike" kern="1200" cap="none" spc="0" normalizeH="0" baseline="0" noProof="0">
                <a:ln>
                  <a:noFill/>
                </a:ln>
                <a:solidFill>
                  <a:schemeClr val="tx1"/>
                </a:solidFill>
                <a:effectLst/>
                <a:uLnTx/>
                <a:uFillTx/>
                <a:latin typeface="+mn-lt"/>
                <a:ea typeface="+mn-ea"/>
                <a:cs typeface="Arial" panose="020B0604020202020204" pitchFamily="34" charset="0"/>
              </a:rPr>
              <a:t>12-15 year olds (1)</a:t>
            </a:r>
            <a:endParaRPr kumimoji="0" lang="en-GB" sz="2400" b="1" i="0" u="none" strike="noStrike" kern="1200" cap="none" spc="0" normalizeH="0" baseline="0" noProof="0">
              <a:ln>
                <a:noFill/>
              </a:ln>
              <a:solidFill>
                <a:schemeClr val="tx1"/>
              </a:solidFill>
              <a:effectLst/>
              <a:uLnTx/>
              <a:uFillTx/>
              <a:latin typeface="+mn-lt"/>
              <a:ea typeface="+mj-ea"/>
              <a:cs typeface="Arial" panose="020B0604020202020204" pitchFamily="34" charset="0"/>
            </a:endParaRPr>
          </a:p>
        </p:txBody>
      </p:sp>
      <p:sp>
        <p:nvSpPr>
          <p:cNvPr id="6" name="Rectangle 5">
            <a:extLst>
              <a:ext uri="{FF2B5EF4-FFF2-40B4-BE49-F238E27FC236}">
                <a16:creationId xmlns:a16="http://schemas.microsoft.com/office/drawing/2014/main" id="{C8A2DE89-06F3-4CD4-A279-0D6C529B02CA}"/>
              </a:ext>
            </a:extLst>
          </p:cNvPr>
          <p:cNvSpPr/>
          <p:nvPr/>
        </p:nvSpPr>
        <p:spPr>
          <a:xfrm>
            <a:off x="352858" y="1243287"/>
            <a:ext cx="8406132" cy="3047886"/>
          </a:xfrm>
          <a:prstGeom prst="rect">
            <a:avLst/>
          </a:prstGeom>
        </p:spPr>
        <p:txBody>
          <a:bodyPr wrap="square" anchor="t">
            <a:spAutoFit/>
          </a:bodyPr>
          <a:lstStyle/>
          <a:p>
            <a:pPr>
              <a:lnSpc>
                <a:spcPct val="107000"/>
              </a:lnSpc>
            </a:pPr>
            <a:endParaRPr lang="en-GB" sz="1200">
              <a:latin typeface="+mj-lt"/>
              <a:ea typeface="Times New Roman" panose="02020603050405020304" pitchFamily="18" charset="0"/>
              <a:cs typeface="Calibri" panose="020F0502020204030204" pitchFamily="34" charset="0"/>
            </a:endParaRPr>
          </a:p>
          <a:p>
            <a:pPr>
              <a:lnSpc>
                <a:spcPct val="107000"/>
              </a:lnSpc>
            </a:pPr>
            <a:r>
              <a:rPr lang="en-GB" sz="1200" b="1">
                <a:latin typeface="+mj-lt"/>
                <a:cs typeface="Calibri"/>
              </a:rPr>
              <a:t>As in 2020, just under six in ten 12-15s claim to be either ‘very’ or ‘quite’ interested in news. </a:t>
            </a:r>
            <a:r>
              <a:rPr lang="en-GB" sz="1200">
                <a:latin typeface="+mj-lt"/>
                <a:cs typeface="Calibri"/>
              </a:rPr>
              <a:t>These children primarily engage with news to ‘understand what’s going on around them’, to ‘learn about new things’ and to ‘make them think’</a:t>
            </a:r>
            <a:r>
              <a:rPr lang="en-US" sz="1200">
                <a:latin typeface="+mj-lt"/>
                <a:cs typeface="Calibri"/>
              </a:rPr>
              <a:t>. Among the four in ten who are not interested in the news, </a:t>
            </a:r>
            <a:r>
              <a:rPr lang="en-GB" sz="1200">
                <a:latin typeface="+mj-lt"/>
                <a:cs typeface="Calibri"/>
              </a:rPr>
              <a:t>t</a:t>
            </a:r>
            <a:r>
              <a:rPr lang="en-US" sz="1200">
                <a:latin typeface="+mj-lt"/>
                <a:cs typeface="Calibri"/>
              </a:rPr>
              <a:t>he main reason</a:t>
            </a:r>
            <a:r>
              <a:rPr lang="en-GB" sz="1200">
                <a:latin typeface="+mj-lt"/>
                <a:cs typeface="Calibri"/>
              </a:rPr>
              <a:t> is it is ‘too boring’ (47%). A further 19% said it </a:t>
            </a:r>
            <a:r>
              <a:rPr lang="en-GB" sz="1200">
                <a:cs typeface="Calibri"/>
              </a:rPr>
              <a:t>‘all sounds the same’, 16% said it </a:t>
            </a:r>
            <a:r>
              <a:rPr lang="en-GB" sz="1200">
                <a:latin typeface="+mj-lt"/>
                <a:cs typeface="Calibri"/>
              </a:rPr>
              <a:t>‘was not relevant for people their age’, and 8% said it was ‘too upsetting’. </a:t>
            </a:r>
          </a:p>
          <a:p>
            <a:pPr>
              <a:lnSpc>
                <a:spcPct val="107000"/>
              </a:lnSpc>
            </a:pPr>
            <a:endParaRPr lang="en-GB" sz="1200">
              <a:latin typeface="+mj-lt"/>
              <a:cs typeface="Calibri"/>
            </a:endParaRPr>
          </a:p>
          <a:p>
            <a:pPr>
              <a:lnSpc>
                <a:spcPct val="107000"/>
              </a:lnSpc>
            </a:pPr>
            <a:r>
              <a:rPr lang="en-GB" sz="1200" b="1">
                <a:latin typeface="+mj-lt"/>
                <a:cs typeface="Calibri"/>
              </a:rPr>
              <a:t>The highest level of interest was in music news. </a:t>
            </a:r>
            <a:r>
              <a:rPr lang="en-GB" sz="1200">
                <a:latin typeface="+mj-lt"/>
                <a:cs typeface="Calibri"/>
              </a:rPr>
              <a:t>When asked about their interest in different types of news, the highest level of interest was in music news (53%). When asked which types of news content they are ‘</a:t>
            </a:r>
            <a:r>
              <a:rPr lang="en-GB" sz="1200" i="1">
                <a:latin typeface="+mj-lt"/>
                <a:cs typeface="Calibri"/>
              </a:rPr>
              <a:t>most</a:t>
            </a:r>
            <a:r>
              <a:rPr lang="en-GB" sz="1200">
                <a:latin typeface="+mj-lt"/>
                <a:cs typeface="Calibri"/>
              </a:rPr>
              <a:t>’ interested in sports/sports personalities (22%) and music news/singers/musicians (15%) were the top choices.</a:t>
            </a:r>
          </a:p>
          <a:p>
            <a:pPr>
              <a:lnSpc>
                <a:spcPct val="107000"/>
              </a:lnSpc>
            </a:pPr>
            <a:endParaRPr lang="en-GB" sz="1200">
              <a:latin typeface="+mj-lt"/>
              <a:cs typeface="Calibri"/>
            </a:endParaRPr>
          </a:p>
          <a:p>
            <a:pPr>
              <a:lnSpc>
                <a:spcPct val="107000"/>
              </a:lnSpc>
            </a:pPr>
            <a:r>
              <a:rPr lang="en-GB" sz="1200" b="1">
                <a:latin typeface="+mj-lt"/>
                <a:cs typeface="Calibri"/>
              </a:rPr>
              <a:t>Talking with family and watching the TV continue to be the most common ways to find out about the news</a:t>
            </a:r>
            <a:r>
              <a:rPr lang="en-GB" sz="1200">
                <a:latin typeface="+mj-lt"/>
                <a:cs typeface="Calibri"/>
              </a:rPr>
              <a:t>. Talking to family (68%) and watching TV (65%) are the most common ways to find out about news, </a:t>
            </a:r>
            <a:r>
              <a:rPr lang="en-US" sz="1200">
                <a:latin typeface="+mj-lt"/>
                <a:cs typeface="Calibri"/>
              </a:rPr>
              <a:t>followed by social media (57%) and talking to friends</a:t>
            </a:r>
            <a:r>
              <a:rPr lang="en-GB" sz="1200">
                <a:latin typeface="+mj-lt"/>
                <a:cs typeface="Calibri"/>
              </a:rPr>
              <a:t> (53%). However, TV remains the platform used most often for news (27%), followed by social media (22%) and talking to family (19%). As in 2018, 2019 and 2020 social media is used most often for celebrity, music and fashion news, while TV is used most often for all other types of news content. </a:t>
            </a:r>
          </a:p>
        </p:txBody>
      </p:sp>
    </p:spTree>
    <p:extLst>
      <p:ext uri="{BB962C8B-B14F-4D97-AF65-F5344CB8AC3E}">
        <p14:creationId xmlns:p14="http://schemas.microsoft.com/office/powerpoint/2010/main" val="3872638021"/>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97922" y="1490329"/>
            <a:ext cx="9046078" cy="300991"/>
          </a:xfrm>
          <a:prstGeom prst="rect">
            <a:avLst/>
          </a:prstGeom>
        </p:spPr>
        <p:txBody>
          <a:bodyPr/>
          <a:lstStyle/>
          <a:p>
            <a:pPr lvl="0"/>
            <a:r>
              <a:rPr lang="en-GB" kern="0">
                <a:cs typeface="Arial" pitchFamily="34" charset="0"/>
              </a:rPr>
              <a:t>Attitudes to current affairs programmes </a:t>
            </a:r>
            <a:br>
              <a:rPr lang="en-GB" kern="0">
                <a:cs typeface="Arial" pitchFamily="34" charset="0"/>
              </a:rPr>
            </a:br>
            <a:r>
              <a:rPr lang="en-GB" sz="1100" i="1" kern="0">
                <a:cs typeface="Arial" pitchFamily="34" charset="0"/>
              </a:rPr>
              <a:t>All adults 16+</a:t>
            </a:r>
            <a:endParaRPr lang="en-GB" i="1"/>
          </a:p>
        </p:txBody>
      </p:sp>
      <p:sp>
        <p:nvSpPr>
          <p:cNvPr id="7" name="Text Placeholder 6"/>
          <p:cNvSpPr>
            <a:spLocks noGrp="1"/>
          </p:cNvSpPr>
          <p:nvPr>
            <p:ph type="body" sz="quarter" idx="14"/>
          </p:nvPr>
        </p:nvSpPr>
        <p:spPr>
          <a:xfrm>
            <a:off x="90831" y="336342"/>
            <a:ext cx="7560000" cy="705057"/>
          </a:xfrm>
        </p:spPr>
        <p:txBody>
          <a:bodyPr anchor="t" anchorCtr="0"/>
          <a:lstStyle/>
          <a:p>
            <a:pPr>
              <a:lnSpc>
                <a:spcPts val="1800"/>
              </a:lnSpc>
            </a:pPr>
            <a:r>
              <a:rPr lang="en-GB" sz="1800"/>
              <a:t>Just over six in ten adults feel it is important ‘to society overall’ that broadcasters provide current affairs programmes, while just over half feel it is important ‘to them personally’</a:t>
            </a:r>
            <a:endParaRPr lang="en-US" sz="1800"/>
          </a:p>
        </p:txBody>
      </p:sp>
      <p:sp>
        <p:nvSpPr>
          <p:cNvPr id="11" name="Title 1">
            <a:extLst>
              <a:ext uri="{FF2B5EF4-FFF2-40B4-BE49-F238E27FC236}">
                <a16:creationId xmlns:a16="http://schemas.microsoft.com/office/drawing/2014/main" id="{C12298D3-22F2-4D35-985F-995D08C35475}"/>
              </a:ext>
            </a:extLst>
          </p:cNvPr>
          <p:cNvSpPr txBox="1">
            <a:spLocks/>
          </p:cNvSpPr>
          <p:nvPr/>
        </p:nvSpPr>
        <p:spPr>
          <a:xfrm>
            <a:off x="90831" y="1135524"/>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14.1</a:t>
            </a:r>
            <a:br>
              <a:rPr lang="en-GB" sz="1800" b="1">
                <a:latin typeface="+mn-lt"/>
                <a:cs typeface="Arial" pitchFamily="34" charset="0"/>
              </a:rPr>
            </a:br>
            <a:endParaRPr lang="en-GB" sz="1800" b="1">
              <a:latin typeface="+mn-lt"/>
              <a:cs typeface="Arial" pitchFamily="34" charset="0"/>
            </a:endParaRPr>
          </a:p>
        </p:txBody>
      </p:sp>
      <p:pic>
        <p:nvPicPr>
          <p:cNvPr id="9" name="Picture 8" descr="This chart shows attitudes towards current affairs programmes – using the 2021 and 2020 online data.  63% of adults, in 2021, feel it is important ‘to society overall’ that broadcasters provide current affairs programmes, while 54% feel it is important ‘to them personally’.  Attitudes are largely unchanged since 2020">
            <a:extLst>
              <a:ext uri="{FF2B5EF4-FFF2-40B4-BE49-F238E27FC236}">
                <a16:creationId xmlns:a16="http://schemas.microsoft.com/office/drawing/2014/main" id="{EA3CE523-A474-4A35-AE01-316D2233D81C}"/>
              </a:ext>
            </a:extLst>
          </p:cNvPr>
          <p:cNvPicPr>
            <a:picLocks noChangeAspect="1"/>
          </p:cNvPicPr>
          <p:nvPr/>
        </p:nvPicPr>
        <p:blipFill>
          <a:blip r:embed="rId3"/>
          <a:stretch>
            <a:fillRect/>
          </a:stretch>
        </p:blipFill>
        <p:spPr>
          <a:xfrm>
            <a:off x="95701" y="1765729"/>
            <a:ext cx="9016765" cy="4224894"/>
          </a:xfrm>
          <a:prstGeom prst="rect">
            <a:avLst/>
          </a:prstGeom>
        </p:spPr>
      </p:pic>
      <p:sp>
        <p:nvSpPr>
          <p:cNvPr id="13" name="Text Placeholder 4"/>
          <p:cNvSpPr>
            <a:spLocks noGrp="1"/>
          </p:cNvSpPr>
          <p:nvPr>
            <p:ph type="body" sz="quarter" idx="12"/>
          </p:nvPr>
        </p:nvSpPr>
        <p:spPr>
          <a:xfrm>
            <a:off x="11253" y="5977560"/>
            <a:ext cx="9132747" cy="880439"/>
          </a:xfrm>
        </p:spPr>
        <p:txBody>
          <a:bodyPr/>
          <a:lstStyle/>
          <a:p>
            <a:pPr>
              <a:lnSpc>
                <a:spcPct val="90000"/>
              </a:lnSpc>
              <a:spcBef>
                <a:spcPts val="200"/>
              </a:spcBef>
              <a:tabLst>
                <a:tab pos="8696325" algn="r"/>
              </a:tabLst>
            </a:pPr>
            <a:r>
              <a:rPr lang="en-CA"/>
              <a:t>Source: Ofcom News Consumption Survey 2021 - ONLINE sample only	</a:t>
            </a:r>
            <a:r>
              <a:rPr lang="en-US"/>
              <a:t>Green/red triangles </a:t>
            </a:r>
            <a:r>
              <a:rPr lang="en-GB"/>
              <a:t>indicate statistically significant differences between 2021 and 2020</a:t>
            </a:r>
          </a:p>
          <a:p>
            <a:pPr>
              <a:lnSpc>
                <a:spcPct val="90000"/>
              </a:lnSpc>
              <a:spcBef>
                <a:spcPts val="200"/>
              </a:spcBef>
            </a:pPr>
            <a:r>
              <a:rPr lang="en-GB"/>
              <a:t>Question: </a:t>
            </a:r>
            <a:r>
              <a:rPr lang="en-US"/>
              <a:t>H1/H2. On a scale of 1 -10 where 1 means not at all important and 10 means extremely important, how important for [you personally / society overall] is it that broadcasters provide current affairs programmes? H3. How important for you personally is it that current </a:t>
            </a:r>
            <a:br>
              <a:rPr lang="en-US"/>
            </a:br>
            <a:r>
              <a:rPr lang="en-US"/>
              <a:t>affairs programmes…</a:t>
            </a:r>
          </a:p>
          <a:p>
            <a:pPr>
              <a:lnSpc>
                <a:spcPct val="90000"/>
              </a:lnSpc>
              <a:spcBef>
                <a:spcPts val="200"/>
              </a:spcBef>
            </a:pPr>
            <a:r>
              <a:rPr lang="en-GB"/>
              <a:t>Base: All adults 16+ - 2021=3327, 2020=2510</a:t>
            </a:r>
          </a:p>
        </p:txBody>
      </p:sp>
      <p:sp>
        <p:nvSpPr>
          <p:cNvPr id="14" name="TextBox 13">
            <a:extLst>
              <a:ext uri="{FF2B5EF4-FFF2-40B4-BE49-F238E27FC236}">
                <a16:creationId xmlns:a16="http://schemas.microsoft.com/office/drawing/2014/main" id="{E5D91BB7-BCD2-4A08-A545-ED7AF98850FB}"/>
              </a:ext>
            </a:extLst>
          </p:cNvPr>
          <p:cNvSpPr txBox="1"/>
          <p:nvPr/>
        </p:nvSpPr>
        <p:spPr>
          <a:xfrm>
            <a:off x="6375903" y="6523539"/>
            <a:ext cx="2444247" cy="257369"/>
          </a:xfrm>
          <a:prstGeom prst="rect">
            <a:avLst/>
          </a:prstGeom>
          <a:solidFill>
            <a:schemeClr val="accent5">
              <a:lumMod val="20000"/>
              <a:lumOff val="80000"/>
            </a:schemeClr>
          </a:solidFill>
        </p:spPr>
        <p:txBody>
          <a:bodyPr wrap="square" lIns="36000" tIns="36000" rIns="36000" bIns="36000" rtlCol="0">
            <a:spAutoFit/>
          </a:bodyPr>
          <a:lstStyle/>
          <a:p>
            <a:pPr algn="ctr"/>
            <a:r>
              <a:rPr lang="en-GB" sz="1200"/>
              <a:t>2020 and 2021 ONLINE SAMPLE ONLY </a:t>
            </a:r>
          </a:p>
        </p:txBody>
      </p:sp>
    </p:spTree>
    <p:extLst>
      <p:ext uri="{BB962C8B-B14F-4D97-AF65-F5344CB8AC3E}">
        <p14:creationId xmlns:p14="http://schemas.microsoft.com/office/powerpoint/2010/main" val="7466711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2780928"/>
            <a:ext cx="7886700" cy="1080120"/>
          </a:xfrm>
        </p:spPr>
        <p:txBody>
          <a:bodyPr/>
          <a:lstStyle/>
          <a:p>
            <a:r>
              <a:rPr lang="en-GB"/>
              <a:t>How children aged 12-15 consume news</a:t>
            </a:r>
          </a:p>
        </p:txBody>
      </p:sp>
    </p:spTree>
    <p:extLst>
      <p:ext uri="{BB962C8B-B14F-4D97-AF65-F5344CB8AC3E}">
        <p14:creationId xmlns:p14="http://schemas.microsoft.com/office/powerpoint/2010/main" val="311311095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4628" y="1462163"/>
            <a:ext cx="9046078" cy="300991"/>
          </a:xfrm>
          <a:prstGeom prst="rect">
            <a:avLst/>
          </a:prstGeom>
        </p:spPr>
        <p:txBody>
          <a:bodyPr/>
          <a:lstStyle/>
          <a:p>
            <a:r>
              <a:rPr lang="en-GB" kern="0">
                <a:cs typeface="Arial" pitchFamily="34" charset="0"/>
              </a:rPr>
              <a:t>Overall interest in following the news</a:t>
            </a:r>
            <a:br>
              <a:rPr lang="en-GB" kern="0">
                <a:cs typeface="Arial" pitchFamily="34" charset="0"/>
              </a:rPr>
            </a:br>
            <a:r>
              <a:rPr lang="en-GB" sz="1100" i="1" kern="0">
                <a:cs typeface="Arial" pitchFamily="34" charset="0"/>
              </a:rPr>
              <a:t>All children aged 12-15</a:t>
            </a:r>
            <a:endParaRPr lang="en-GB"/>
          </a:p>
        </p:txBody>
      </p:sp>
      <p:sp>
        <p:nvSpPr>
          <p:cNvPr id="4" name="Text Placeholder 3"/>
          <p:cNvSpPr>
            <a:spLocks noGrp="1"/>
          </p:cNvSpPr>
          <p:nvPr>
            <p:ph type="body" sz="quarter" idx="14"/>
          </p:nvPr>
        </p:nvSpPr>
        <p:spPr>
          <a:xfrm>
            <a:off x="100356" y="336342"/>
            <a:ext cx="7488309" cy="705057"/>
          </a:xfrm>
          <a:prstGeom prst="rect">
            <a:avLst/>
          </a:prstGeom>
        </p:spPr>
        <p:txBody>
          <a:bodyPr/>
          <a:lstStyle/>
          <a:p>
            <a:pPr>
              <a:lnSpc>
                <a:spcPts val="1800"/>
              </a:lnSpc>
            </a:pPr>
            <a:r>
              <a:rPr lang="en-GB" sz="1800"/>
              <a:t>As in previous years, just under six in ten 12-15s claim to be very or quite interested in following the news. Being ‘too boring’ remains the key reason for a lack of engagement</a:t>
            </a:r>
          </a:p>
        </p:txBody>
      </p:sp>
      <p:sp>
        <p:nvSpPr>
          <p:cNvPr id="9" name="Title 1">
            <a:extLst>
              <a:ext uri="{FF2B5EF4-FFF2-40B4-BE49-F238E27FC236}">
                <a16:creationId xmlns:a16="http://schemas.microsoft.com/office/drawing/2014/main" id="{580761E7-BB09-448C-8E53-338BFA2241BF}"/>
              </a:ext>
            </a:extLst>
          </p:cNvPr>
          <p:cNvSpPr txBox="1">
            <a:spLocks/>
          </p:cNvSpPr>
          <p:nvPr/>
        </p:nvSpPr>
        <p:spPr>
          <a:xfrm>
            <a:off x="97922" y="1083332"/>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15.1</a:t>
            </a:r>
            <a:br>
              <a:rPr lang="en-GB" sz="1800" b="1">
                <a:latin typeface="+mn-lt"/>
                <a:cs typeface="Arial" pitchFamily="34" charset="0"/>
              </a:rPr>
            </a:br>
            <a:endParaRPr lang="en-GB" sz="1800" b="1">
              <a:latin typeface="+mn-lt"/>
              <a:cs typeface="Arial" pitchFamily="34" charset="0"/>
            </a:endParaRPr>
          </a:p>
        </p:txBody>
      </p:sp>
      <p:pic>
        <p:nvPicPr>
          <p:cNvPr id="5" name="Picture 4" descr="This chart shows the overall interest in reading, watching, listening to or following the news, amongst 12-15 year old children – using the 2021 to 2018 data.  In 2021, 57% claim to be very or quite interested in following the news">
            <a:extLst>
              <a:ext uri="{FF2B5EF4-FFF2-40B4-BE49-F238E27FC236}">
                <a16:creationId xmlns:a16="http://schemas.microsoft.com/office/drawing/2014/main" id="{BDD9576A-BB05-42F4-AA37-78A699619444}"/>
              </a:ext>
            </a:extLst>
          </p:cNvPr>
          <p:cNvPicPr>
            <a:picLocks noChangeAspect="1"/>
          </p:cNvPicPr>
          <p:nvPr/>
        </p:nvPicPr>
        <p:blipFill>
          <a:blip r:embed="rId3"/>
          <a:stretch>
            <a:fillRect/>
          </a:stretch>
        </p:blipFill>
        <p:spPr>
          <a:xfrm>
            <a:off x="306681" y="1756739"/>
            <a:ext cx="4712616" cy="4371211"/>
          </a:xfrm>
          <a:prstGeom prst="rect">
            <a:avLst/>
          </a:prstGeom>
        </p:spPr>
      </p:pic>
      <p:pic>
        <p:nvPicPr>
          <p:cNvPr id="2" name="Picture 1" descr="This chart shows the reasons for not being interested in reading, watching, listening to or following news amongst 12-15 year old children – using the 2021 to 2018 data.  Being 'too boring' remains the key reason for lack of interest in news (47% in 2021), followed by ‘all news sounding the same’ (19%) and a ‘lack of relevance’ (16%)">
            <a:extLst>
              <a:ext uri="{FF2B5EF4-FFF2-40B4-BE49-F238E27FC236}">
                <a16:creationId xmlns:a16="http://schemas.microsoft.com/office/drawing/2014/main" id="{DDD57EDA-2B3A-4064-A87D-8E1346AB89BD}"/>
              </a:ext>
            </a:extLst>
          </p:cNvPr>
          <p:cNvPicPr>
            <a:picLocks noChangeAspect="1"/>
          </p:cNvPicPr>
          <p:nvPr/>
        </p:nvPicPr>
        <p:blipFill>
          <a:blip r:embed="rId4"/>
          <a:stretch>
            <a:fillRect/>
          </a:stretch>
        </p:blipFill>
        <p:spPr>
          <a:xfrm>
            <a:off x="5078604" y="1933539"/>
            <a:ext cx="3895682" cy="4017612"/>
          </a:xfrm>
          <a:prstGeom prst="rect">
            <a:avLst/>
          </a:prstGeom>
        </p:spPr>
      </p:pic>
      <p:sp>
        <p:nvSpPr>
          <p:cNvPr id="14" name="Text Placeholder 4"/>
          <p:cNvSpPr>
            <a:spLocks noGrp="1"/>
          </p:cNvSpPr>
          <p:nvPr>
            <p:ph type="body" sz="quarter" idx="12"/>
          </p:nvPr>
        </p:nvSpPr>
        <p:spPr>
          <a:xfrm>
            <a:off x="11252" y="5977560"/>
            <a:ext cx="9052560" cy="880439"/>
          </a:xfrm>
        </p:spPr>
        <p:txBody>
          <a:bodyPr/>
          <a:lstStyle/>
          <a:p>
            <a:pPr>
              <a:spcBef>
                <a:spcPts val="240"/>
              </a:spcBef>
              <a:tabLst>
                <a:tab pos="8229600" algn="r"/>
              </a:tabLst>
            </a:pPr>
            <a:r>
              <a:rPr lang="en-GB"/>
              <a:t>Source: </a:t>
            </a:r>
            <a:r>
              <a:rPr lang="en-CA"/>
              <a:t>Ofcom Children’s News Consumption Survey 2021</a:t>
            </a:r>
            <a:r>
              <a:rPr lang="en-GB"/>
              <a:t>	</a:t>
            </a:r>
          </a:p>
          <a:p>
            <a:r>
              <a:rPr lang="en-GB"/>
              <a:t>Question: </a:t>
            </a:r>
            <a:r>
              <a:rPr lang="en-US"/>
              <a:t>B1. H</a:t>
            </a:r>
            <a:r>
              <a:rPr lang="en-GB"/>
              <a:t>ow interested are you in reading, watching, listening to or following news? Base: All children aged 12-15 – 2021=1010, 2020=1007, 2019=1000, 2018=1001</a:t>
            </a:r>
          </a:p>
          <a:p>
            <a:r>
              <a:rPr lang="en-GB"/>
              <a:t>Question: </a:t>
            </a:r>
            <a:r>
              <a:rPr lang="en-US"/>
              <a:t>B2. Why are you not interested </a:t>
            </a:r>
            <a:r>
              <a:rPr lang="en-GB"/>
              <a:t>in reading, watching, listening to or following news? Base: All not interested in following news – 2018-2021=421-395</a:t>
            </a:r>
          </a:p>
          <a:p>
            <a:r>
              <a:rPr lang="en-US"/>
              <a:t>Green/red triangles </a:t>
            </a:r>
            <a:r>
              <a:rPr lang="en-GB"/>
              <a:t>indicate statistically significant differences at 95% confidence level between 2021 and 2020</a:t>
            </a:r>
            <a:endParaRPr lang="en-US"/>
          </a:p>
        </p:txBody>
      </p:sp>
    </p:spTree>
    <p:extLst>
      <p:ext uri="{BB962C8B-B14F-4D97-AF65-F5344CB8AC3E}">
        <p14:creationId xmlns:p14="http://schemas.microsoft.com/office/powerpoint/2010/main" val="136156713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p:cNvSpPr>
            <a:spLocks noGrp="1"/>
          </p:cNvSpPr>
          <p:nvPr>
            <p:ph type="title"/>
          </p:nvPr>
        </p:nvSpPr>
        <p:spPr>
          <a:xfrm>
            <a:off x="97922" y="1472062"/>
            <a:ext cx="9046078" cy="300991"/>
          </a:xfrm>
          <a:prstGeom prst="rect">
            <a:avLst/>
          </a:prstGeom>
        </p:spPr>
        <p:txBody>
          <a:bodyPr/>
          <a:lstStyle/>
          <a:p>
            <a:r>
              <a:rPr lang="en-GB" kern="0">
                <a:cs typeface="Arial" pitchFamily="34" charset="0"/>
              </a:rPr>
              <a:t>Reasons for following the news</a:t>
            </a:r>
            <a:br>
              <a:rPr lang="en-GB" kern="0">
                <a:cs typeface="Arial" pitchFamily="34" charset="0"/>
              </a:rPr>
            </a:br>
            <a:r>
              <a:rPr lang="en-GB" sz="1100" i="1" kern="0">
                <a:cs typeface="Arial" pitchFamily="34" charset="0"/>
              </a:rPr>
              <a:t>All children aged 12-15 </a:t>
            </a:r>
            <a:br>
              <a:rPr lang="en-GB" kern="0">
                <a:cs typeface="Arial" pitchFamily="34" charset="0"/>
              </a:rPr>
            </a:br>
            <a:endParaRPr lang="en-GB"/>
          </a:p>
        </p:txBody>
      </p:sp>
      <p:sp>
        <p:nvSpPr>
          <p:cNvPr id="4" name="Text Placeholder 3"/>
          <p:cNvSpPr>
            <a:spLocks noGrp="1"/>
          </p:cNvSpPr>
          <p:nvPr>
            <p:ph type="body" sz="quarter" idx="14"/>
          </p:nvPr>
        </p:nvSpPr>
        <p:spPr>
          <a:xfrm>
            <a:off x="97922" y="328104"/>
            <a:ext cx="7546861" cy="705057"/>
          </a:xfrm>
          <a:prstGeom prst="rect">
            <a:avLst/>
          </a:prstGeom>
        </p:spPr>
        <p:txBody>
          <a:bodyPr anchor="t" anchorCtr="0"/>
          <a:lstStyle/>
          <a:p>
            <a:pPr>
              <a:lnSpc>
                <a:spcPts val="1800"/>
              </a:lnSpc>
            </a:pPr>
            <a:r>
              <a:rPr lang="en-GB" sz="1800"/>
              <a:t>The main reasons for being engaged with the news also remain largely unchanged. 12-15 year olds like to understand what’s going on around them, to learn about new things and to be made to think</a:t>
            </a:r>
          </a:p>
        </p:txBody>
      </p:sp>
      <p:sp>
        <p:nvSpPr>
          <p:cNvPr id="6" name="Title 1">
            <a:extLst>
              <a:ext uri="{FF2B5EF4-FFF2-40B4-BE49-F238E27FC236}">
                <a16:creationId xmlns:a16="http://schemas.microsoft.com/office/drawing/2014/main" id="{E32E32B0-AED3-4F62-AA40-31FC25377BBD}"/>
              </a:ext>
            </a:extLst>
          </p:cNvPr>
          <p:cNvSpPr txBox="1">
            <a:spLocks/>
          </p:cNvSpPr>
          <p:nvPr/>
        </p:nvSpPr>
        <p:spPr>
          <a:xfrm>
            <a:off x="97922" y="1106235"/>
            <a:ext cx="8895014"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15.2</a:t>
            </a:r>
            <a:br>
              <a:rPr lang="en-GB" sz="1800" b="1">
                <a:latin typeface="+mn-lt"/>
                <a:cs typeface="Arial" pitchFamily="34" charset="0"/>
              </a:rPr>
            </a:br>
            <a:endParaRPr lang="en-GB" sz="1800" b="1">
              <a:latin typeface="+mn-lt"/>
              <a:cs typeface="Arial" pitchFamily="34" charset="0"/>
            </a:endParaRPr>
          </a:p>
        </p:txBody>
      </p:sp>
      <p:graphicFrame>
        <p:nvGraphicFramePr>
          <p:cNvPr id="7" name="Chart Placeholder 10" descr="This chart shows the reasons for following the news – using the 2021 to 2018 data.  12-15 year old children like to understand what’s going on around them (51% in 2021), learn about new things (47%) and to be made to think (41%)"/>
          <p:cNvGraphicFramePr>
            <a:graphicFrameLocks noGrp="1"/>
          </p:cNvGraphicFramePr>
          <p:nvPr>
            <p:ph type="chart" sz="quarter" idx="4294967295"/>
            <p:extLst>
              <p:ext uri="{D42A27DB-BD31-4B8C-83A1-F6EECF244321}">
                <p14:modId xmlns:p14="http://schemas.microsoft.com/office/powerpoint/2010/main" val="649268092"/>
              </p:ext>
            </p:extLst>
          </p:nvPr>
        </p:nvGraphicFramePr>
        <p:xfrm>
          <a:off x="421902" y="1694129"/>
          <a:ext cx="7595345" cy="4285203"/>
        </p:xfrm>
        <a:graphic>
          <a:graphicData uri="http://schemas.openxmlformats.org/drawingml/2006/chart">
            <c:chart xmlns:c="http://schemas.openxmlformats.org/drawingml/2006/chart" xmlns:r="http://schemas.openxmlformats.org/officeDocument/2006/relationships" r:id="rId3"/>
          </a:graphicData>
        </a:graphic>
      </p:graphicFrame>
      <p:sp>
        <p:nvSpPr>
          <p:cNvPr id="9" name="Isosceles Triangle 8">
            <a:extLst>
              <a:ext uri="{FF2B5EF4-FFF2-40B4-BE49-F238E27FC236}">
                <a16:creationId xmlns:a16="http://schemas.microsoft.com/office/drawing/2014/main" id="{8E820C00-20CC-4C83-914C-D29BB42E0B7F}"/>
              </a:ext>
              <a:ext uri="{C183D7F6-B498-43B3-948B-1728B52AA6E4}">
                <adec:decorative xmlns:adec="http://schemas.microsoft.com/office/drawing/2017/decorative" val="1"/>
              </a:ext>
            </a:extLst>
          </p:cNvPr>
          <p:cNvSpPr/>
          <p:nvPr/>
        </p:nvSpPr>
        <p:spPr bwMode="ltGray">
          <a:xfrm>
            <a:off x="5129348" y="4146381"/>
            <a:ext cx="90000" cy="90000"/>
          </a:xfrm>
          <a:prstGeom prst="triangle">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5" name="Text Placeholder 6"/>
          <p:cNvSpPr>
            <a:spLocks noGrp="1"/>
          </p:cNvSpPr>
          <p:nvPr>
            <p:ph type="body" sz="quarter" idx="12"/>
          </p:nvPr>
        </p:nvSpPr>
        <p:spPr>
          <a:xfrm>
            <a:off x="11253" y="5977560"/>
            <a:ext cx="8942247" cy="880439"/>
          </a:xfrm>
        </p:spPr>
        <p:txBody>
          <a:bodyPr/>
          <a:lstStyle/>
          <a:p>
            <a:pPr>
              <a:spcBef>
                <a:spcPts val="240"/>
              </a:spcBef>
              <a:tabLst>
                <a:tab pos="8229600" algn="r"/>
              </a:tabLst>
            </a:pPr>
            <a:r>
              <a:rPr lang="en-GB"/>
              <a:t>Source: </a:t>
            </a:r>
            <a:r>
              <a:rPr lang="en-CA"/>
              <a:t>Ofcom Children's News Consumption Survey 2021</a:t>
            </a:r>
            <a:r>
              <a:rPr lang="en-GB"/>
              <a:t>	</a:t>
            </a:r>
            <a:r>
              <a:rPr lang="en-US"/>
              <a:t> </a:t>
            </a:r>
          </a:p>
          <a:p>
            <a:pPr>
              <a:spcBef>
                <a:spcPts val="240"/>
              </a:spcBef>
              <a:tabLst>
                <a:tab pos="8229600" algn="r"/>
              </a:tabLst>
            </a:pPr>
            <a:r>
              <a:rPr lang="nl-NL"/>
              <a:t>Question: </a:t>
            </a:r>
            <a:r>
              <a:rPr lang="en-US"/>
              <a:t>F1. Here are some reasons that young people might have for </a:t>
            </a:r>
            <a:r>
              <a:rPr lang="en-GB"/>
              <a:t>reading, watching, listening to or following news. </a:t>
            </a:r>
            <a:r>
              <a:rPr lang="en-CA"/>
              <a:t>Which of these apply to you?</a:t>
            </a:r>
            <a:r>
              <a:rPr lang="en-GB"/>
              <a:t>  </a:t>
            </a:r>
            <a:endParaRPr lang="en-US"/>
          </a:p>
          <a:p>
            <a:pPr>
              <a:spcBef>
                <a:spcPts val="240"/>
              </a:spcBef>
            </a:pPr>
            <a:r>
              <a:rPr lang="en-GB"/>
              <a:t>Base: All children aged 12-15 – 2021=1010, 2020=1007, 2019=1000, 2018=1001</a:t>
            </a:r>
          </a:p>
          <a:p>
            <a:pPr>
              <a:spcBef>
                <a:spcPts val="240"/>
              </a:spcBef>
            </a:pPr>
            <a:r>
              <a:rPr lang="en-US"/>
              <a:t>Green/red triangles </a:t>
            </a:r>
            <a:r>
              <a:rPr lang="en-GB"/>
              <a:t>indicate statistically significant differences at 95% confidence level between 2021 and 2020</a:t>
            </a:r>
            <a:endParaRPr lang="en-US"/>
          </a:p>
        </p:txBody>
      </p:sp>
    </p:spTree>
    <p:extLst>
      <p:ext uri="{BB962C8B-B14F-4D97-AF65-F5344CB8AC3E}">
        <p14:creationId xmlns:p14="http://schemas.microsoft.com/office/powerpoint/2010/main" val="162790158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7922" y="1253834"/>
            <a:ext cx="9046078" cy="300991"/>
          </a:xfrm>
          <a:prstGeom prst="rect">
            <a:avLst/>
          </a:prstGeom>
        </p:spPr>
        <p:txBody>
          <a:bodyPr/>
          <a:lstStyle/>
          <a:p>
            <a:r>
              <a:rPr lang="en-GB" kern="0">
                <a:cs typeface="Arial" pitchFamily="34" charset="0"/>
              </a:rPr>
              <a:t>Interest in different types of news content</a:t>
            </a:r>
            <a:br>
              <a:rPr lang="en-GB" kern="0">
                <a:cs typeface="Arial" pitchFamily="34" charset="0"/>
              </a:rPr>
            </a:br>
            <a:r>
              <a:rPr lang="en-GB" sz="1100" i="1" kern="0">
                <a:cs typeface="Arial" pitchFamily="34" charset="0"/>
              </a:rPr>
              <a:t>All children aged 12-15</a:t>
            </a:r>
            <a:endParaRPr lang="en-GB"/>
          </a:p>
        </p:txBody>
      </p:sp>
      <p:sp>
        <p:nvSpPr>
          <p:cNvPr id="4" name="Text Placeholder 3"/>
          <p:cNvSpPr>
            <a:spLocks noGrp="1"/>
          </p:cNvSpPr>
          <p:nvPr>
            <p:ph type="body" sz="quarter" idx="14"/>
          </p:nvPr>
        </p:nvSpPr>
        <p:spPr>
          <a:xfrm>
            <a:off x="96586" y="274741"/>
            <a:ext cx="7474903" cy="705057"/>
          </a:xfrm>
          <a:prstGeom prst="rect">
            <a:avLst/>
          </a:prstGeom>
        </p:spPr>
        <p:txBody>
          <a:bodyPr anchor="t" anchorCtr="0"/>
          <a:lstStyle/>
          <a:p>
            <a:pPr>
              <a:lnSpc>
                <a:spcPts val="1800"/>
              </a:lnSpc>
            </a:pPr>
            <a:r>
              <a:rPr lang="en-GB" sz="1800"/>
              <a:t>12-15 year olds remain particularly interested in news about music, followed by news about celebrities, the environment and serious things happening in the UK. However, one in five remain </a:t>
            </a:r>
            <a:r>
              <a:rPr lang="en-GB" sz="1800" i="1"/>
              <a:t>most</a:t>
            </a:r>
            <a:r>
              <a:rPr lang="en-GB" sz="1800"/>
              <a:t> interested in news about sport.</a:t>
            </a:r>
          </a:p>
        </p:txBody>
      </p:sp>
      <p:sp>
        <p:nvSpPr>
          <p:cNvPr id="7" name="Title 1">
            <a:extLst>
              <a:ext uri="{FF2B5EF4-FFF2-40B4-BE49-F238E27FC236}">
                <a16:creationId xmlns:a16="http://schemas.microsoft.com/office/drawing/2014/main" id="{3170A0ED-77FE-4028-B3EF-14F76611A00E}"/>
              </a:ext>
            </a:extLst>
          </p:cNvPr>
          <p:cNvSpPr txBox="1">
            <a:spLocks/>
          </p:cNvSpPr>
          <p:nvPr/>
        </p:nvSpPr>
        <p:spPr>
          <a:xfrm>
            <a:off x="97922" y="977802"/>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15.3</a:t>
            </a:r>
            <a:br>
              <a:rPr lang="en-GB" sz="1800" b="1">
                <a:latin typeface="+mn-lt"/>
                <a:cs typeface="Arial" pitchFamily="34" charset="0"/>
              </a:rPr>
            </a:br>
            <a:endParaRPr lang="en-GB" sz="1800" b="1">
              <a:latin typeface="+mn-lt"/>
              <a:cs typeface="Arial" pitchFamily="34" charset="0"/>
            </a:endParaRPr>
          </a:p>
        </p:txBody>
      </p:sp>
      <p:pic>
        <p:nvPicPr>
          <p:cNvPr id="2" name="Picture 1" descr="This chart shows the level of interest in different types of news content – using the 2021 to 2018 data.  12-15 year olds are particularly interested in news about music (53% have some interest in 2021), followed by news about celebrities (45%), the environment (44%) and serious things happening in the UK (43%). However, 22% are most interested in news about sport">
            <a:extLst>
              <a:ext uri="{FF2B5EF4-FFF2-40B4-BE49-F238E27FC236}">
                <a16:creationId xmlns:a16="http://schemas.microsoft.com/office/drawing/2014/main" id="{D1A6513C-489C-4BDB-B252-3EA254DF89FD}"/>
              </a:ext>
            </a:extLst>
          </p:cNvPr>
          <p:cNvPicPr>
            <a:picLocks noChangeAspect="1"/>
          </p:cNvPicPr>
          <p:nvPr/>
        </p:nvPicPr>
        <p:blipFill>
          <a:blip r:embed="rId3"/>
          <a:stretch>
            <a:fillRect/>
          </a:stretch>
        </p:blipFill>
        <p:spPr>
          <a:xfrm>
            <a:off x="164856" y="1292784"/>
            <a:ext cx="8718036" cy="4785775"/>
          </a:xfrm>
          <a:prstGeom prst="rect">
            <a:avLst/>
          </a:prstGeom>
        </p:spPr>
      </p:pic>
      <p:sp>
        <p:nvSpPr>
          <p:cNvPr id="14" name="Text Placeholder 4"/>
          <p:cNvSpPr>
            <a:spLocks noGrp="1"/>
          </p:cNvSpPr>
          <p:nvPr>
            <p:ph type="body" sz="quarter" idx="12"/>
          </p:nvPr>
        </p:nvSpPr>
        <p:spPr>
          <a:xfrm>
            <a:off x="11253" y="5977560"/>
            <a:ext cx="8665203" cy="880439"/>
          </a:xfrm>
        </p:spPr>
        <p:txBody>
          <a:bodyPr/>
          <a:lstStyle/>
          <a:p>
            <a:pPr>
              <a:spcBef>
                <a:spcPts val="240"/>
              </a:spcBef>
              <a:tabLst>
                <a:tab pos="8229600" algn="r"/>
              </a:tabLst>
            </a:pPr>
            <a:r>
              <a:rPr lang="en-GB"/>
              <a:t>Source: </a:t>
            </a:r>
            <a:r>
              <a:rPr lang="en-CA"/>
              <a:t>Ofcom Children's News Consumption Survey 2021</a:t>
            </a:r>
            <a:r>
              <a:rPr lang="en-GB"/>
              <a:t>	</a:t>
            </a:r>
          </a:p>
          <a:p>
            <a:r>
              <a:rPr lang="en-GB"/>
              <a:t>Question: </a:t>
            </a:r>
            <a:r>
              <a:rPr lang="en-US"/>
              <a:t>B3. Here are some different types of news. Which, if any, of these are you interested in? </a:t>
            </a:r>
            <a:r>
              <a:rPr lang="nl-NL"/>
              <a:t>B4. Which of these types of news are you most interested in?  </a:t>
            </a:r>
            <a:endParaRPr lang="en-US"/>
          </a:p>
          <a:p>
            <a:r>
              <a:rPr lang="en-GB"/>
              <a:t>Base: All children aged 12-15 – 2021=1010, 2020=1007, 2019=1000, 2018=1001</a:t>
            </a:r>
          </a:p>
          <a:p>
            <a:r>
              <a:rPr lang="en-US"/>
              <a:t>Green/red triangles </a:t>
            </a:r>
            <a:r>
              <a:rPr lang="en-GB"/>
              <a:t>indicate statistically significant differences at 95% confidence level between 2021 and 2020</a:t>
            </a:r>
          </a:p>
        </p:txBody>
      </p:sp>
    </p:spTree>
    <p:extLst>
      <p:ext uri="{BB962C8B-B14F-4D97-AF65-F5344CB8AC3E}">
        <p14:creationId xmlns:p14="http://schemas.microsoft.com/office/powerpoint/2010/main" val="19819393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4628" y="1462163"/>
            <a:ext cx="9046078" cy="300991"/>
          </a:xfrm>
          <a:prstGeom prst="rect">
            <a:avLst/>
          </a:prstGeom>
        </p:spPr>
        <p:txBody>
          <a:bodyPr/>
          <a:lstStyle/>
          <a:p>
            <a:r>
              <a:rPr lang="en-GB" kern="0">
                <a:cs typeface="Arial" pitchFamily="34" charset="0"/>
              </a:rPr>
              <a:t>Interest in following the news – by child’s gender</a:t>
            </a:r>
            <a:br>
              <a:rPr lang="en-GB" kern="0">
                <a:cs typeface="Arial" pitchFamily="34" charset="0"/>
              </a:rPr>
            </a:br>
            <a:r>
              <a:rPr lang="en-GB" sz="1100" i="1" kern="0">
                <a:cs typeface="Arial" pitchFamily="34" charset="0"/>
              </a:rPr>
              <a:t>All children aged 12-15</a:t>
            </a:r>
            <a:endParaRPr lang="en-GB"/>
          </a:p>
        </p:txBody>
      </p:sp>
      <p:sp>
        <p:nvSpPr>
          <p:cNvPr id="4" name="Text Placeholder 3"/>
          <p:cNvSpPr>
            <a:spLocks noGrp="1"/>
          </p:cNvSpPr>
          <p:nvPr>
            <p:ph type="body" sz="quarter" idx="14"/>
          </p:nvPr>
        </p:nvSpPr>
        <p:spPr>
          <a:xfrm>
            <a:off x="100356" y="336342"/>
            <a:ext cx="7488309" cy="705057"/>
          </a:xfrm>
          <a:prstGeom prst="rect">
            <a:avLst/>
          </a:prstGeom>
        </p:spPr>
        <p:txBody>
          <a:bodyPr/>
          <a:lstStyle/>
          <a:p>
            <a:pPr>
              <a:lnSpc>
                <a:spcPts val="1800"/>
              </a:lnSpc>
            </a:pPr>
            <a:r>
              <a:rPr lang="en-GB" sz="1800"/>
              <a:t>Boys are more likely to be very interested in the news than girls. They are more interested in news about sport and science &amp; tech, whereas girls are more interested in music, celebrities, the environment and fashion &amp; beauty</a:t>
            </a:r>
          </a:p>
        </p:txBody>
      </p:sp>
      <p:sp>
        <p:nvSpPr>
          <p:cNvPr id="9" name="Title 1">
            <a:extLst>
              <a:ext uri="{FF2B5EF4-FFF2-40B4-BE49-F238E27FC236}">
                <a16:creationId xmlns:a16="http://schemas.microsoft.com/office/drawing/2014/main" id="{580761E7-BB09-448C-8E53-338BFA2241BF}"/>
              </a:ext>
            </a:extLst>
          </p:cNvPr>
          <p:cNvSpPr txBox="1">
            <a:spLocks/>
          </p:cNvSpPr>
          <p:nvPr/>
        </p:nvSpPr>
        <p:spPr>
          <a:xfrm>
            <a:off x="97922" y="1083332"/>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15.4</a:t>
            </a:r>
            <a:br>
              <a:rPr lang="en-GB" sz="1800" b="1">
                <a:latin typeface="+mn-lt"/>
                <a:cs typeface="Arial" pitchFamily="34" charset="0"/>
              </a:rPr>
            </a:br>
            <a:endParaRPr lang="en-GB" sz="1800" b="1">
              <a:latin typeface="+mn-lt"/>
              <a:cs typeface="Arial" pitchFamily="34" charset="0"/>
            </a:endParaRPr>
          </a:p>
        </p:txBody>
      </p:sp>
      <p:pic>
        <p:nvPicPr>
          <p:cNvPr id="3" name="Picture 2" descr="This chart shows the overall interest in reading, watching, listening to or following the news, amongst 12-15 year boys and girls – using the 2021 data.  Boys are more likely to be very interested in the news (20%) than girls (14%)">
            <a:extLst>
              <a:ext uri="{FF2B5EF4-FFF2-40B4-BE49-F238E27FC236}">
                <a16:creationId xmlns:a16="http://schemas.microsoft.com/office/drawing/2014/main" id="{A7C9885F-B275-4D96-9CC0-D4185AA5DA5C}"/>
              </a:ext>
            </a:extLst>
          </p:cNvPr>
          <p:cNvPicPr>
            <a:picLocks noChangeAspect="1"/>
          </p:cNvPicPr>
          <p:nvPr/>
        </p:nvPicPr>
        <p:blipFill>
          <a:blip r:embed="rId3"/>
          <a:stretch>
            <a:fillRect/>
          </a:stretch>
        </p:blipFill>
        <p:spPr>
          <a:xfrm>
            <a:off x="181391" y="1869033"/>
            <a:ext cx="4706520" cy="4371211"/>
          </a:xfrm>
          <a:prstGeom prst="rect">
            <a:avLst/>
          </a:prstGeom>
        </p:spPr>
      </p:pic>
      <p:pic>
        <p:nvPicPr>
          <p:cNvPr id="2" name="Picture 1" descr="This chart shows the interest in different types of news content – using the 2021 data.  12-15 year old boys are more interested in news about sport (boys 55% vs girls 22%) and science and technology (46% vs 28%), whilst girls are more interested in Music (girls 61% vs boys 46%), celebrities (56% vs 35%), the environment (51% vs 38%) and fashion and beauty (49% vs 15%) ">
            <a:extLst>
              <a:ext uri="{FF2B5EF4-FFF2-40B4-BE49-F238E27FC236}">
                <a16:creationId xmlns:a16="http://schemas.microsoft.com/office/drawing/2014/main" id="{153894EA-BC13-46AC-9A11-753DC1736A8B}"/>
              </a:ext>
            </a:extLst>
          </p:cNvPr>
          <p:cNvPicPr>
            <a:picLocks noChangeAspect="1"/>
          </p:cNvPicPr>
          <p:nvPr/>
        </p:nvPicPr>
        <p:blipFill>
          <a:blip r:embed="rId4"/>
          <a:stretch>
            <a:fillRect/>
          </a:stretch>
        </p:blipFill>
        <p:spPr>
          <a:xfrm>
            <a:off x="4085359" y="1941237"/>
            <a:ext cx="5657578" cy="4066384"/>
          </a:xfrm>
          <a:prstGeom prst="rect">
            <a:avLst/>
          </a:prstGeom>
        </p:spPr>
      </p:pic>
      <p:sp>
        <p:nvSpPr>
          <p:cNvPr id="14" name="Text Placeholder 4"/>
          <p:cNvSpPr>
            <a:spLocks noGrp="1"/>
          </p:cNvSpPr>
          <p:nvPr>
            <p:ph type="body" sz="quarter" idx="12"/>
          </p:nvPr>
        </p:nvSpPr>
        <p:spPr>
          <a:xfrm>
            <a:off x="11252" y="5977560"/>
            <a:ext cx="9052560" cy="880439"/>
          </a:xfrm>
        </p:spPr>
        <p:txBody>
          <a:bodyPr/>
          <a:lstStyle/>
          <a:p>
            <a:pPr>
              <a:spcBef>
                <a:spcPts val="240"/>
              </a:spcBef>
              <a:tabLst>
                <a:tab pos="8229600" algn="r"/>
              </a:tabLst>
            </a:pPr>
            <a:r>
              <a:rPr lang="en-GB"/>
              <a:t>Source: </a:t>
            </a:r>
            <a:r>
              <a:rPr lang="en-CA"/>
              <a:t>Ofcom Children’s News Consumption Survey 2021</a:t>
            </a:r>
            <a:r>
              <a:rPr lang="en-GB"/>
              <a:t>	</a:t>
            </a:r>
          </a:p>
          <a:p>
            <a:r>
              <a:rPr lang="en-GB"/>
              <a:t>Question: </a:t>
            </a:r>
            <a:r>
              <a:rPr lang="en-US"/>
              <a:t>B1. H</a:t>
            </a:r>
            <a:r>
              <a:rPr lang="en-GB"/>
              <a:t>ow interested are you in reading, watching, listening to or following news? </a:t>
            </a:r>
            <a:r>
              <a:rPr lang="en-US"/>
              <a:t>B3. Here are some different types of news. Which, if any, of these are you interested in?  </a:t>
            </a:r>
            <a:r>
              <a:rPr lang="en-GB"/>
              <a:t>Base: All children aged 12-15 2021 – Boys=503, Girls=507</a:t>
            </a:r>
          </a:p>
          <a:p>
            <a:r>
              <a:rPr lang="en-US"/>
              <a:t>Asterisks </a:t>
            </a:r>
            <a:r>
              <a:rPr lang="en-GB"/>
              <a:t>indicate statistically significant differences at 95% confidence level between the data for Boys and Girls</a:t>
            </a:r>
            <a:endParaRPr lang="en-US"/>
          </a:p>
        </p:txBody>
      </p:sp>
    </p:spTree>
    <p:extLst>
      <p:ext uri="{BB962C8B-B14F-4D97-AF65-F5344CB8AC3E}">
        <p14:creationId xmlns:p14="http://schemas.microsoft.com/office/powerpoint/2010/main" val="298987592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97922" y="1350351"/>
            <a:ext cx="9046078" cy="300991"/>
          </a:xfrm>
          <a:prstGeom prst="rect">
            <a:avLst/>
          </a:prstGeom>
        </p:spPr>
        <p:txBody>
          <a:bodyPr/>
          <a:lstStyle/>
          <a:p>
            <a:r>
              <a:rPr lang="en-GB"/>
              <a:t>Frequency of following the news</a:t>
            </a:r>
            <a:br>
              <a:rPr lang="en-GB"/>
            </a:br>
            <a:r>
              <a:rPr lang="en-GB" sz="1100" i="1" kern="0">
                <a:cs typeface="Arial" pitchFamily="34" charset="0"/>
              </a:rPr>
              <a:t>All children aged 12-15</a:t>
            </a:r>
            <a:endParaRPr lang="en-GB"/>
          </a:p>
        </p:txBody>
      </p:sp>
      <p:sp>
        <p:nvSpPr>
          <p:cNvPr id="7" name="Text Placeholder 6"/>
          <p:cNvSpPr>
            <a:spLocks noGrp="1"/>
          </p:cNvSpPr>
          <p:nvPr>
            <p:ph type="body" sz="quarter" idx="14"/>
          </p:nvPr>
        </p:nvSpPr>
        <p:spPr>
          <a:xfrm>
            <a:off x="87302" y="307051"/>
            <a:ext cx="7488000" cy="705057"/>
          </a:xfrm>
        </p:spPr>
        <p:txBody>
          <a:bodyPr anchor="t" anchorCtr="0"/>
          <a:lstStyle/>
          <a:p>
            <a:pPr>
              <a:lnSpc>
                <a:spcPts val="1800"/>
              </a:lnSpc>
            </a:pPr>
            <a:r>
              <a:rPr lang="en-GB" sz="1800"/>
              <a:t>As in 2020, three quarters of 12-15s claim to consume news on a weekly basis, five in six say they are inadvertently exposed to news and six in ten actively look for it</a:t>
            </a:r>
            <a:endParaRPr lang="en-US" sz="1800"/>
          </a:p>
        </p:txBody>
      </p:sp>
      <p:sp>
        <p:nvSpPr>
          <p:cNvPr id="11" name="Title 1">
            <a:extLst>
              <a:ext uri="{FF2B5EF4-FFF2-40B4-BE49-F238E27FC236}">
                <a16:creationId xmlns:a16="http://schemas.microsoft.com/office/drawing/2014/main" id="{723A3156-FAAE-4521-AA1A-922FA4A38588}"/>
              </a:ext>
            </a:extLst>
          </p:cNvPr>
          <p:cNvSpPr txBox="1">
            <a:spLocks/>
          </p:cNvSpPr>
          <p:nvPr/>
        </p:nvSpPr>
        <p:spPr>
          <a:xfrm>
            <a:off x="97530" y="1068128"/>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15.5</a:t>
            </a:r>
            <a:br>
              <a:rPr lang="en-GB" sz="1800" b="1">
                <a:latin typeface="+mn-lt"/>
                <a:cs typeface="Arial" pitchFamily="34" charset="0"/>
              </a:rPr>
            </a:br>
            <a:endParaRPr lang="en-GB" sz="1800" b="1">
              <a:latin typeface="+mn-lt"/>
              <a:cs typeface="Arial" pitchFamily="34" charset="0"/>
            </a:endParaRPr>
          </a:p>
        </p:txBody>
      </p:sp>
      <p:pic>
        <p:nvPicPr>
          <p:cNvPr id="5" name="Picture 4" descr="This chart shows the frequency of following the news – using the 2021 and 2020 data.  In 2021, 76% of 12-15s claim to consume news on a weekly basis, 84% say they are inadvertently exposed to news and 62% actively look for news. This data is largely unchanged since 2020">
            <a:extLst>
              <a:ext uri="{FF2B5EF4-FFF2-40B4-BE49-F238E27FC236}">
                <a16:creationId xmlns:a16="http://schemas.microsoft.com/office/drawing/2014/main" id="{C8C6011B-7596-4124-9FA9-828AC8702F9B}"/>
              </a:ext>
            </a:extLst>
          </p:cNvPr>
          <p:cNvPicPr>
            <a:picLocks noChangeAspect="1"/>
          </p:cNvPicPr>
          <p:nvPr/>
        </p:nvPicPr>
        <p:blipFill>
          <a:blip r:embed="rId3"/>
          <a:stretch>
            <a:fillRect/>
          </a:stretch>
        </p:blipFill>
        <p:spPr>
          <a:xfrm>
            <a:off x="51424" y="1816877"/>
            <a:ext cx="9041152" cy="4828450"/>
          </a:xfrm>
          <a:prstGeom prst="rect">
            <a:avLst/>
          </a:prstGeom>
        </p:spPr>
      </p:pic>
      <p:sp>
        <p:nvSpPr>
          <p:cNvPr id="2" name="Text Placeholder 1"/>
          <p:cNvSpPr>
            <a:spLocks noGrp="1"/>
          </p:cNvSpPr>
          <p:nvPr>
            <p:ph type="body" sz="quarter" idx="12"/>
          </p:nvPr>
        </p:nvSpPr>
        <p:spPr>
          <a:xfrm>
            <a:off x="11252" y="5977560"/>
            <a:ext cx="8965761" cy="880439"/>
          </a:xfrm>
        </p:spPr>
        <p:txBody>
          <a:bodyPr/>
          <a:lstStyle/>
          <a:p>
            <a:pPr>
              <a:lnSpc>
                <a:spcPct val="90000"/>
              </a:lnSpc>
              <a:spcBef>
                <a:spcPts val="0"/>
              </a:spcBef>
              <a:tabLst>
                <a:tab pos="8696325" algn="r"/>
              </a:tabLst>
            </a:pPr>
            <a:r>
              <a:rPr lang="en-GB"/>
              <a:t>Source: </a:t>
            </a:r>
            <a:r>
              <a:rPr lang="en-CA"/>
              <a:t>Ofcom Children's News Consumption Survey 2021</a:t>
            </a:r>
            <a:r>
              <a:rPr lang="en-GB"/>
              <a:t>	</a:t>
            </a:r>
            <a:r>
              <a:rPr lang="en-US"/>
              <a:t> Green/red triangles </a:t>
            </a:r>
            <a:r>
              <a:rPr lang="en-GB"/>
              <a:t>indicate statistically significant differences at 95% confidence between 2021 and 2020</a:t>
            </a:r>
          </a:p>
          <a:p>
            <a:pPr>
              <a:lnSpc>
                <a:spcPct val="90000"/>
              </a:lnSpc>
              <a:spcBef>
                <a:spcPts val="0"/>
              </a:spcBef>
            </a:pPr>
            <a:r>
              <a:rPr lang="en-GB"/>
              <a:t>Question: </a:t>
            </a:r>
            <a:r>
              <a:rPr lang="nl-NL"/>
              <a:t>B5. How often do you read, watch, listen to or follow the news?   </a:t>
            </a:r>
            <a:r>
              <a:rPr lang="en-GB"/>
              <a:t>Base: All children aged 12-15 – 2020=1010, 2020=1007</a:t>
            </a:r>
          </a:p>
          <a:p>
            <a:pPr>
              <a:lnSpc>
                <a:spcPct val="90000"/>
              </a:lnSpc>
              <a:spcBef>
                <a:spcPts val="0"/>
              </a:spcBef>
            </a:pPr>
            <a:r>
              <a:rPr lang="nl-NL"/>
              <a:t>B6. Sometimes people find out about the news because others are watching, listening to or talking about it. On other occasions they may see a news story online, when they’re lookling for something else.  B7. Sometimes people actively look for news. For example, they decide to watch it on TV, listen to it on the radio or read it in the paper.  On other occasions, they may go online to look for news, sign up to news alerts or read news updates on social media.  How often, if at all do, you actively read, watch, listen to or follow the news like this?</a:t>
            </a:r>
          </a:p>
        </p:txBody>
      </p:sp>
    </p:spTree>
    <p:extLst>
      <p:ext uri="{BB962C8B-B14F-4D97-AF65-F5344CB8AC3E}">
        <p14:creationId xmlns:p14="http://schemas.microsoft.com/office/powerpoint/2010/main" val="139816534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p:cNvSpPr>
            <a:spLocks noGrp="1"/>
          </p:cNvSpPr>
          <p:nvPr>
            <p:ph type="title"/>
          </p:nvPr>
        </p:nvSpPr>
        <p:spPr>
          <a:xfrm>
            <a:off x="97922" y="1375875"/>
            <a:ext cx="9046078" cy="300991"/>
          </a:xfrm>
          <a:prstGeom prst="rect">
            <a:avLst/>
          </a:prstGeom>
        </p:spPr>
        <p:txBody>
          <a:bodyPr/>
          <a:lstStyle/>
          <a:p>
            <a:r>
              <a:rPr lang="en-GB" kern="0">
                <a:cs typeface="Arial" pitchFamily="34" charset="0"/>
              </a:rPr>
              <a:t>All platforms used for news nowadays </a:t>
            </a:r>
            <a:br>
              <a:rPr lang="en-GB" kern="0">
                <a:cs typeface="Arial" pitchFamily="34" charset="0"/>
              </a:rPr>
            </a:br>
            <a:r>
              <a:rPr lang="en-GB" sz="1100" i="1" kern="0">
                <a:cs typeface="Arial" pitchFamily="34" charset="0"/>
              </a:rPr>
              <a:t>All children aged 12-15</a:t>
            </a:r>
            <a:br>
              <a:rPr lang="en-GB" sz="1100" kern="0">
                <a:cs typeface="Arial" pitchFamily="34" charset="0"/>
              </a:rPr>
            </a:br>
            <a:endParaRPr lang="en-GB"/>
          </a:p>
        </p:txBody>
      </p:sp>
      <p:sp>
        <p:nvSpPr>
          <p:cNvPr id="4" name="Text Placeholder 3"/>
          <p:cNvSpPr>
            <a:spLocks noGrp="1"/>
          </p:cNvSpPr>
          <p:nvPr>
            <p:ph type="body" sz="quarter" idx="14"/>
          </p:nvPr>
        </p:nvSpPr>
        <p:spPr>
          <a:xfrm>
            <a:off x="87062" y="276451"/>
            <a:ext cx="7466854" cy="705057"/>
          </a:xfrm>
          <a:prstGeom prst="rect">
            <a:avLst/>
          </a:prstGeom>
        </p:spPr>
        <p:txBody>
          <a:bodyPr/>
          <a:lstStyle/>
          <a:p>
            <a:r>
              <a:rPr lang="en-GB" sz="1800"/>
              <a:t>Talking to family and watching TV remain the most common ways to find out about news among 12-15s, followed by social media and talking to friends</a:t>
            </a:r>
          </a:p>
        </p:txBody>
      </p:sp>
      <p:sp>
        <p:nvSpPr>
          <p:cNvPr id="7" name="Title 1">
            <a:extLst>
              <a:ext uri="{FF2B5EF4-FFF2-40B4-BE49-F238E27FC236}">
                <a16:creationId xmlns:a16="http://schemas.microsoft.com/office/drawing/2014/main" id="{E12B8654-3D19-4B10-A0E7-E0295DA0210C}"/>
              </a:ext>
            </a:extLst>
          </p:cNvPr>
          <p:cNvSpPr txBox="1">
            <a:spLocks/>
          </p:cNvSpPr>
          <p:nvPr/>
        </p:nvSpPr>
        <p:spPr>
          <a:xfrm>
            <a:off x="97922" y="981508"/>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15.6</a:t>
            </a:r>
            <a:br>
              <a:rPr lang="en-GB" sz="1800" b="1">
                <a:latin typeface="+mn-lt"/>
                <a:cs typeface="Arial" pitchFamily="34" charset="0"/>
              </a:rPr>
            </a:br>
            <a:endParaRPr lang="en-GB" sz="1800" b="1">
              <a:latin typeface="+mn-lt"/>
              <a:cs typeface="Arial" pitchFamily="34" charset="0"/>
            </a:endParaRPr>
          </a:p>
        </p:txBody>
      </p:sp>
      <p:pic>
        <p:nvPicPr>
          <p:cNvPr id="2" name="Picture 1" descr="This chart shows the platforms used for news nowadays – using the 2021 to 2018 data.  In 2021, talking to family (68%) and watching TV (65%) are the most common ways to find out about news among 12-15 year olds, followed by social media (57%) and talking to friends (53%). This data is largely unchanged since 2018">
            <a:extLst>
              <a:ext uri="{FF2B5EF4-FFF2-40B4-BE49-F238E27FC236}">
                <a16:creationId xmlns:a16="http://schemas.microsoft.com/office/drawing/2014/main" id="{BB5382E6-B491-4BD4-AA64-E97693AFCE59}"/>
              </a:ext>
            </a:extLst>
          </p:cNvPr>
          <p:cNvPicPr>
            <a:picLocks noChangeAspect="1"/>
          </p:cNvPicPr>
          <p:nvPr/>
        </p:nvPicPr>
        <p:blipFill>
          <a:blip r:embed="rId3"/>
          <a:stretch>
            <a:fillRect/>
          </a:stretch>
        </p:blipFill>
        <p:spPr>
          <a:xfrm>
            <a:off x="-239580" y="1532459"/>
            <a:ext cx="9077731" cy="4627265"/>
          </a:xfrm>
          <a:prstGeom prst="rect">
            <a:avLst/>
          </a:prstGeom>
        </p:spPr>
      </p:pic>
      <p:sp>
        <p:nvSpPr>
          <p:cNvPr id="8" name="Rectangle: Rounded Corners 1">
            <a:extLst>
              <a:ext uri="{FF2B5EF4-FFF2-40B4-BE49-F238E27FC236}">
                <a16:creationId xmlns:a16="http://schemas.microsoft.com/office/drawing/2014/main" id="{DA0DA79D-D1E1-4276-9B9E-872BEDD03856}"/>
              </a:ext>
            </a:extLst>
          </p:cNvPr>
          <p:cNvSpPr/>
          <p:nvPr/>
        </p:nvSpPr>
        <p:spPr>
          <a:xfrm>
            <a:off x="5115962" y="4680641"/>
            <a:ext cx="1628870" cy="598643"/>
          </a:xfrm>
          <a:prstGeom prst="roundRect">
            <a:avLst/>
          </a:prstGeom>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lIns="18288" tIns="0" rIns="18288" bIns="0" rtlCol="0" anchor="ctr"/>
          <a:lstStyle/>
          <a:p>
            <a:pPr algn="ctr">
              <a:lnSpc>
                <a:spcPct val="85000"/>
              </a:lnSpc>
            </a:pPr>
            <a:r>
              <a:rPr lang="en-GB" sz="800">
                <a:solidFill>
                  <a:schemeClr val="tx1"/>
                </a:solidFill>
              </a:rPr>
              <a:t>Girls are more likely than boys to find out about news via social media (49% in top 3 vs 42%) and talking with friends (39% in top 3 vs 30%)</a:t>
            </a:r>
            <a:endParaRPr lang="en-GB" sz="700" i="1">
              <a:solidFill>
                <a:schemeClr val="tx1"/>
              </a:solidFill>
            </a:endParaRPr>
          </a:p>
        </p:txBody>
      </p:sp>
      <p:sp>
        <p:nvSpPr>
          <p:cNvPr id="14" name="Text Placeholder 4"/>
          <p:cNvSpPr>
            <a:spLocks noGrp="1"/>
          </p:cNvSpPr>
          <p:nvPr>
            <p:ph type="body" sz="quarter" idx="12"/>
          </p:nvPr>
        </p:nvSpPr>
        <p:spPr>
          <a:xfrm>
            <a:off x="11253" y="5977560"/>
            <a:ext cx="9046078" cy="880439"/>
          </a:xfrm>
        </p:spPr>
        <p:txBody>
          <a:bodyPr/>
          <a:lstStyle/>
          <a:p>
            <a:pPr>
              <a:spcBef>
                <a:spcPts val="240"/>
              </a:spcBef>
              <a:tabLst>
                <a:tab pos="8802688" algn="r"/>
              </a:tabLst>
            </a:pPr>
            <a:r>
              <a:rPr lang="en-GB"/>
              <a:t>Source: </a:t>
            </a:r>
            <a:r>
              <a:rPr lang="en-CA"/>
              <a:t>Ofcom Children's News Consumption Survey 2021</a:t>
            </a:r>
            <a:r>
              <a:rPr lang="en-GB"/>
              <a:t>	</a:t>
            </a:r>
            <a:r>
              <a:rPr lang="en-US"/>
              <a:t>Green/red triangles </a:t>
            </a:r>
            <a:r>
              <a:rPr lang="en-GB"/>
              <a:t>indicate statistically significant differences at 95% confidence between 2021 and 2020</a:t>
            </a:r>
          </a:p>
          <a:p>
            <a:pPr>
              <a:spcBef>
                <a:spcPts val="0"/>
              </a:spcBef>
            </a:pPr>
            <a:r>
              <a:rPr lang="en-GB"/>
              <a:t>Question: </a:t>
            </a:r>
            <a:r>
              <a:rPr lang="nl-NL"/>
              <a:t>C1. Here is a list of different ways you can find out about or get updates on news stories. Which of these ways do you ever use?</a:t>
            </a:r>
            <a:endParaRPr lang="en-US"/>
          </a:p>
          <a:p>
            <a:pPr>
              <a:spcBef>
                <a:spcPts val="0"/>
              </a:spcBef>
            </a:pPr>
            <a:r>
              <a:rPr lang="nl-NL"/>
              <a:t>C2. And which of these ways do you use the most to get updates on news stories?  </a:t>
            </a:r>
            <a:endParaRPr lang="en-US"/>
          </a:p>
          <a:p>
            <a:pPr>
              <a:spcBef>
                <a:spcPts val="0"/>
              </a:spcBef>
            </a:pPr>
            <a:r>
              <a:rPr lang="en-GB"/>
              <a:t>Base: All children aged 12-15 – 2021=1010, 2020=1007, 2019=1000, 2018=1001 </a:t>
            </a:r>
            <a:br>
              <a:rPr lang="en-GB"/>
            </a:br>
            <a:r>
              <a:rPr lang="en-GB"/>
              <a:t>*Other websites/apps includes any internet source, excluding social media and search engines, but including podcasts</a:t>
            </a:r>
          </a:p>
        </p:txBody>
      </p:sp>
    </p:spTree>
    <p:extLst>
      <p:ext uri="{BB962C8B-B14F-4D97-AF65-F5344CB8AC3E}">
        <p14:creationId xmlns:p14="http://schemas.microsoft.com/office/powerpoint/2010/main" val="199852281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94001" y="1277599"/>
            <a:ext cx="9046078" cy="300991"/>
          </a:xfrm>
          <a:prstGeom prst="rect">
            <a:avLst/>
          </a:prstGeom>
        </p:spPr>
        <p:txBody>
          <a:bodyPr/>
          <a:lstStyle/>
          <a:p>
            <a:pPr lvl="0"/>
            <a:r>
              <a:rPr lang="en-GB"/>
              <a:t>Platforms/method used most often for different types of news content 2021 </a:t>
            </a:r>
            <a:br>
              <a:rPr lang="en-GB"/>
            </a:br>
            <a:r>
              <a:rPr lang="en-GB" sz="1100" i="1"/>
              <a:t>All children aged 12-15 who follow each type of news content</a:t>
            </a:r>
            <a:endParaRPr lang="en-GB" i="1"/>
          </a:p>
        </p:txBody>
      </p:sp>
      <p:sp>
        <p:nvSpPr>
          <p:cNvPr id="7" name="Text Placeholder 6"/>
          <p:cNvSpPr>
            <a:spLocks noGrp="1"/>
          </p:cNvSpPr>
          <p:nvPr>
            <p:ph type="body" sz="quarter" idx="14"/>
          </p:nvPr>
        </p:nvSpPr>
        <p:spPr>
          <a:xfrm>
            <a:off x="61208" y="302786"/>
            <a:ext cx="7560000" cy="705057"/>
          </a:xfrm>
        </p:spPr>
        <p:txBody>
          <a:bodyPr/>
          <a:lstStyle/>
          <a:p>
            <a:pPr>
              <a:lnSpc>
                <a:spcPts val="1800"/>
              </a:lnSpc>
            </a:pPr>
            <a:r>
              <a:rPr lang="en-GB" sz="1800"/>
              <a:t>As in 2020, Social media is used most often for celebrity, music and fashion news. TV is the most popular platform for all other types of news content</a:t>
            </a:r>
            <a:endParaRPr lang="en-US" sz="1800"/>
          </a:p>
        </p:txBody>
      </p:sp>
      <p:sp>
        <p:nvSpPr>
          <p:cNvPr id="11" name="Title 1">
            <a:extLst>
              <a:ext uri="{FF2B5EF4-FFF2-40B4-BE49-F238E27FC236}">
                <a16:creationId xmlns:a16="http://schemas.microsoft.com/office/drawing/2014/main" id="{22FEFC83-4B01-4102-A3FF-44C51696585A}"/>
              </a:ext>
            </a:extLst>
          </p:cNvPr>
          <p:cNvSpPr txBox="1">
            <a:spLocks/>
          </p:cNvSpPr>
          <p:nvPr/>
        </p:nvSpPr>
        <p:spPr>
          <a:xfrm>
            <a:off x="87060" y="941376"/>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15.7</a:t>
            </a:r>
            <a:br>
              <a:rPr lang="en-GB" sz="1800" b="1">
                <a:latin typeface="+mn-lt"/>
                <a:cs typeface="Arial" pitchFamily="34" charset="0"/>
              </a:rPr>
            </a:br>
            <a:endParaRPr lang="en-GB" sz="1800" b="1">
              <a:latin typeface="+mn-lt"/>
              <a:cs typeface="Arial" pitchFamily="34" charset="0"/>
            </a:endParaRPr>
          </a:p>
        </p:txBody>
      </p:sp>
      <p:pic>
        <p:nvPicPr>
          <p:cNvPr id="4" name="Picture 3" descr="This chart shows the platforms/ methods that are used most often for different types of news content during 2021. TV is the most used platform for news on serious issues in the UK (41%), weather (40%), international news (39%), politics/current affairs (34%), local news (32%), the environment (32%), sport (31%) and science &amp; technology news (25%). Social media is the used most platform for celebrity (42%), music (39%) and fashion &amp; beauty news (39%)">
            <a:extLst>
              <a:ext uri="{FF2B5EF4-FFF2-40B4-BE49-F238E27FC236}">
                <a16:creationId xmlns:a16="http://schemas.microsoft.com/office/drawing/2014/main" id="{3C8A31C1-CF6D-4DCB-8E2E-A76635CB3CE7}"/>
              </a:ext>
            </a:extLst>
          </p:cNvPr>
          <p:cNvPicPr>
            <a:picLocks noChangeAspect="1"/>
          </p:cNvPicPr>
          <p:nvPr/>
        </p:nvPicPr>
        <p:blipFill>
          <a:blip r:embed="rId3"/>
          <a:stretch>
            <a:fillRect/>
          </a:stretch>
        </p:blipFill>
        <p:spPr>
          <a:xfrm>
            <a:off x="23990" y="1729799"/>
            <a:ext cx="9096020" cy="4200508"/>
          </a:xfrm>
          <a:prstGeom prst="rect">
            <a:avLst/>
          </a:prstGeom>
        </p:spPr>
      </p:pic>
      <p:sp>
        <p:nvSpPr>
          <p:cNvPr id="13" name="Text Placeholder 4"/>
          <p:cNvSpPr>
            <a:spLocks noGrp="1"/>
          </p:cNvSpPr>
          <p:nvPr>
            <p:ph type="body" sz="quarter" idx="12"/>
          </p:nvPr>
        </p:nvSpPr>
        <p:spPr>
          <a:xfrm>
            <a:off x="11253" y="5977560"/>
            <a:ext cx="8665203" cy="880439"/>
          </a:xfrm>
        </p:spPr>
        <p:txBody>
          <a:bodyPr/>
          <a:lstStyle/>
          <a:p>
            <a:r>
              <a:rPr lang="en-GB"/>
              <a:t>Source: </a:t>
            </a:r>
            <a:r>
              <a:rPr lang="en-CA"/>
              <a:t>Ofcom Children's News Consumption Survey 2021</a:t>
            </a:r>
            <a:endParaRPr lang="en-GB"/>
          </a:p>
          <a:p>
            <a:r>
              <a:rPr lang="en-GB"/>
              <a:t>Question: </a:t>
            </a:r>
            <a:r>
              <a:rPr lang="en-US"/>
              <a:t>C3. Where do you tend to go most often for the following types of news stories?  </a:t>
            </a:r>
          </a:p>
          <a:p>
            <a:r>
              <a:rPr lang="en-GB"/>
              <a:t>Base: All children aged 12-15 who follow each type of news content (bases shown above)</a:t>
            </a:r>
          </a:p>
          <a:p>
            <a:r>
              <a:rPr lang="en-GB"/>
              <a:t>*Other websites/apps includes any internet source, excluding social media and search engines, but including podcasts</a:t>
            </a:r>
          </a:p>
        </p:txBody>
      </p:sp>
    </p:spTree>
    <p:extLst>
      <p:ext uri="{BB962C8B-B14F-4D97-AF65-F5344CB8AC3E}">
        <p14:creationId xmlns:p14="http://schemas.microsoft.com/office/powerpoint/2010/main" val="20991937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100355" y="277619"/>
            <a:ext cx="7542555" cy="705057"/>
          </a:xfrm>
        </p:spPr>
        <p:txBody>
          <a:bodyPr anchor="t" anchorCtr="0"/>
          <a:lstStyle/>
          <a:p>
            <a:pPr>
              <a:lnSpc>
                <a:spcPts val="1800"/>
              </a:lnSpc>
            </a:pPr>
            <a:r>
              <a:rPr lang="en-GB" sz="1800"/>
              <a:t>BBC One/Two remain the most used and most important sources of news across all platforms, but there has been a decrease in the usage of BBC One/Two and ITV since 2020. Sky News, TikTok and WhatsApp are all used more for news than in 2020</a:t>
            </a:r>
            <a:endParaRPr lang="en-US" sz="1800"/>
          </a:p>
        </p:txBody>
      </p:sp>
      <p:sp>
        <p:nvSpPr>
          <p:cNvPr id="13" name="Title 1">
            <a:extLst>
              <a:ext uri="{FF2B5EF4-FFF2-40B4-BE49-F238E27FC236}">
                <a16:creationId xmlns:a16="http://schemas.microsoft.com/office/drawing/2014/main" id="{043D78FE-BE6E-4BC6-8078-AF3C29C01640}"/>
              </a:ext>
            </a:extLst>
          </p:cNvPr>
          <p:cNvSpPr txBox="1">
            <a:spLocks/>
          </p:cNvSpPr>
          <p:nvPr/>
        </p:nvSpPr>
        <p:spPr>
          <a:xfrm>
            <a:off x="96586" y="1170116"/>
            <a:ext cx="9046078" cy="20558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15.8</a:t>
            </a:r>
            <a:br>
              <a:rPr lang="en-GB" sz="1800" b="1">
                <a:latin typeface="+mn-lt"/>
                <a:cs typeface="Arial" pitchFamily="34" charset="0"/>
              </a:rPr>
            </a:br>
            <a:endParaRPr lang="en-GB" sz="1800" b="1">
              <a:latin typeface="+mn-lt"/>
              <a:cs typeface="Arial" pitchFamily="34" charset="0"/>
            </a:endParaRPr>
          </a:p>
        </p:txBody>
      </p:sp>
      <p:sp>
        <p:nvSpPr>
          <p:cNvPr id="2" name="Title 1"/>
          <p:cNvSpPr>
            <a:spLocks noGrp="1"/>
          </p:cNvSpPr>
          <p:nvPr>
            <p:ph type="title"/>
          </p:nvPr>
        </p:nvSpPr>
        <p:spPr>
          <a:xfrm>
            <a:off x="97922" y="1392798"/>
            <a:ext cx="9046078" cy="205581"/>
          </a:xfrm>
          <a:prstGeom prst="rect">
            <a:avLst/>
          </a:prstGeom>
        </p:spPr>
        <p:txBody>
          <a:bodyPr/>
          <a:lstStyle/>
          <a:p>
            <a:r>
              <a:rPr lang="en-GB" kern="0">
                <a:cs typeface="Arial" pitchFamily="34" charset="0"/>
              </a:rPr>
              <a:t>Top 20 news sources</a:t>
            </a:r>
            <a:br>
              <a:rPr lang="en-GB">
                <a:latin typeface="+mn-lt"/>
                <a:cs typeface="Arial" pitchFamily="34" charset="0"/>
              </a:rPr>
            </a:br>
            <a:r>
              <a:rPr lang="en-GB" sz="1100" i="1">
                <a:latin typeface="+mn-lt"/>
                <a:cs typeface="Arial" pitchFamily="34" charset="0"/>
              </a:rPr>
              <a:t>All children aged 12-15</a:t>
            </a:r>
            <a:endParaRPr lang="en-GB">
              <a:latin typeface="+mn-lt"/>
              <a:cs typeface="Arial" pitchFamily="34" charset="0"/>
            </a:endParaRPr>
          </a:p>
        </p:txBody>
      </p:sp>
      <p:pic>
        <p:nvPicPr>
          <p:cNvPr id="4" name="Picture 3" descr="This chart shows the top 20 most used news sources – using the 2021 to 2018 data.  BBC One/Two are the most used sources (35%) and most important sources (14%) of news across all platforms, but there has been a decrease in the usage of BBC One/Two and ITV since 2020 (41% to 35% and 28% to 24% respectively). Sky News, TikTok and WhatsApp are all used more for news than in 2020 ">
            <a:extLst>
              <a:ext uri="{FF2B5EF4-FFF2-40B4-BE49-F238E27FC236}">
                <a16:creationId xmlns:a16="http://schemas.microsoft.com/office/drawing/2014/main" id="{D9ADF898-6595-4A45-9C41-CBC0A415D0A0}"/>
              </a:ext>
            </a:extLst>
          </p:cNvPr>
          <p:cNvPicPr>
            <a:picLocks noChangeAspect="1"/>
          </p:cNvPicPr>
          <p:nvPr/>
        </p:nvPicPr>
        <p:blipFill>
          <a:blip r:embed="rId3"/>
          <a:stretch>
            <a:fillRect/>
          </a:stretch>
        </p:blipFill>
        <p:spPr>
          <a:xfrm>
            <a:off x="78704" y="1391284"/>
            <a:ext cx="8858256" cy="4749196"/>
          </a:xfrm>
          <a:prstGeom prst="rect">
            <a:avLst/>
          </a:prstGeom>
        </p:spPr>
      </p:pic>
      <p:graphicFrame>
        <p:nvGraphicFramePr>
          <p:cNvPr id="19" name="Table 18">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17734755"/>
              </p:ext>
            </p:extLst>
          </p:nvPr>
        </p:nvGraphicFramePr>
        <p:xfrm>
          <a:off x="173471" y="1898651"/>
          <a:ext cx="1188720" cy="1600200"/>
        </p:xfrm>
        <a:graphic>
          <a:graphicData uri="http://schemas.openxmlformats.org/drawingml/2006/table">
            <a:tbl>
              <a:tblPr bandRow="1">
                <a:tableStyleId>{5C22544A-7EE6-4342-B048-85BDC9FD1C3A}</a:tableStyleId>
              </a:tblPr>
              <a:tblGrid>
                <a:gridCol w="1188720">
                  <a:extLst>
                    <a:ext uri="{9D8B030D-6E8A-4147-A177-3AD203B41FA5}">
                      <a16:colId xmlns:a16="http://schemas.microsoft.com/office/drawing/2014/main" val="20000"/>
                    </a:ext>
                  </a:extLst>
                </a:gridCol>
              </a:tblGrid>
              <a:tr h="3200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a:solidFill>
                            <a:schemeClr val="bg1"/>
                          </a:solidFill>
                        </a:rPr>
                        <a:t>TV Channel</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20040">
                <a:tc>
                  <a:txBody>
                    <a:bodyPr/>
                    <a:lstStyle/>
                    <a:p>
                      <a:pPr algn="ctr"/>
                      <a:r>
                        <a:rPr lang="en-GB" sz="1200">
                          <a:solidFill>
                            <a:schemeClr val="bg1"/>
                          </a:solidFill>
                        </a:rPr>
                        <a:t>Social media</a:t>
                      </a:r>
                      <a:endParaRPr lang="en-US" sz="120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10001"/>
                  </a:ext>
                </a:extLst>
              </a:tr>
              <a:tr h="3200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a:solidFill>
                            <a:schemeClr val="bg1"/>
                          </a:solidFill>
                        </a:rPr>
                        <a:t>Radio station</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2"/>
                  </a:ext>
                </a:extLst>
              </a:tr>
              <a:tr h="3200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a:solidFill>
                            <a:srgbClr val="000000"/>
                          </a:solidFill>
                        </a:rPr>
                        <a:t>Website/app</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3"/>
                  </a:ext>
                </a:extLst>
              </a:tr>
              <a:tr h="320040">
                <a:tc>
                  <a:txBody>
                    <a:bodyPr/>
                    <a:lstStyle/>
                    <a:p>
                      <a:pPr marL="0" marR="0" indent="0" algn="ctr" defTabSz="457200" rtl="0" eaLnBrk="1" fontAlgn="auto" latinLnBrk="0" hangingPunct="1">
                        <a:lnSpc>
                          <a:spcPct val="85000"/>
                        </a:lnSpc>
                        <a:spcBef>
                          <a:spcPts val="0"/>
                        </a:spcBef>
                        <a:spcAft>
                          <a:spcPts val="0"/>
                        </a:spcAft>
                        <a:buClrTx/>
                        <a:buSzTx/>
                        <a:buFontTx/>
                        <a:buNone/>
                        <a:tabLst/>
                        <a:defRPr/>
                      </a:pPr>
                      <a:r>
                        <a:rPr lang="en-GB" sz="1200">
                          <a:solidFill>
                            <a:srgbClr val="000000"/>
                          </a:solidFill>
                        </a:rPr>
                        <a:t>Newspaper</a:t>
                      </a:r>
                      <a:br>
                        <a:rPr lang="en-GB" sz="1200">
                          <a:solidFill>
                            <a:srgbClr val="000000"/>
                          </a:solidFill>
                        </a:rPr>
                      </a:br>
                      <a:r>
                        <a:rPr lang="en-GB" sz="1000">
                          <a:solidFill>
                            <a:srgbClr val="000000"/>
                          </a:solidFill>
                        </a:rPr>
                        <a:t>(print only)*</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4"/>
                  </a:ext>
                </a:extLst>
              </a:tr>
            </a:tbl>
          </a:graphicData>
        </a:graphic>
      </p:graphicFrame>
      <p:sp>
        <p:nvSpPr>
          <p:cNvPr id="5" name="Text Placeholder 4"/>
          <p:cNvSpPr>
            <a:spLocks noGrp="1"/>
          </p:cNvSpPr>
          <p:nvPr>
            <p:ph type="body" sz="quarter" idx="12"/>
          </p:nvPr>
        </p:nvSpPr>
        <p:spPr>
          <a:xfrm>
            <a:off x="11252" y="5977560"/>
            <a:ext cx="9132747" cy="880439"/>
          </a:xfrm>
        </p:spPr>
        <p:txBody>
          <a:bodyPr/>
          <a:lstStyle/>
          <a:p>
            <a:pPr>
              <a:spcBef>
                <a:spcPts val="0"/>
              </a:spcBef>
              <a:tabLst>
                <a:tab pos="8878888" algn="r"/>
              </a:tabLst>
            </a:pPr>
            <a:r>
              <a:rPr lang="en-GB"/>
              <a:t>Source: </a:t>
            </a:r>
            <a:r>
              <a:rPr lang="en-CA"/>
              <a:t>Ofcom Children's News Consumption Survey 2021</a:t>
            </a:r>
            <a:r>
              <a:rPr lang="en-GB"/>
              <a:t>	          </a:t>
            </a:r>
            <a:r>
              <a:rPr lang="en-US"/>
              <a:t> Green/red triangles </a:t>
            </a:r>
            <a:r>
              <a:rPr lang="en-GB"/>
              <a:t>indicate statistically significant differences at 95% confidence between 2021 and 2020</a:t>
            </a:r>
          </a:p>
          <a:p>
            <a:pPr>
              <a:spcBef>
                <a:spcPts val="0"/>
              </a:spcBef>
            </a:pPr>
            <a:r>
              <a:rPr lang="en-GB"/>
              <a:t>Question: D1.</a:t>
            </a:r>
            <a:r>
              <a:rPr lang="en-US"/>
              <a:t> Which, if any, of the following do you use to read, watch, listen to or follow news stories?</a:t>
            </a:r>
          </a:p>
          <a:p>
            <a:pPr>
              <a:spcBef>
                <a:spcPts val="0"/>
              </a:spcBef>
            </a:pPr>
            <a:r>
              <a:rPr lang="en-US"/>
              <a:t>E1a. Here is a list of all the news sources that you say you use. Which ONE of these is the most important news source to you? </a:t>
            </a:r>
          </a:p>
          <a:p>
            <a:pPr>
              <a:spcBef>
                <a:spcPts val="0"/>
              </a:spcBef>
            </a:pPr>
            <a:r>
              <a:rPr lang="en-GB"/>
              <a:t>Base: All children aged 12-15 – 2020=1010, 2020=1007, 2019=1000, 2018=1001</a:t>
            </a:r>
          </a:p>
          <a:p>
            <a:pPr>
              <a:spcBef>
                <a:spcPts val="0"/>
              </a:spcBef>
            </a:pPr>
            <a:r>
              <a:rPr lang="en-GB"/>
              <a:t>*</a:t>
            </a:r>
            <a:r>
              <a:rPr lang="en-US"/>
              <a:t>YouTube is a net for YouTube as a ‘social media’ channel plus YouTube website/app as ‘an other website/app’</a:t>
            </a:r>
            <a:endParaRPr lang="en-GB"/>
          </a:p>
        </p:txBody>
      </p:sp>
      <p:sp>
        <p:nvSpPr>
          <p:cNvPr id="8" name="Rectangle: Rounded Corners 1">
            <a:extLst>
              <a:ext uri="{FF2B5EF4-FFF2-40B4-BE49-F238E27FC236}">
                <a16:creationId xmlns:a16="http://schemas.microsoft.com/office/drawing/2014/main" id="{D5004A1B-FDDE-4BFF-A82C-4A9E6B961B4D}"/>
              </a:ext>
            </a:extLst>
          </p:cNvPr>
          <p:cNvSpPr/>
          <p:nvPr/>
        </p:nvSpPr>
        <p:spPr>
          <a:xfrm>
            <a:off x="5613903" y="4661398"/>
            <a:ext cx="1891420" cy="907554"/>
          </a:xfrm>
          <a:prstGeom prst="roundRect">
            <a:avLst/>
          </a:prstGeom>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lIns="18288" tIns="0" rIns="18288" bIns="0" rtlCol="0" anchor="ctr"/>
          <a:lstStyle/>
          <a:p>
            <a:pPr algn="ctr">
              <a:lnSpc>
                <a:spcPct val="85000"/>
              </a:lnSpc>
            </a:pPr>
            <a:r>
              <a:rPr lang="en-GB" sz="800">
                <a:solidFill>
                  <a:schemeClr val="tx1"/>
                </a:solidFill>
              </a:rPr>
              <a:t>Girls are more likely than boys to use Instagram (32% vs 25%), TikTok (26% vs 18%) and Snapchat (21% vs 13%) </a:t>
            </a:r>
          </a:p>
          <a:p>
            <a:pPr algn="ctr">
              <a:lnSpc>
                <a:spcPct val="85000"/>
              </a:lnSpc>
            </a:pPr>
            <a:br>
              <a:rPr lang="en-GB" sz="800">
                <a:solidFill>
                  <a:schemeClr val="tx1"/>
                </a:solidFill>
              </a:rPr>
            </a:br>
            <a:r>
              <a:rPr lang="en-GB" sz="800">
                <a:solidFill>
                  <a:schemeClr val="tx1"/>
                </a:solidFill>
              </a:rPr>
              <a:t>Boys are more likely than girls to use Sky News (28% vs 21%) and BBC/CBBC websites/apps (12% vs 8%)  </a:t>
            </a:r>
            <a:endParaRPr lang="en-GB" sz="700" i="1">
              <a:solidFill>
                <a:schemeClr val="tx1"/>
              </a:solidFill>
            </a:endParaRPr>
          </a:p>
        </p:txBody>
      </p:sp>
    </p:spTree>
    <p:extLst>
      <p:ext uri="{BB962C8B-B14F-4D97-AF65-F5344CB8AC3E}">
        <p14:creationId xmlns:p14="http://schemas.microsoft.com/office/powerpoint/2010/main" val="1292977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EF35B18C-9155-45C0-9EC4-3DCE28796A6E}"/>
              </a:ext>
            </a:extLst>
          </p:cNvPr>
          <p:cNvSpPr txBox="1">
            <a:spLocks noGrp="1"/>
          </p:cNvSpPr>
          <p:nvPr>
            <p:ph type="title" idx="4294967295"/>
          </p:nvPr>
        </p:nvSpPr>
        <p:spPr>
          <a:xfrm>
            <a:off x="246979" y="562848"/>
            <a:ext cx="8248650" cy="3077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chemeClr val="tx1"/>
                </a:solidFill>
                <a:effectLst/>
                <a:uLnTx/>
                <a:uFillTx/>
                <a:latin typeface="+mn-lt"/>
                <a:ea typeface="+mj-ea"/>
                <a:cs typeface="Arial" panose="020B0604020202020204" pitchFamily="34" charset="0"/>
              </a:rPr>
              <a:t>Overall summary </a:t>
            </a:r>
            <a:r>
              <a:rPr kumimoji="0" lang="en-GB" sz="2400" b="1" i="0" u="none" strike="noStrike" kern="1200" cap="none" spc="0" normalizeH="0" baseline="0" noProof="0">
                <a:ln>
                  <a:noFill/>
                </a:ln>
                <a:solidFill>
                  <a:schemeClr val="tx1"/>
                </a:solidFill>
                <a:effectLst/>
                <a:uLnTx/>
                <a:uFillTx/>
                <a:latin typeface="+mj-lt"/>
                <a:ea typeface="+mj-ea"/>
                <a:cs typeface="Arial" panose="020B0604020202020204" pitchFamily="34" charset="0"/>
              </a:rPr>
              <a:t>– </a:t>
            </a:r>
            <a:r>
              <a:rPr kumimoji="0" lang="en-GB" sz="2400" b="1" i="0" u="none" strike="noStrike" kern="1200" cap="none" spc="0" normalizeH="0" baseline="0" noProof="0">
                <a:ln>
                  <a:noFill/>
                </a:ln>
                <a:solidFill>
                  <a:schemeClr val="tx1"/>
                </a:solidFill>
                <a:effectLst/>
                <a:uLnTx/>
                <a:uFillTx/>
                <a:latin typeface="+mn-lt"/>
                <a:ea typeface="+mn-ea"/>
                <a:cs typeface="Arial" panose="020B0604020202020204" pitchFamily="34" charset="0"/>
              </a:rPr>
              <a:t>12-15 year olds (2)</a:t>
            </a:r>
            <a:endParaRPr kumimoji="0" lang="en-GB" sz="2400" b="1" i="0" u="none" strike="noStrike" kern="1200" cap="none" spc="0" normalizeH="0" baseline="0" noProof="0">
              <a:ln>
                <a:noFill/>
              </a:ln>
              <a:solidFill>
                <a:schemeClr val="tx1"/>
              </a:solidFill>
              <a:effectLst/>
              <a:uLnTx/>
              <a:uFillTx/>
              <a:latin typeface="+mn-lt"/>
              <a:ea typeface="+mj-ea"/>
              <a:cs typeface="Arial" panose="020B0604020202020204" pitchFamily="34" charset="0"/>
            </a:endParaRPr>
          </a:p>
        </p:txBody>
      </p:sp>
      <p:sp>
        <p:nvSpPr>
          <p:cNvPr id="6" name="Rectangle 5">
            <a:extLst>
              <a:ext uri="{FF2B5EF4-FFF2-40B4-BE49-F238E27FC236}">
                <a16:creationId xmlns:a16="http://schemas.microsoft.com/office/drawing/2014/main" id="{7C3B5549-1947-4E54-A6A2-4E32570EBE5F}"/>
              </a:ext>
            </a:extLst>
          </p:cNvPr>
          <p:cNvSpPr/>
          <p:nvPr/>
        </p:nvSpPr>
        <p:spPr>
          <a:xfrm>
            <a:off x="246979" y="1273051"/>
            <a:ext cx="8598638" cy="3640740"/>
          </a:xfrm>
          <a:prstGeom prst="rect">
            <a:avLst/>
          </a:prstGeom>
        </p:spPr>
        <p:txBody>
          <a:bodyPr wrap="square" anchor="t">
            <a:spAutoFit/>
          </a:bodyPr>
          <a:lstStyle/>
          <a:p>
            <a:pPr>
              <a:lnSpc>
                <a:spcPct val="107000"/>
              </a:lnSpc>
              <a:spcAft>
                <a:spcPts val="0"/>
              </a:spcAft>
            </a:pPr>
            <a:endParaRPr lang="en-GB" sz="1200">
              <a:latin typeface="Calibri"/>
              <a:cs typeface="Calibri"/>
            </a:endParaRPr>
          </a:p>
          <a:p>
            <a:pPr>
              <a:lnSpc>
                <a:spcPct val="107000"/>
              </a:lnSpc>
              <a:spcAft>
                <a:spcPts val="0"/>
              </a:spcAft>
            </a:pPr>
            <a:r>
              <a:rPr lang="en-GB" sz="1200" b="1">
                <a:latin typeface="Calibri"/>
                <a:cs typeface="Calibri"/>
              </a:rPr>
              <a:t>BBC One/Two (35%) and YouTube (33%) are the most-used news </a:t>
            </a:r>
            <a:r>
              <a:rPr lang="en-GB" sz="1200" b="1">
                <a:cs typeface="Calibri"/>
              </a:rPr>
              <a:t>sources for 12-15s across all platforms. However, BBC One/Two declined from 41% in 2020 and 45% in 2018. BBC One/Two remain the most </a:t>
            </a:r>
            <a:r>
              <a:rPr lang="en-GB" sz="1200" b="1">
                <a:latin typeface="Calibri"/>
                <a:cs typeface="Calibri"/>
              </a:rPr>
              <a:t>important (14%) news sources. </a:t>
            </a:r>
            <a:r>
              <a:rPr lang="en-GB" sz="1200">
                <a:latin typeface="Calibri"/>
                <a:cs typeface="Calibri"/>
              </a:rPr>
              <a:t>The next most used news sources are </a:t>
            </a:r>
            <a:r>
              <a:rPr lang="en-GB" sz="1200">
                <a:cs typeface="Calibri"/>
              </a:rPr>
              <a:t>Instagram (28%) and Facebook </a:t>
            </a:r>
            <a:r>
              <a:rPr lang="en-GB" sz="1200">
                <a:latin typeface="Calibri"/>
                <a:cs typeface="Calibri"/>
              </a:rPr>
              <a:t>(27%). There are seven social media sites in the top ten most used sources for 12-15s. The reach of </a:t>
            </a:r>
            <a:r>
              <a:rPr lang="en-GB" sz="1200">
                <a:cs typeface="Calibri"/>
              </a:rPr>
              <a:t>ITV (24%) has also decreased from 28% in 2020 while Sky News, TikTok and WhatsApp have all seen increases since 2020. </a:t>
            </a:r>
            <a:r>
              <a:rPr lang="en-GB" sz="1200">
                <a:latin typeface="Calibri"/>
                <a:cs typeface="Calibri"/>
              </a:rPr>
              <a:t>12-15s remain most likely to first find out about social media sources from friends and find out about TV and radio sources from parent(s).</a:t>
            </a:r>
          </a:p>
          <a:p>
            <a:pPr>
              <a:lnSpc>
                <a:spcPct val="107000"/>
              </a:lnSpc>
              <a:spcAft>
                <a:spcPts val="0"/>
              </a:spcAft>
            </a:pPr>
            <a:endParaRPr lang="en-GB" sz="1200">
              <a:latin typeface="Calibri"/>
              <a:cs typeface="Calibri"/>
            </a:endParaRPr>
          </a:p>
          <a:p>
            <a:pPr>
              <a:lnSpc>
                <a:spcPct val="107000"/>
              </a:lnSpc>
              <a:spcAft>
                <a:spcPts val="0"/>
              </a:spcAft>
            </a:pPr>
            <a:r>
              <a:rPr lang="en-GB" sz="1200" b="1">
                <a:latin typeface="Calibri"/>
                <a:cs typeface="Calibri"/>
              </a:rPr>
              <a:t>Family, radio, podcasts and TV are perceived as the most truthful news sources, while social media and friends are perceived to be the least truthful.</a:t>
            </a:r>
            <a:r>
              <a:rPr lang="en-GB" sz="1200">
                <a:latin typeface="Calibri"/>
                <a:cs typeface="Calibri"/>
              </a:rPr>
              <a:t> Four in five (80%) 12-15s said the news they heard from family was either ‘always’ or ‘mostly’ accurate, compared to 75% for radio, 69% for podcasts and 69% for TV. Only one in three think news stories on social media (34%) or from friends (37%) are accurate. </a:t>
            </a:r>
          </a:p>
          <a:p>
            <a:pPr>
              <a:lnSpc>
                <a:spcPct val="107000"/>
              </a:lnSpc>
              <a:spcAft>
                <a:spcPts val="0"/>
              </a:spcAft>
            </a:pPr>
            <a:endParaRPr lang="en-GB" sz="1200">
              <a:latin typeface="Calibri"/>
              <a:cs typeface="Calibri"/>
            </a:endParaRPr>
          </a:p>
          <a:p>
            <a:pPr>
              <a:lnSpc>
                <a:spcPct val="107000"/>
              </a:lnSpc>
              <a:spcAft>
                <a:spcPts val="0"/>
              </a:spcAft>
            </a:pPr>
            <a:r>
              <a:rPr lang="en-GB" sz="1200" b="1">
                <a:latin typeface="Calibri"/>
                <a:cs typeface="Calibri"/>
              </a:rPr>
              <a:t>Two fifths (41%) of 12-15s say they have seen a deliberately untrue / misleading news story online in the past 12 months. </a:t>
            </a:r>
            <a:r>
              <a:rPr lang="en-GB" sz="1200">
                <a:latin typeface="Calibri"/>
                <a:cs typeface="Calibri"/>
              </a:rPr>
              <a:t>42% of 12-15s who use social media for news claim they always/often think about whether the stories they see there are accurate. However, 52% say it is difficult to tell whether news on social media is accurate or not. The most common actions they would take if they saw a deliberately misleading story are to tell parents or another family member (37%), followed by telling friends (21%). A third (33%) said they would probably just ignore it/wouldn’t do anything.</a:t>
            </a:r>
          </a:p>
          <a:p>
            <a:pPr>
              <a:lnSpc>
                <a:spcPct val="107000"/>
              </a:lnSpc>
              <a:spcAft>
                <a:spcPts val="0"/>
              </a:spcAft>
            </a:pPr>
            <a:endParaRPr lang="en-GB" sz="1200">
              <a:latin typeface="Calibri"/>
              <a:ea typeface="Times New Roman" panose="02020603050405020304" pitchFamily="18" charset="0"/>
              <a:cs typeface="Calibri"/>
            </a:endParaRPr>
          </a:p>
        </p:txBody>
      </p:sp>
    </p:spTree>
    <p:extLst>
      <p:ext uri="{BB962C8B-B14F-4D97-AF65-F5344CB8AC3E}">
        <p14:creationId xmlns:p14="http://schemas.microsoft.com/office/powerpoint/2010/main" val="1724973940"/>
      </p:ext>
    </p:ext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109881" y="1233344"/>
            <a:ext cx="9046078" cy="300991"/>
          </a:xfrm>
          <a:prstGeom prst="rect">
            <a:avLst/>
          </a:prstGeom>
        </p:spPr>
        <p:txBody>
          <a:bodyPr/>
          <a:lstStyle/>
          <a:p>
            <a:pPr lvl="0"/>
            <a:r>
              <a:rPr lang="en-GB" kern="0">
                <a:cs typeface="Arial" pitchFamily="34" charset="0"/>
              </a:rPr>
              <a:t>Number of individual sources named - by platform </a:t>
            </a:r>
            <a:br>
              <a:rPr lang="en-GB"/>
            </a:br>
            <a:r>
              <a:rPr lang="en-GB" sz="1100" i="1" kern="0">
                <a:cs typeface="Arial" pitchFamily="34" charset="0"/>
              </a:rPr>
              <a:t>All children aged 12-15 using each platform for news</a:t>
            </a:r>
            <a:endParaRPr lang="en-GB"/>
          </a:p>
        </p:txBody>
      </p:sp>
      <p:sp>
        <p:nvSpPr>
          <p:cNvPr id="7" name="Text Placeholder 6"/>
          <p:cNvSpPr>
            <a:spLocks noGrp="1"/>
          </p:cNvSpPr>
          <p:nvPr>
            <p:ph type="body" sz="quarter" idx="14"/>
          </p:nvPr>
        </p:nvSpPr>
        <p:spPr>
          <a:xfrm>
            <a:off x="109881" y="303390"/>
            <a:ext cx="7498934" cy="705057"/>
          </a:xfrm>
        </p:spPr>
        <p:txBody>
          <a:bodyPr anchor="t" anchorCtr="0"/>
          <a:lstStyle/>
          <a:p>
            <a:pPr>
              <a:lnSpc>
                <a:spcPts val="1800"/>
              </a:lnSpc>
            </a:pPr>
            <a:r>
              <a:rPr lang="en-GB" sz="1800"/>
              <a:t>Across all platforms, an average of 4.1 individual sources are used for news. Social media news users use an average of 3.2 social media sources, an increase from 2.6 since 2020</a:t>
            </a:r>
            <a:endParaRPr lang="en-US" sz="1800"/>
          </a:p>
        </p:txBody>
      </p:sp>
      <p:sp>
        <p:nvSpPr>
          <p:cNvPr id="11" name="Title 1">
            <a:extLst>
              <a:ext uri="{FF2B5EF4-FFF2-40B4-BE49-F238E27FC236}">
                <a16:creationId xmlns:a16="http://schemas.microsoft.com/office/drawing/2014/main" id="{DBA54129-6F0C-4C13-9353-86C5AE807712}"/>
              </a:ext>
            </a:extLst>
          </p:cNvPr>
          <p:cNvSpPr txBox="1">
            <a:spLocks/>
          </p:cNvSpPr>
          <p:nvPr/>
        </p:nvSpPr>
        <p:spPr>
          <a:xfrm>
            <a:off x="104304" y="950568"/>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15.9</a:t>
            </a:r>
            <a:br>
              <a:rPr lang="en-GB" sz="1800" b="1">
                <a:latin typeface="+mn-lt"/>
                <a:cs typeface="Arial" pitchFamily="34" charset="0"/>
              </a:rPr>
            </a:br>
            <a:endParaRPr lang="en-GB" sz="1800" b="1">
              <a:latin typeface="+mn-lt"/>
              <a:cs typeface="Arial" pitchFamily="34" charset="0"/>
            </a:endParaRPr>
          </a:p>
        </p:txBody>
      </p:sp>
      <p:pic>
        <p:nvPicPr>
          <p:cNvPr id="4" name="Picture 3" descr="This chart shows the average number of individual news sources used by platform – using the 2021 and 2020 data.  The average number remains largely the same, with 4.1 sources used in 2021 compared to 3.7 sources in 2020. However, social media news users use an average of 3.2 social media sources in 2021, an increase from 2.6 since 2020">
            <a:extLst>
              <a:ext uri="{FF2B5EF4-FFF2-40B4-BE49-F238E27FC236}">
                <a16:creationId xmlns:a16="http://schemas.microsoft.com/office/drawing/2014/main" id="{4E6BFD02-BBAF-41B3-9AB6-6F2300601C3F}"/>
              </a:ext>
            </a:extLst>
          </p:cNvPr>
          <p:cNvPicPr>
            <a:picLocks noChangeAspect="1"/>
          </p:cNvPicPr>
          <p:nvPr/>
        </p:nvPicPr>
        <p:blipFill>
          <a:blip r:embed="rId3"/>
          <a:stretch>
            <a:fillRect/>
          </a:stretch>
        </p:blipFill>
        <p:spPr>
          <a:xfrm>
            <a:off x="362656" y="1816102"/>
            <a:ext cx="8675360" cy="4188315"/>
          </a:xfrm>
          <a:prstGeom prst="rect">
            <a:avLst/>
          </a:prstGeom>
        </p:spPr>
      </p:pic>
      <p:sp>
        <p:nvSpPr>
          <p:cNvPr id="13" name="Text Placeholder 4"/>
          <p:cNvSpPr>
            <a:spLocks noGrp="1"/>
          </p:cNvSpPr>
          <p:nvPr>
            <p:ph type="body" sz="quarter" idx="12"/>
          </p:nvPr>
        </p:nvSpPr>
        <p:spPr>
          <a:xfrm>
            <a:off x="11253" y="5977560"/>
            <a:ext cx="9132747" cy="880439"/>
          </a:xfrm>
        </p:spPr>
        <p:txBody>
          <a:bodyPr/>
          <a:lstStyle/>
          <a:p>
            <a:pPr>
              <a:tabLst>
                <a:tab pos="8229600" algn="r"/>
              </a:tabLst>
            </a:pPr>
            <a:r>
              <a:rPr lang="en-GB"/>
              <a:t>Source: </a:t>
            </a:r>
            <a:r>
              <a:rPr lang="en-CA"/>
              <a:t>Ofcom Children's News Consumption Survey 2021	</a:t>
            </a:r>
            <a:r>
              <a:rPr lang="en-US"/>
              <a:t>           Green/red triangles </a:t>
            </a:r>
            <a:r>
              <a:rPr lang="en-GB"/>
              <a:t>indicate statistically significant differences at 95% confidence between 2021 and 2020</a:t>
            </a:r>
            <a:endParaRPr lang="en-US"/>
          </a:p>
          <a:p>
            <a:pPr>
              <a:tabLst>
                <a:tab pos="8229600" algn="r"/>
              </a:tabLst>
            </a:pPr>
            <a:r>
              <a:rPr lang="en-GB"/>
              <a:t>Question: </a:t>
            </a:r>
            <a:r>
              <a:rPr lang="en-US"/>
              <a:t>D1. Which, if any, of the following do you use to read, watch, listen to or follow news stories?</a:t>
            </a:r>
          </a:p>
          <a:p>
            <a:pPr>
              <a:lnSpc>
                <a:spcPct val="90000"/>
              </a:lnSpc>
            </a:pPr>
            <a:r>
              <a:rPr lang="en-GB"/>
              <a:t>Base: All using each platform for news 2021 – All platforms=1010, </a:t>
            </a:r>
            <a:r>
              <a:rPr lang="en-CA"/>
              <a:t>TV=658, Social media=574, Radio=348, Other websites/apps=214, Newspapers=163, All internet (Social media and/or Other websites/apps)=632     </a:t>
            </a:r>
            <a:r>
              <a:rPr lang="en-GB"/>
              <a:t>*Other websites/apps includes any internet source, excluding social media and search engines</a:t>
            </a:r>
            <a:endParaRPr lang="en-CA"/>
          </a:p>
          <a:p>
            <a:pPr lvl="0"/>
            <a:r>
              <a:rPr lang="en-GB"/>
              <a:t>Note: Some respondents did not name specific sources within a platform so appear as having zero sources</a:t>
            </a:r>
          </a:p>
        </p:txBody>
      </p:sp>
    </p:spTree>
    <p:extLst>
      <p:ext uri="{BB962C8B-B14F-4D97-AF65-F5344CB8AC3E}">
        <p14:creationId xmlns:p14="http://schemas.microsoft.com/office/powerpoint/2010/main" val="166759231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title" idx="4294967295"/>
          </p:nvPr>
        </p:nvSpPr>
        <p:spPr>
          <a:xfrm>
            <a:off x="95250" y="336342"/>
            <a:ext cx="7353470" cy="7050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ts val="1800"/>
              </a:lnSpc>
              <a:spcBef>
                <a:spcPct val="20000"/>
              </a:spcBef>
              <a:spcAft>
                <a:spcPts val="0"/>
              </a:spcAft>
              <a:buClrTx/>
              <a:buSzTx/>
              <a:buFont typeface="Arial"/>
              <a:buNone/>
              <a:tabLst/>
              <a:defRPr/>
            </a:pPr>
            <a:r>
              <a:rPr kumimoji="0" lang="en-GB" sz="1800" b="0" i="0" u="none" strike="noStrike" kern="1200" cap="none" spc="0" normalizeH="0" baseline="0" noProof="0">
                <a:ln>
                  <a:noFill/>
                </a:ln>
                <a:solidFill>
                  <a:schemeClr val="accent2"/>
                </a:solidFill>
                <a:effectLst/>
                <a:uLnTx/>
                <a:uFillTx/>
                <a:latin typeface="+mn-lt"/>
                <a:ea typeface="+mn-ea"/>
                <a:cs typeface="+mn-cs"/>
              </a:rPr>
              <a:t>57% of 12-15s claim to access news via social media. They are most likely to access news via trending news, comments and links posted by friends/family. The most common actions include clicking on stories and looking at comments</a:t>
            </a:r>
            <a:endParaRPr kumimoji="0" lang="en-US" sz="1800" b="0" i="0" u="none" strike="noStrike" kern="1200" cap="none" spc="0" normalizeH="0" baseline="0" noProof="0">
              <a:ln>
                <a:noFill/>
              </a:ln>
              <a:solidFill>
                <a:schemeClr val="accent2"/>
              </a:solidFill>
              <a:effectLst/>
              <a:uLnTx/>
              <a:uFillTx/>
              <a:latin typeface="+mn-lt"/>
              <a:ea typeface="+mn-ea"/>
              <a:cs typeface="+mn-cs"/>
            </a:endParaRPr>
          </a:p>
        </p:txBody>
      </p:sp>
      <p:sp>
        <p:nvSpPr>
          <p:cNvPr id="12" name="Title 1">
            <a:extLst>
              <a:ext uri="{FF2B5EF4-FFF2-40B4-BE49-F238E27FC236}">
                <a16:creationId xmlns:a16="http://schemas.microsoft.com/office/drawing/2014/main" id="{B926548C-0623-404C-972A-4D15D4085829}"/>
              </a:ext>
            </a:extLst>
          </p:cNvPr>
          <p:cNvSpPr txBox="1">
            <a:spLocks/>
          </p:cNvSpPr>
          <p:nvPr/>
        </p:nvSpPr>
        <p:spPr>
          <a:xfrm>
            <a:off x="96586" y="1397157"/>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15.10</a:t>
            </a:r>
            <a:br>
              <a:rPr lang="en-GB" sz="1800" b="1">
                <a:latin typeface="+mn-lt"/>
                <a:cs typeface="Arial" pitchFamily="34" charset="0"/>
              </a:rPr>
            </a:br>
            <a:endParaRPr lang="en-GB" sz="1800" b="1">
              <a:latin typeface="+mn-lt"/>
              <a:cs typeface="Arial" pitchFamily="34" charset="0"/>
            </a:endParaRPr>
          </a:p>
        </p:txBody>
      </p:sp>
      <p:pic>
        <p:nvPicPr>
          <p:cNvPr id="5" name="Picture 4" descr="This chart shows how news is accessed via social media – using the 2021 to 2018 data. Among the 12-15 year olds who claim to consume news via social media, 56% access it via trending news, 54% via comments and 50% via links posted by friends/family">
            <a:extLst>
              <a:ext uri="{FF2B5EF4-FFF2-40B4-BE49-F238E27FC236}">
                <a16:creationId xmlns:a16="http://schemas.microsoft.com/office/drawing/2014/main" id="{D93DA2EF-F53A-4BAE-B5A0-A5E3D8EB1539}"/>
              </a:ext>
            </a:extLst>
          </p:cNvPr>
          <p:cNvPicPr>
            <a:picLocks noChangeAspect="1"/>
          </p:cNvPicPr>
          <p:nvPr/>
        </p:nvPicPr>
        <p:blipFill>
          <a:blip r:embed="rId3"/>
          <a:stretch>
            <a:fillRect/>
          </a:stretch>
        </p:blipFill>
        <p:spPr>
          <a:xfrm>
            <a:off x="195680" y="1699313"/>
            <a:ext cx="4517528" cy="4261473"/>
          </a:xfrm>
          <a:prstGeom prst="rect">
            <a:avLst/>
          </a:prstGeom>
        </p:spPr>
      </p:pic>
      <p:pic>
        <p:nvPicPr>
          <p:cNvPr id="4" name="Picture 3" descr="This chart shows the actions normally taken when accessing news on social media – using the 2021 and 2020 data. Among the 12-15 year olds who access news via trending news, friends/family/other people they follow, and news organisations – the most common actions are clicking on stories and looking at comments ">
            <a:extLst>
              <a:ext uri="{FF2B5EF4-FFF2-40B4-BE49-F238E27FC236}">
                <a16:creationId xmlns:a16="http://schemas.microsoft.com/office/drawing/2014/main" id="{6ECEE034-86EB-49CE-BA21-0E91F5AB2D36}"/>
              </a:ext>
            </a:extLst>
          </p:cNvPr>
          <p:cNvPicPr>
            <a:picLocks noChangeAspect="1"/>
          </p:cNvPicPr>
          <p:nvPr/>
        </p:nvPicPr>
        <p:blipFill>
          <a:blip r:embed="rId4"/>
          <a:stretch>
            <a:fillRect/>
          </a:stretch>
        </p:blipFill>
        <p:spPr>
          <a:xfrm>
            <a:off x="4200571" y="1575936"/>
            <a:ext cx="4913802" cy="4572396"/>
          </a:xfrm>
          <a:prstGeom prst="rect">
            <a:avLst/>
          </a:prstGeom>
        </p:spPr>
      </p:pic>
      <p:sp>
        <p:nvSpPr>
          <p:cNvPr id="13" name="Text Placeholder 4"/>
          <p:cNvSpPr>
            <a:spLocks noGrp="1"/>
          </p:cNvSpPr>
          <p:nvPr>
            <p:ph type="body" sz="quarter" idx="12"/>
          </p:nvPr>
        </p:nvSpPr>
        <p:spPr>
          <a:xfrm>
            <a:off x="11253" y="5944608"/>
            <a:ext cx="8951994" cy="880439"/>
          </a:xfrm>
        </p:spPr>
        <p:txBody>
          <a:bodyPr/>
          <a:lstStyle/>
          <a:p>
            <a:pPr>
              <a:lnSpc>
                <a:spcPct val="90000"/>
              </a:lnSpc>
              <a:spcBef>
                <a:spcPts val="100"/>
              </a:spcBef>
              <a:tabLst>
                <a:tab pos="8229600" algn="r"/>
              </a:tabLst>
            </a:pPr>
            <a:r>
              <a:rPr lang="en-GB"/>
              <a:t>Source: </a:t>
            </a:r>
            <a:r>
              <a:rPr lang="en-CA"/>
              <a:t>Ofcom Children's News Consumption Survey 2021</a:t>
            </a:r>
            <a:r>
              <a:rPr lang="en-GB"/>
              <a:t>	</a:t>
            </a:r>
            <a:r>
              <a:rPr lang="en-US"/>
              <a:t>         Green/red triangles </a:t>
            </a:r>
            <a:r>
              <a:rPr lang="en-GB"/>
              <a:t>indicate statistically significant differences at 95% confidence between 2021 and 2020</a:t>
            </a:r>
          </a:p>
          <a:p>
            <a:pPr>
              <a:lnSpc>
                <a:spcPct val="90000"/>
              </a:lnSpc>
              <a:spcBef>
                <a:spcPts val="100"/>
              </a:spcBef>
            </a:pPr>
            <a:r>
              <a:rPr lang="en-GB"/>
              <a:t>Question: </a:t>
            </a:r>
            <a:r>
              <a:rPr lang="nl-NL"/>
              <a:t>C7. Which, if any, of the following do you read or see on the social media sites or apps you use most often? </a:t>
            </a:r>
            <a:br>
              <a:rPr lang="nl-NL"/>
            </a:br>
            <a:r>
              <a:rPr lang="nl-NL"/>
              <a:t>Base: All using social media to follow news – 2021=574, 2020=555, 2019=548, 2018=556</a:t>
            </a:r>
          </a:p>
          <a:p>
            <a:pPr>
              <a:lnSpc>
                <a:spcPct val="90000"/>
              </a:lnSpc>
              <a:spcBef>
                <a:spcPts val="100"/>
              </a:spcBef>
            </a:pPr>
            <a:r>
              <a:rPr lang="en-US"/>
              <a:t>C8. Which, if any, of the following do you do when you read or see [type of news] on social media sites or apps?</a:t>
            </a:r>
            <a:br>
              <a:rPr lang="en-US"/>
            </a:br>
            <a:r>
              <a:rPr lang="en-GB"/>
              <a:t>Base: All accessing news from each source via social media 2021/2020 – Trending news=318/292, News stories from friends/family/other people=410/395, News organisations=310/288          Note: Columns do not sum to 100% (this was a multi-code question)</a:t>
            </a:r>
          </a:p>
          <a:p>
            <a:pPr>
              <a:spcBef>
                <a:spcPts val="100"/>
              </a:spcBef>
            </a:pPr>
            <a:endParaRPr lang="en-GB"/>
          </a:p>
        </p:txBody>
      </p:sp>
    </p:spTree>
    <p:extLst>
      <p:ext uri="{BB962C8B-B14F-4D97-AF65-F5344CB8AC3E}">
        <p14:creationId xmlns:p14="http://schemas.microsoft.com/office/powerpoint/2010/main" val="30775631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109881" y="1485462"/>
            <a:ext cx="9046078" cy="300991"/>
          </a:xfrm>
          <a:prstGeom prst="rect">
            <a:avLst/>
          </a:prstGeom>
        </p:spPr>
        <p:txBody>
          <a:bodyPr/>
          <a:lstStyle/>
          <a:p>
            <a:pPr>
              <a:tabLst>
                <a:tab pos="4914900" algn="l"/>
              </a:tabLst>
            </a:pPr>
            <a:r>
              <a:rPr lang="en-GB"/>
              <a:t>Initial introduction to news sources 2021</a:t>
            </a:r>
            <a:br>
              <a:rPr lang="en-GB"/>
            </a:br>
            <a:r>
              <a:rPr lang="en-GB" sz="1100" i="1" kern="0">
                <a:cs typeface="Arial" pitchFamily="34" charset="0"/>
              </a:rPr>
              <a:t>All children aged 12-15 using each source for news </a:t>
            </a:r>
            <a:br>
              <a:rPr lang="en-GB" sz="1100" i="1" kern="0">
                <a:cs typeface="Arial" pitchFamily="34" charset="0"/>
              </a:rPr>
            </a:br>
            <a:endParaRPr lang="en-GB" sz="1100" i="1" kern="0">
              <a:cs typeface="Arial" pitchFamily="34" charset="0"/>
            </a:endParaRPr>
          </a:p>
        </p:txBody>
      </p:sp>
      <p:sp>
        <p:nvSpPr>
          <p:cNvPr id="7" name="Text Placeholder 6"/>
          <p:cNvSpPr>
            <a:spLocks noGrp="1"/>
          </p:cNvSpPr>
          <p:nvPr>
            <p:ph type="body" sz="quarter" idx="14"/>
          </p:nvPr>
        </p:nvSpPr>
        <p:spPr>
          <a:xfrm>
            <a:off x="106111" y="295389"/>
            <a:ext cx="7411390" cy="705057"/>
          </a:xfrm>
        </p:spPr>
        <p:txBody>
          <a:bodyPr anchor="t" anchorCtr="0"/>
          <a:lstStyle/>
          <a:p>
            <a:pPr>
              <a:lnSpc>
                <a:spcPts val="1800"/>
              </a:lnSpc>
            </a:pPr>
            <a:r>
              <a:rPr lang="en-GB" sz="1800"/>
              <a:t>When 12-15s were asked how they first found out about particular news sources, friends are typically mentioned for social media, whereas parents are mostly cited in relation to more traditional media  </a:t>
            </a:r>
          </a:p>
        </p:txBody>
      </p:sp>
      <p:sp>
        <p:nvSpPr>
          <p:cNvPr id="11" name="Title 1">
            <a:extLst>
              <a:ext uri="{FF2B5EF4-FFF2-40B4-BE49-F238E27FC236}">
                <a16:creationId xmlns:a16="http://schemas.microsoft.com/office/drawing/2014/main" id="{1A0BC30F-4482-406C-AAF1-3938BCFEDFA9}"/>
              </a:ext>
            </a:extLst>
          </p:cNvPr>
          <p:cNvSpPr txBox="1">
            <a:spLocks/>
          </p:cNvSpPr>
          <p:nvPr/>
        </p:nvSpPr>
        <p:spPr>
          <a:xfrm>
            <a:off x="106111" y="1077032"/>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15.11</a:t>
            </a:r>
            <a:br>
              <a:rPr lang="en-GB" sz="1800" b="1">
                <a:latin typeface="+mn-lt"/>
                <a:cs typeface="Arial" pitchFamily="34" charset="0"/>
              </a:rPr>
            </a:br>
            <a:endParaRPr lang="en-GB" sz="1800" b="1">
              <a:latin typeface="+mn-lt"/>
              <a:cs typeface="Arial" pitchFamily="34" charset="0"/>
            </a:endParaRPr>
          </a:p>
        </p:txBody>
      </p:sp>
      <p:pic>
        <p:nvPicPr>
          <p:cNvPr id="4" name="Picture 3" descr="This chart shows how 12-15 year olds were initially introduced to news sources – using the 2021 data. Friends are typically mentioned in relation to social media (e.g. 71% of 12-15 year olds first found out about TikTok from friends), whereas parents are mostly cited in relation to more traditional media (e.g. 79% first found out about BBC One/Two from their parents)">
            <a:extLst>
              <a:ext uri="{FF2B5EF4-FFF2-40B4-BE49-F238E27FC236}">
                <a16:creationId xmlns:a16="http://schemas.microsoft.com/office/drawing/2014/main" id="{087897B3-EC9A-4BCB-B52F-93B2BCDE6543}"/>
              </a:ext>
            </a:extLst>
          </p:cNvPr>
          <p:cNvPicPr>
            <a:picLocks noChangeAspect="1"/>
          </p:cNvPicPr>
          <p:nvPr/>
        </p:nvPicPr>
        <p:blipFill>
          <a:blip r:embed="rId3"/>
          <a:stretch>
            <a:fillRect/>
          </a:stretch>
        </p:blipFill>
        <p:spPr>
          <a:xfrm>
            <a:off x="91051" y="1962573"/>
            <a:ext cx="8961897" cy="4023709"/>
          </a:xfrm>
          <a:prstGeom prst="rect">
            <a:avLst/>
          </a:prstGeom>
        </p:spPr>
      </p:pic>
      <p:sp>
        <p:nvSpPr>
          <p:cNvPr id="13" name="Text Placeholder 4"/>
          <p:cNvSpPr>
            <a:spLocks noGrp="1"/>
          </p:cNvSpPr>
          <p:nvPr>
            <p:ph type="body" sz="quarter" idx="12"/>
          </p:nvPr>
        </p:nvSpPr>
        <p:spPr>
          <a:xfrm>
            <a:off x="11253" y="5977560"/>
            <a:ext cx="8951994" cy="880439"/>
          </a:xfrm>
        </p:spPr>
        <p:txBody>
          <a:bodyPr/>
          <a:lstStyle/>
          <a:p>
            <a:pPr>
              <a:spcBef>
                <a:spcPts val="100"/>
              </a:spcBef>
            </a:pPr>
            <a:r>
              <a:rPr lang="en-GB"/>
              <a:t>Source: </a:t>
            </a:r>
            <a:r>
              <a:rPr lang="en-CA"/>
              <a:t>Ofcom Children's News Consumption Survey 2021</a:t>
            </a:r>
            <a:endParaRPr lang="en-GB"/>
          </a:p>
          <a:p>
            <a:pPr>
              <a:spcBef>
                <a:spcPts val="100"/>
              </a:spcBef>
            </a:pPr>
            <a:r>
              <a:rPr lang="en-GB"/>
              <a:t>Question: </a:t>
            </a:r>
            <a:r>
              <a:rPr lang="en-US"/>
              <a:t>D3. How did you first find out about SOURCE as a source of news?</a:t>
            </a:r>
          </a:p>
          <a:p>
            <a:pPr>
              <a:spcBef>
                <a:spcPts val="100"/>
              </a:spcBef>
            </a:pPr>
            <a:r>
              <a:rPr lang="en-GB"/>
              <a:t>Base: All children aged 12-15 who use each source for news (bases shown above, only sources used by 100+ respondents included)</a:t>
            </a:r>
          </a:p>
        </p:txBody>
      </p:sp>
    </p:spTree>
    <p:extLst>
      <p:ext uri="{BB962C8B-B14F-4D97-AF65-F5344CB8AC3E}">
        <p14:creationId xmlns:p14="http://schemas.microsoft.com/office/powerpoint/2010/main" val="33104520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p:cNvSpPr>
            <a:spLocks noGrp="1"/>
          </p:cNvSpPr>
          <p:nvPr>
            <p:ph type="title"/>
          </p:nvPr>
        </p:nvSpPr>
        <p:spPr>
          <a:xfrm>
            <a:off x="97922" y="1540252"/>
            <a:ext cx="9046078" cy="300991"/>
          </a:xfrm>
          <a:prstGeom prst="rect">
            <a:avLst/>
          </a:prstGeom>
        </p:spPr>
        <p:txBody>
          <a:bodyPr/>
          <a:lstStyle/>
          <a:p>
            <a:pPr>
              <a:tabLst>
                <a:tab pos="1028700" algn="l"/>
              </a:tabLst>
            </a:pPr>
            <a:r>
              <a:rPr lang="en-GB" kern="0">
                <a:cs typeface="Arial" pitchFamily="34" charset="0"/>
              </a:rPr>
              <a:t>Attributes of news platforms - 2021 </a:t>
            </a:r>
            <a:br>
              <a:rPr lang="en-GB" kern="0">
                <a:cs typeface="Arial" pitchFamily="34" charset="0"/>
              </a:rPr>
            </a:br>
            <a:r>
              <a:rPr lang="en-GB" sz="1100" i="1" kern="0">
                <a:cs typeface="Arial" pitchFamily="34" charset="0"/>
              </a:rPr>
              <a:t>Ratings from children aged 12-15 using each platform for news</a:t>
            </a:r>
            <a:br>
              <a:rPr lang="en-GB" sz="1100" kern="0">
                <a:cs typeface="Arial" pitchFamily="34" charset="0"/>
              </a:rPr>
            </a:br>
            <a:r>
              <a:rPr lang="en-GB" sz="1100" i="1" kern="0">
                <a:cs typeface="Arial" pitchFamily="34" charset="0"/>
              </a:rPr>
              <a:t> </a:t>
            </a:r>
            <a:br>
              <a:rPr lang="en-GB" kern="0">
                <a:cs typeface="Arial" pitchFamily="34" charset="0"/>
              </a:rPr>
            </a:br>
            <a:endParaRPr lang="en-GB"/>
          </a:p>
        </p:txBody>
      </p:sp>
      <p:sp>
        <p:nvSpPr>
          <p:cNvPr id="4" name="Text Placeholder 3"/>
          <p:cNvSpPr>
            <a:spLocks noGrp="1"/>
          </p:cNvSpPr>
          <p:nvPr>
            <p:ph type="body" sz="quarter" idx="14"/>
          </p:nvPr>
        </p:nvSpPr>
        <p:spPr>
          <a:xfrm>
            <a:off x="42690" y="336342"/>
            <a:ext cx="7596000" cy="705057"/>
          </a:xfrm>
          <a:prstGeom prst="rect">
            <a:avLst/>
          </a:prstGeom>
        </p:spPr>
        <p:txBody>
          <a:bodyPr anchor="t" anchorCtr="0"/>
          <a:lstStyle/>
          <a:p>
            <a:pPr>
              <a:lnSpc>
                <a:spcPts val="1800"/>
              </a:lnSpc>
            </a:pPr>
            <a:r>
              <a:rPr lang="en-GB" sz="1800"/>
              <a:t>Users of TV and Newspapers tend to give high ratings across the majority of the attributes. By comparison, social media users give comparatively lower scores, especially for ‘trustworthy’ and ‘accuracy’</a:t>
            </a:r>
            <a:endParaRPr lang="en-GB"/>
          </a:p>
        </p:txBody>
      </p:sp>
      <p:sp>
        <p:nvSpPr>
          <p:cNvPr id="16" name="Title 1">
            <a:extLst>
              <a:ext uri="{FF2B5EF4-FFF2-40B4-BE49-F238E27FC236}">
                <a16:creationId xmlns:a16="http://schemas.microsoft.com/office/drawing/2014/main" id="{02F9FC31-EB5D-41B2-B04D-E46D2030D250}"/>
              </a:ext>
            </a:extLst>
          </p:cNvPr>
          <p:cNvSpPr txBox="1">
            <a:spLocks/>
          </p:cNvSpPr>
          <p:nvPr/>
        </p:nvSpPr>
        <p:spPr>
          <a:xfrm>
            <a:off x="97922" y="1192049"/>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15.12</a:t>
            </a:r>
            <a:br>
              <a:rPr lang="en-GB" sz="1800" b="1">
                <a:latin typeface="+mn-lt"/>
                <a:cs typeface="Arial" pitchFamily="34" charset="0"/>
              </a:rPr>
            </a:br>
            <a:endParaRPr lang="en-GB" sz="1800" b="1">
              <a:latin typeface="+mn-lt"/>
              <a:cs typeface="Arial" pitchFamily="34" charset="0"/>
            </a:endParaRPr>
          </a:p>
        </p:txBody>
      </p:sp>
      <p:pic>
        <p:nvPicPr>
          <p:cNvPr id="3" name="Picture 2" descr="This chart shows the performance of the news platforms against several statements; ‘important to me’, ‘providing accurate news stories’, ‘providing trustworty news stories’, ‘helps me to understand what's going on in the world’ and ‘offers range of opinions’ – using the 2021 data.  12-15 year old users of TV and Newspapers – and to a lesser extent radio – tend to give high ratings across the majority of the attributes. By comparison, social media users give comparatively lower scores">
            <a:extLst>
              <a:ext uri="{FF2B5EF4-FFF2-40B4-BE49-F238E27FC236}">
                <a16:creationId xmlns:a16="http://schemas.microsoft.com/office/drawing/2014/main" id="{1F4040BA-470D-4642-AD42-A2E3BF15B43F}"/>
              </a:ext>
            </a:extLst>
          </p:cNvPr>
          <p:cNvPicPr>
            <a:picLocks noChangeAspect="1"/>
          </p:cNvPicPr>
          <p:nvPr/>
        </p:nvPicPr>
        <p:blipFill>
          <a:blip r:embed="rId3"/>
          <a:stretch>
            <a:fillRect/>
          </a:stretch>
        </p:blipFill>
        <p:spPr>
          <a:xfrm>
            <a:off x="176462" y="2274187"/>
            <a:ext cx="9144000" cy="3143811"/>
          </a:xfrm>
          <a:prstGeom prst="rect">
            <a:avLst/>
          </a:prstGeom>
        </p:spPr>
      </p:pic>
      <p:sp>
        <p:nvSpPr>
          <p:cNvPr id="15" name="Text Placeholder 6"/>
          <p:cNvSpPr>
            <a:spLocks noGrp="1"/>
          </p:cNvSpPr>
          <p:nvPr>
            <p:ph type="body" sz="quarter" idx="12"/>
          </p:nvPr>
        </p:nvSpPr>
        <p:spPr>
          <a:xfrm>
            <a:off x="11253" y="5977560"/>
            <a:ext cx="9030575" cy="880439"/>
          </a:xfrm>
        </p:spPr>
        <p:txBody>
          <a:bodyPr/>
          <a:lstStyle/>
          <a:p>
            <a:pPr>
              <a:spcBef>
                <a:spcPts val="0"/>
              </a:spcBef>
              <a:tabLst>
                <a:tab pos="8229600" algn="r"/>
              </a:tabLst>
            </a:pPr>
            <a:r>
              <a:rPr lang="en-GB"/>
              <a:t>Source: </a:t>
            </a:r>
            <a:r>
              <a:rPr lang="en-CA"/>
              <a:t>Ofcom Children's News Consumption Survey 2021</a:t>
            </a:r>
            <a:r>
              <a:rPr lang="en-GB"/>
              <a:t>	          </a:t>
            </a:r>
            <a:r>
              <a:rPr lang="en-US"/>
              <a:t> Green/red triangles </a:t>
            </a:r>
            <a:r>
              <a:rPr lang="en-GB"/>
              <a:t>indicate statistically significant differences at 95% confidence between 2021 and 2020</a:t>
            </a:r>
          </a:p>
          <a:p>
            <a:r>
              <a:rPr lang="nl-NL"/>
              <a:t>Question: E2. You will now see all of the other news sources that you use. I would like you to tell me how important each one is to you.</a:t>
            </a:r>
            <a:endParaRPr lang="en-US"/>
          </a:p>
          <a:p>
            <a:r>
              <a:rPr lang="nl-NL"/>
              <a:t>E3. You will now see a list of statements.  I would like you to tell me how often each of these statement applies to each of the different news sources</a:t>
            </a:r>
            <a:endParaRPr lang="en-US"/>
          </a:p>
          <a:p>
            <a:pPr>
              <a:spcBef>
                <a:spcPts val="100"/>
              </a:spcBef>
            </a:pPr>
            <a:r>
              <a:rPr lang="en-GB"/>
              <a:t>Base: All ratings by children aged 12-15 who use each platform for news – TV=1076, Newspapers=356, Radio=536, Social media=1821, Other websites/apps=326</a:t>
            </a:r>
          </a:p>
        </p:txBody>
      </p:sp>
    </p:spTree>
    <p:extLst>
      <p:ext uri="{BB962C8B-B14F-4D97-AF65-F5344CB8AC3E}">
        <p14:creationId xmlns:p14="http://schemas.microsoft.com/office/powerpoint/2010/main" val="160788006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p:cNvSpPr>
            <a:spLocks noGrp="1"/>
          </p:cNvSpPr>
          <p:nvPr>
            <p:ph type="title"/>
          </p:nvPr>
        </p:nvSpPr>
        <p:spPr>
          <a:xfrm>
            <a:off x="49734" y="1463667"/>
            <a:ext cx="9046078" cy="300991"/>
          </a:xfrm>
          <a:prstGeom prst="rect">
            <a:avLst/>
          </a:prstGeom>
        </p:spPr>
        <p:txBody>
          <a:bodyPr/>
          <a:lstStyle/>
          <a:p>
            <a:r>
              <a:rPr lang="en-GB" kern="0">
                <a:cs typeface="Arial" pitchFamily="34" charset="0"/>
              </a:rPr>
              <a:t>Attributes of news sources – 2021</a:t>
            </a:r>
            <a:br>
              <a:rPr lang="en-GB" kern="0">
                <a:cs typeface="Arial" pitchFamily="34" charset="0"/>
              </a:rPr>
            </a:br>
            <a:r>
              <a:rPr lang="en-GB" sz="1100" i="1" kern="0">
                <a:cs typeface="Arial" pitchFamily="34" charset="0"/>
              </a:rPr>
              <a:t>All children aged 12-15 using each source for news</a:t>
            </a:r>
            <a:br>
              <a:rPr lang="en-GB" kern="0">
                <a:cs typeface="Arial" pitchFamily="34" charset="0"/>
              </a:rPr>
            </a:br>
            <a:endParaRPr lang="en-GB"/>
          </a:p>
        </p:txBody>
      </p:sp>
      <p:sp>
        <p:nvSpPr>
          <p:cNvPr id="4" name="Text Placeholder 3"/>
          <p:cNvSpPr>
            <a:spLocks noGrp="1"/>
          </p:cNvSpPr>
          <p:nvPr>
            <p:ph type="body" sz="quarter" idx="14"/>
          </p:nvPr>
        </p:nvSpPr>
        <p:spPr>
          <a:xfrm>
            <a:off x="49734" y="361667"/>
            <a:ext cx="7627783" cy="705057"/>
          </a:xfrm>
          <a:prstGeom prst="rect">
            <a:avLst/>
          </a:prstGeom>
        </p:spPr>
        <p:txBody>
          <a:bodyPr/>
          <a:lstStyle/>
          <a:p>
            <a:r>
              <a:rPr lang="en-GB" sz="1800"/>
              <a:t>BBC/CBBC website/app, BBC Radio 1/Newsbeat, BBC One/Two, Sky News and ITV tend to receive the highest ratings (above 80%) from their users across most of the attributes</a:t>
            </a:r>
          </a:p>
          <a:p>
            <a:endParaRPr lang="en-GB" sz="1800"/>
          </a:p>
        </p:txBody>
      </p:sp>
      <p:sp>
        <p:nvSpPr>
          <p:cNvPr id="10" name="Title 1">
            <a:extLst>
              <a:ext uri="{FF2B5EF4-FFF2-40B4-BE49-F238E27FC236}">
                <a16:creationId xmlns:a16="http://schemas.microsoft.com/office/drawing/2014/main" id="{06C16A99-3080-48D1-AC18-1032922DBD7F}"/>
              </a:ext>
            </a:extLst>
          </p:cNvPr>
          <p:cNvSpPr txBox="1">
            <a:spLocks/>
          </p:cNvSpPr>
          <p:nvPr/>
        </p:nvSpPr>
        <p:spPr>
          <a:xfrm>
            <a:off x="97922" y="1149252"/>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15.13</a:t>
            </a:r>
            <a:br>
              <a:rPr lang="en-GB" sz="1800" b="1">
                <a:latin typeface="+mn-lt"/>
                <a:cs typeface="Arial" pitchFamily="34" charset="0"/>
              </a:rPr>
            </a:br>
            <a:endParaRPr lang="en-GB" sz="1800" b="1">
              <a:latin typeface="+mn-lt"/>
              <a:cs typeface="Arial" pitchFamily="34" charset="0"/>
            </a:endParaRPr>
          </a:p>
        </p:txBody>
      </p:sp>
      <p:pic>
        <p:nvPicPr>
          <p:cNvPr id="2" name="Picture 1" descr="This table shows the performance of the TV, radio, social media and other website/app sources against the same attributes – using the 2021 data.  Users of BBC/CBBC website/app, BBC Radio 1/Newsbeat, BBC One/Two, Sky News and ITV tend to receive higher ratings from their users across most of the attributes.  By contrast, users of social media give lower ratings">
            <a:extLst>
              <a:ext uri="{FF2B5EF4-FFF2-40B4-BE49-F238E27FC236}">
                <a16:creationId xmlns:a16="http://schemas.microsoft.com/office/drawing/2014/main" id="{20B31F87-33FC-47BD-A5DE-52BD0C04AA43}"/>
              </a:ext>
            </a:extLst>
          </p:cNvPr>
          <p:cNvPicPr>
            <a:picLocks noChangeAspect="1"/>
          </p:cNvPicPr>
          <p:nvPr/>
        </p:nvPicPr>
        <p:blipFill>
          <a:blip r:embed="rId3"/>
          <a:stretch>
            <a:fillRect/>
          </a:stretch>
        </p:blipFill>
        <p:spPr>
          <a:xfrm>
            <a:off x="435379" y="1928087"/>
            <a:ext cx="7535309" cy="3932261"/>
          </a:xfrm>
          <a:prstGeom prst="rect">
            <a:avLst/>
          </a:prstGeom>
        </p:spPr>
      </p:pic>
      <p:sp>
        <p:nvSpPr>
          <p:cNvPr id="15" name="Text Placeholder 6"/>
          <p:cNvSpPr>
            <a:spLocks noGrp="1"/>
          </p:cNvSpPr>
          <p:nvPr>
            <p:ph type="body" sz="quarter" idx="12"/>
          </p:nvPr>
        </p:nvSpPr>
        <p:spPr>
          <a:xfrm>
            <a:off x="11253" y="5961795"/>
            <a:ext cx="8942247" cy="880439"/>
          </a:xfrm>
        </p:spPr>
        <p:txBody>
          <a:bodyPr/>
          <a:lstStyle/>
          <a:p>
            <a:pPr>
              <a:spcBef>
                <a:spcPts val="200"/>
              </a:spcBef>
            </a:pPr>
            <a:r>
              <a:rPr lang="en-GB"/>
              <a:t>Source: </a:t>
            </a:r>
            <a:r>
              <a:rPr lang="en-CA"/>
              <a:t>Ofcom Children's News Consumption Survey 2021</a:t>
            </a:r>
            <a:endParaRPr lang="en-GB"/>
          </a:p>
          <a:p>
            <a:pPr>
              <a:spcBef>
                <a:spcPts val="200"/>
              </a:spcBef>
            </a:pPr>
            <a:r>
              <a:rPr lang="nl-NL"/>
              <a:t>Question: E2. You will now see all of the other news sources that you use. I would like you to tell me how important each one is to you</a:t>
            </a:r>
          </a:p>
          <a:p>
            <a:pPr>
              <a:spcBef>
                <a:spcPts val="200"/>
              </a:spcBef>
            </a:pPr>
            <a:r>
              <a:rPr lang="nl-NL"/>
              <a:t>E3. You will now see a list of statements.  I would like you to tell me how often each of these statement applies to each of the different news sources</a:t>
            </a:r>
          </a:p>
          <a:p>
            <a:pPr>
              <a:spcBef>
                <a:spcPts val="200"/>
              </a:spcBef>
            </a:pPr>
            <a:r>
              <a:rPr lang="en-GB"/>
              <a:t>Base: All children aged 12-15 who use each source for news (bases shown above, only sources used by 100+ respondents included)</a:t>
            </a:r>
          </a:p>
        </p:txBody>
      </p:sp>
    </p:spTree>
    <p:extLst>
      <p:ext uri="{BB962C8B-B14F-4D97-AF65-F5344CB8AC3E}">
        <p14:creationId xmlns:p14="http://schemas.microsoft.com/office/powerpoint/2010/main" val="4396678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98438" y="1089004"/>
            <a:ext cx="9046078" cy="300991"/>
          </a:xfrm>
          <a:prstGeom prst="rect">
            <a:avLst/>
          </a:prstGeom>
        </p:spPr>
        <p:txBody>
          <a:bodyPr/>
          <a:lstStyle/>
          <a:p>
            <a:pPr lvl="0"/>
            <a:r>
              <a:rPr lang="en-GB" kern="0">
                <a:cs typeface="Arial" pitchFamily="34" charset="0"/>
              </a:rPr>
              <a:t>Perceived accuracy of news stories from each platform</a:t>
            </a:r>
            <a:br>
              <a:rPr lang="en-GB"/>
            </a:br>
            <a:r>
              <a:rPr lang="en-GB" sz="1100" i="1"/>
              <a:t>All children aged 12-15 who use each platform for news</a:t>
            </a:r>
            <a:endParaRPr lang="en-GB"/>
          </a:p>
        </p:txBody>
      </p:sp>
      <p:sp>
        <p:nvSpPr>
          <p:cNvPr id="7" name="Text Placeholder 6"/>
          <p:cNvSpPr>
            <a:spLocks noGrp="1"/>
          </p:cNvSpPr>
          <p:nvPr>
            <p:ph type="body" sz="quarter" idx="14"/>
          </p:nvPr>
        </p:nvSpPr>
        <p:spPr>
          <a:xfrm>
            <a:off x="87454" y="252076"/>
            <a:ext cx="7554918" cy="705057"/>
          </a:xfrm>
        </p:spPr>
        <p:txBody>
          <a:bodyPr/>
          <a:lstStyle/>
          <a:p>
            <a:r>
              <a:rPr lang="en-GB" sz="1800"/>
              <a:t>Family, radio, podcasts and TV are to be considered the most accurate/truthful sources, while social media and friends are the considered least truthful</a:t>
            </a:r>
            <a:endParaRPr lang="en-US" sz="1800"/>
          </a:p>
        </p:txBody>
      </p:sp>
      <p:sp>
        <p:nvSpPr>
          <p:cNvPr id="14" name="Title 1">
            <a:extLst>
              <a:ext uri="{FF2B5EF4-FFF2-40B4-BE49-F238E27FC236}">
                <a16:creationId xmlns:a16="http://schemas.microsoft.com/office/drawing/2014/main" id="{24BA51B5-E1E5-4101-AA9A-859A2CBD4594}"/>
              </a:ext>
            </a:extLst>
          </p:cNvPr>
          <p:cNvSpPr txBox="1">
            <a:spLocks/>
          </p:cNvSpPr>
          <p:nvPr/>
        </p:nvSpPr>
        <p:spPr>
          <a:xfrm>
            <a:off x="98438" y="825263"/>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15.14</a:t>
            </a:r>
            <a:br>
              <a:rPr lang="en-GB" sz="1800" b="1">
                <a:latin typeface="+mn-lt"/>
                <a:cs typeface="Arial" pitchFamily="34" charset="0"/>
              </a:rPr>
            </a:br>
            <a:endParaRPr lang="en-GB" sz="1800" b="1">
              <a:latin typeface="+mn-lt"/>
              <a:cs typeface="Arial" pitchFamily="34" charset="0"/>
            </a:endParaRPr>
          </a:p>
        </p:txBody>
      </p:sp>
      <p:pic>
        <p:nvPicPr>
          <p:cNvPr id="4" name="Picture 3" descr="This chart shows the perceived accuracy of news stories from each platform – using the 2021 and 2020 data.  12-15 year olds consider family and radio to be the most accurate/truthful sources (respectively 80% and 75% believe they are always or mostly truthful in 2021), while social media and friends are considered the least accurate/truthful (37% and 34% respectively)">
            <a:extLst>
              <a:ext uri="{FF2B5EF4-FFF2-40B4-BE49-F238E27FC236}">
                <a16:creationId xmlns:a16="http://schemas.microsoft.com/office/drawing/2014/main" id="{DAA11AC6-5605-462E-A8FD-C7BE30CDD96C}"/>
              </a:ext>
            </a:extLst>
          </p:cNvPr>
          <p:cNvPicPr>
            <a:picLocks noChangeAspect="1"/>
          </p:cNvPicPr>
          <p:nvPr/>
        </p:nvPicPr>
        <p:blipFill>
          <a:blip r:embed="rId3"/>
          <a:stretch>
            <a:fillRect/>
          </a:stretch>
        </p:blipFill>
        <p:spPr>
          <a:xfrm>
            <a:off x="51424" y="1413114"/>
            <a:ext cx="9041152" cy="4480948"/>
          </a:xfrm>
          <a:prstGeom prst="rect">
            <a:avLst/>
          </a:prstGeom>
        </p:spPr>
      </p:pic>
      <p:sp>
        <p:nvSpPr>
          <p:cNvPr id="13" name="Text Placeholder 4"/>
          <p:cNvSpPr>
            <a:spLocks noGrp="1"/>
          </p:cNvSpPr>
          <p:nvPr>
            <p:ph type="body" sz="quarter" idx="12"/>
          </p:nvPr>
        </p:nvSpPr>
        <p:spPr>
          <a:xfrm>
            <a:off x="11253" y="5977560"/>
            <a:ext cx="9132747" cy="880439"/>
          </a:xfrm>
        </p:spPr>
        <p:txBody>
          <a:bodyPr/>
          <a:lstStyle/>
          <a:p>
            <a:pPr>
              <a:spcBef>
                <a:spcPts val="0"/>
              </a:spcBef>
              <a:tabLst>
                <a:tab pos="8229600" algn="r"/>
              </a:tabLst>
            </a:pPr>
            <a:r>
              <a:rPr lang="en-GB"/>
              <a:t>Source: </a:t>
            </a:r>
            <a:r>
              <a:rPr lang="en-CA"/>
              <a:t>Ofcom Children's News Consumption Survey 2021</a:t>
            </a:r>
            <a:r>
              <a:rPr lang="en-GB"/>
              <a:t>	</a:t>
            </a:r>
          </a:p>
          <a:p>
            <a:pPr>
              <a:spcBef>
                <a:spcPts val="0"/>
              </a:spcBef>
            </a:pPr>
            <a:r>
              <a:rPr lang="en-GB"/>
              <a:t>Question: </a:t>
            </a:r>
            <a:r>
              <a:rPr lang="nl-NL"/>
              <a:t>C4. Which one of these answers best describes the news that you read or see?</a:t>
            </a:r>
            <a:endParaRPr lang="en-US"/>
          </a:p>
          <a:p>
            <a:pPr>
              <a:spcBef>
                <a:spcPts val="0"/>
              </a:spcBef>
            </a:pPr>
            <a:r>
              <a:rPr lang="en-US"/>
              <a:t>C5/6. When you hear about news stories from your [friends / family], how likely do you think the stories are to be accurate?</a:t>
            </a:r>
          </a:p>
          <a:p>
            <a:pPr>
              <a:spcBef>
                <a:spcPts val="0"/>
              </a:spcBef>
            </a:pPr>
            <a:r>
              <a:rPr lang="en-GB"/>
              <a:t>Base: All children aged 12-15 who use each platform for news (bases shown above)</a:t>
            </a:r>
          </a:p>
          <a:p>
            <a:pPr>
              <a:spcBef>
                <a:spcPts val="0"/>
              </a:spcBef>
            </a:pPr>
            <a:r>
              <a:rPr lang="en-US"/>
              <a:t>Green/red triangles </a:t>
            </a:r>
            <a:r>
              <a:rPr lang="en-GB"/>
              <a:t>indicate statistically significant differences at 95% confidence level between 2021 and 2020</a:t>
            </a:r>
          </a:p>
        </p:txBody>
      </p:sp>
    </p:spTree>
    <p:extLst>
      <p:ext uri="{BB962C8B-B14F-4D97-AF65-F5344CB8AC3E}">
        <p14:creationId xmlns:p14="http://schemas.microsoft.com/office/powerpoint/2010/main" val="227795308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5596" y="336342"/>
            <a:ext cx="7611608" cy="705057"/>
          </a:xfrm>
        </p:spPr>
        <p:txBody>
          <a:bodyPr/>
          <a:lstStyle/>
          <a:p>
            <a:pPr>
              <a:lnSpc>
                <a:spcPts val="1800"/>
              </a:lnSpc>
            </a:pPr>
            <a:r>
              <a:rPr lang="en-GB" sz="1800"/>
              <a:t>Two in five 12-15 year olds who use social media for news claim they always/ often think about whether stories are reported accurately. More than half said it was difficult to tell whether the news on social media is accurate</a:t>
            </a:r>
            <a:endParaRPr lang="en-US" sz="1800"/>
          </a:p>
        </p:txBody>
      </p:sp>
      <p:sp>
        <p:nvSpPr>
          <p:cNvPr id="14" name="Title 1">
            <a:extLst>
              <a:ext uri="{FF2B5EF4-FFF2-40B4-BE49-F238E27FC236}">
                <a16:creationId xmlns:a16="http://schemas.microsoft.com/office/drawing/2014/main" id="{14391A84-5E2F-4811-AE95-5F1682988C14}"/>
              </a:ext>
            </a:extLst>
          </p:cNvPr>
          <p:cNvSpPr txBox="1">
            <a:spLocks/>
          </p:cNvSpPr>
          <p:nvPr/>
        </p:nvSpPr>
        <p:spPr>
          <a:xfrm>
            <a:off x="48961" y="1292946"/>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15.15</a:t>
            </a:r>
            <a:br>
              <a:rPr lang="en-GB" sz="1800" b="1">
                <a:latin typeface="+mn-lt"/>
                <a:cs typeface="Arial" pitchFamily="34" charset="0"/>
              </a:rPr>
            </a:br>
            <a:endParaRPr lang="en-GB" sz="1800" b="1">
              <a:latin typeface="+mn-lt"/>
              <a:cs typeface="Arial" pitchFamily="34" charset="0"/>
            </a:endParaRPr>
          </a:p>
        </p:txBody>
      </p:sp>
      <p:sp>
        <p:nvSpPr>
          <p:cNvPr id="20" name="Title 19"/>
          <p:cNvSpPr>
            <a:spLocks noGrp="1"/>
          </p:cNvSpPr>
          <p:nvPr>
            <p:ph type="title"/>
          </p:nvPr>
        </p:nvSpPr>
        <p:spPr>
          <a:xfrm>
            <a:off x="48961" y="1569468"/>
            <a:ext cx="9046078" cy="300991"/>
          </a:xfrm>
          <a:prstGeom prst="rect">
            <a:avLst/>
          </a:prstGeom>
        </p:spPr>
        <p:txBody>
          <a:bodyPr/>
          <a:lstStyle/>
          <a:p>
            <a:pPr>
              <a:tabLst>
                <a:tab pos="4914900" algn="l"/>
              </a:tabLst>
            </a:pPr>
            <a:r>
              <a:rPr lang="en-GB"/>
              <a:t>Accuracy of news stories accessed via social media (1)</a:t>
            </a:r>
            <a:br>
              <a:rPr lang="en-GB"/>
            </a:br>
            <a:r>
              <a:rPr lang="en-GB" sz="1100" i="1"/>
              <a:t>All children aged 12-15 who use social media for news</a:t>
            </a:r>
            <a:endParaRPr lang="en-GB" sz="1100" i="1" kern="0">
              <a:cs typeface="Arial" pitchFamily="34" charset="0"/>
            </a:endParaRPr>
          </a:p>
        </p:txBody>
      </p:sp>
      <p:pic>
        <p:nvPicPr>
          <p:cNvPr id="4" name="Picture 3" descr="This chart shows how often children think about whether a news story on social media is accurate – using the 2021 to 2018 data.  In 2021, 42% of 12-15 year olds who use social media for news claim they always/often think about whether stories are reported accurately">
            <a:extLst>
              <a:ext uri="{FF2B5EF4-FFF2-40B4-BE49-F238E27FC236}">
                <a16:creationId xmlns:a16="http://schemas.microsoft.com/office/drawing/2014/main" id="{8F5832BE-96B9-40E0-9F04-B36FB88387DE}"/>
              </a:ext>
            </a:extLst>
          </p:cNvPr>
          <p:cNvPicPr>
            <a:picLocks noChangeAspect="1"/>
          </p:cNvPicPr>
          <p:nvPr/>
        </p:nvPicPr>
        <p:blipFill>
          <a:blip r:embed="rId3"/>
          <a:stretch>
            <a:fillRect/>
          </a:stretch>
        </p:blipFill>
        <p:spPr>
          <a:xfrm>
            <a:off x="391698" y="2136634"/>
            <a:ext cx="4895512" cy="3932261"/>
          </a:xfrm>
          <a:prstGeom prst="rect">
            <a:avLst/>
          </a:prstGeom>
        </p:spPr>
      </p:pic>
      <p:pic>
        <p:nvPicPr>
          <p:cNvPr id="5" name="Picture 4" descr="This chart shows how easy it is to tell whether a news story on social media is accurate – using the 2021 to– 2018 data.  In 2021, 52% of 12-15 year olds who use social media for news said it was difficult to tell whether the news on social media is accurate">
            <a:extLst>
              <a:ext uri="{FF2B5EF4-FFF2-40B4-BE49-F238E27FC236}">
                <a16:creationId xmlns:a16="http://schemas.microsoft.com/office/drawing/2014/main" id="{71A2B2B3-DB5D-47AF-912F-981E09467259}"/>
              </a:ext>
            </a:extLst>
          </p:cNvPr>
          <p:cNvPicPr>
            <a:picLocks noChangeAspect="1"/>
          </p:cNvPicPr>
          <p:nvPr/>
        </p:nvPicPr>
        <p:blipFill>
          <a:blip r:embed="rId4"/>
          <a:stretch>
            <a:fillRect/>
          </a:stretch>
        </p:blipFill>
        <p:spPr>
          <a:xfrm>
            <a:off x="4795084" y="2126049"/>
            <a:ext cx="5072312" cy="4017612"/>
          </a:xfrm>
          <a:prstGeom prst="rect">
            <a:avLst/>
          </a:prstGeom>
        </p:spPr>
      </p:pic>
      <p:sp>
        <p:nvSpPr>
          <p:cNvPr id="8" name="Rectangle: Rounded Corners 1">
            <a:extLst>
              <a:ext uri="{FF2B5EF4-FFF2-40B4-BE49-F238E27FC236}">
                <a16:creationId xmlns:a16="http://schemas.microsoft.com/office/drawing/2014/main" id="{873A0162-B7C5-43C7-A885-122D9CE9A432}"/>
              </a:ext>
            </a:extLst>
          </p:cNvPr>
          <p:cNvSpPr/>
          <p:nvPr/>
        </p:nvSpPr>
        <p:spPr>
          <a:xfrm>
            <a:off x="7112000" y="1411711"/>
            <a:ext cx="1751344" cy="633147"/>
          </a:xfrm>
          <a:prstGeom prst="roundRect">
            <a:avLst/>
          </a:prstGeom>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lIns="18288" tIns="0" rIns="18288" bIns="0" rtlCol="0" anchor="ctr"/>
          <a:lstStyle/>
          <a:p>
            <a:pPr algn="ctr">
              <a:lnSpc>
                <a:spcPct val="85000"/>
              </a:lnSpc>
            </a:pPr>
            <a:r>
              <a:rPr lang="en-GB" sz="800">
                <a:solidFill>
                  <a:schemeClr val="tx1"/>
                </a:solidFill>
              </a:rPr>
              <a:t>Boys are more likely than girls to say it is ‘easy’ to tell that a news story on social media is accurate </a:t>
            </a:r>
            <a:br>
              <a:rPr lang="en-GB" sz="800">
                <a:solidFill>
                  <a:schemeClr val="tx1"/>
                </a:solidFill>
              </a:rPr>
            </a:br>
            <a:r>
              <a:rPr lang="en-GB" sz="800">
                <a:solidFill>
                  <a:schemeClr val="tx1"/>
                </a:solidFill>
              </a:rPr>
              <a:t>(24% very /quite easy vs. 15%)</a:t>
            </a:r>
            <a:endParaRPr lang="en-GB" sz="700" i="1">
              <a:solidFill>
                <a:schemeClr val="tx1"/>
              </a:solidFill>
            </a:endParaRPr>
          </a:p>
        </p:txBody>
      </p:sp>
      <p:sp>
        <p:nvSpPr>
          <p:cNvPr id="13" name="Text Placeholder 4"/>
          <p:cNvSpPr>
            <a:spLocks noGrp="1"/>
          </p:cNvSpPr>
          <p:nvPr>
            <p:ph type="body" sz="quarter" idx="12"/>
          </p:nvPr>
        </p:nvSpPr>
        <p:spPr>
          <a:xfrm>
            <a:off x="11253" y="5977560"/>
            <a:ext cx="8951994" cy="880439"/>
          </a:xfrm>
        </p:spPr>
        <p:txBody>
          <a:bodyPr/>
          <a:lstStyle/>
          <a:p>
            <a:pPr>
              <a:spcBef>
                <a:spcPts val="100"/>
              </a:spcBef>
              <a:tabLst>
                <a:tab pos="8229600" algn="r"/>
              </a:tabLst>
            </a:pPr>
            <a:r>
              <a:rPr lang="en-GB"/>
              <a:t>Source: </a:t>
            </a:r>
            <a:r>
              <a:rPr lang="en-CA"/>
              <a:t>Ofcom Children's News Consumption Survey 2021</a:t>
            </a:r>
            <a:r>
              <a:rPr lang="en-GB"/>
              <a:t>	</a:t>
            </a:r>
          </a:p>
          <a:p>
            <a:pPr>
              <a:spcBef>
                <a:spcPts val="100"/>
              </a:spcBef>
            </a:pPr>
            <a:r>
              <a:rPr lang="en-GB"/>
              <a:t>Question: </a:t>
            </a:r>
            <a:r>
              <a:rPr lang="nl-NL"/>
              <a:t>C9a. When you read or see a news story on social media sites or apps, how often, if at all do you think about whether the story is actually true?  </a:t>
            </a:r>
            <a:br>
              <a:rPr lang="nl-NL"/>
            </a:br>
            <a:r>
              <a:rPr lang="nl-NL"/>
              <a:t>C10. How easy or difficult is it to tell whether a news story on social media is true? </a:t>
            </a:r>
            <a:br>
              <a:rPr lang="nl-NL"/>
            </a:br>
            <a:r>
              <a:rPr lang="nl-NL"/>
              <a:t>Base: All using social media to follow news – 2021=574, 2020=555, 2019=548, 2018=556</a:t>
            </a:r>
            <a:r>
              <a:rPr lang="en-US"/>
              <a:t> </a:t>
            </a:r>
          </a:p>
          <a:p>
            <a:pPr>
              <a:spcBef>
                <a:spcPts val="0"/>
              </a:spcBef>
            </a:pPr>
            <a:r>
              <a:rPr lang="en-US"/>
              <a:t>Green/red triangles </a:t>
            </a:r>
            <a:r>
              <a:rPr lang="en-GB"/>
              <a:t>indicate statistically significant differences at 95% confidence level between 2021 and 2020</a:t>
            </a:r>
          </a:p>
        </p:txBody>
      </p:sp>
    </p:spTree>
    <p:extLst>
      <p:ext uri="{BB962C8B-B14F-4D97-AF65-F5344CB8AC3E}">
        <p14:creationId xmlns:p14="http://schemas.microsoft.com/office/powerpoint/2010/main" val="336760044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76647" y="1547848"/>
            <a:ext cx="9046078" cy="300991"/>
          </a:xfrm>
          <a:prstGeom prst="rect">
            <a:avLst/>
          </a:prstGeom>
        </p:spPr>
        <p:txBody>
          <a:bodyPr/>
          <a:lstStyle/>
          <a:p>
            <a:pPr>
              <a:tabLst>
                <a:tab pos="4914900" algn="l"/>
              </a:tabLst>
            </a:pPr>
            <a:r>
              <a:rPr lang="en-GB"/>
              <a:t>Accuracy of news stories accessed via social media (2)</a:t>
            </a:r>
            <a:br>
              <a:rPr lang="en-GB"/>
            </a:br>
            <a:r>
              <a:rPr lang="en-GB" sz="1100" i="1"/>
              <a:t>All children aged 12-15 who use social media for news</a:t>
            </a:r>
            <a:endParaRPr lang="en-GB" sz="1100" i="1" kern="0">
              <a:cs typeface="Arial" pitchFamily="34" charset="0"/>
            </a:endParaRPr>
          </a:p>
        </p:txBody>
      </p:sp>
      <p:sp>
        <p:nvSpPr>
          <p:cNvPr id="7" name="Text Placeholder 6"/>
          <p:cNvSpPr>
            <a:spLocks noGrp="1"/>
          </p:cNvSpPr>
          <p:nvPr>
            <p:ph type="body" sz="quarter" idx="14"/>
          </p:nvPr>
        </p:nvSpPr>
        <p:spPr/>
        <p:txBody>
          <a:bodyPr/>
          <a:lstStyle/>
          <a:p>
            <a:pPr>
              <a:lnSpc>
                <a:spcPts val="1800"/>
              </a:lnSpc>
            </a:pPr>
            <a:r>
              <a:rPr lang="en-GB" sz="1800"/>
              <a:t>Social media news users aged 12-15 were asked what they would do if they wanted to check a news story they had seen. As in 2020, the most common actions were to ‘look at the comments about the story’ and to ‘check if the same story appears anywhere else’</a:t>
            </a:r>
            <a:endParaRPr lang="en-US" sz="1800"/>
          </a:p>
        </p:txBody>
      </p:sp>
      <p:sp>
        <p:nvSpPr>
          <p:cNvPr id="14" name="Title 1">
            <a:extLst>
              <a:ext uri="{FF2B5EF4-FFF2-40B4-BE49-F238E27FC236}">
                <a16:creationId xmlns:a16="http://schemas.microsoft.com/office/drawing/2014/main" id="{14391A84-5E2F-4811-AE95-5F1682988C14}"/>
              </a:ext>
            </a:extLst>
          </p:cNvPr>
          <p:cNvSpPr txBox="1">
            <a:spLocks/>
          </p:cNvSpPr>
          <p:nvPr/>
        </p:nvSpPr>
        <p:spPr>
          <a:xfrm>
            <a:off x="48961" y="1246857"/>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15.16</a:t>
            </a:r>
            <a:br>
              <a:rPr lang="en-GB" sz="1800" b="1">
                <a:latin typeface="+mn-lt"/>
                <a:cs typeface="Arial" pitchFamily="34" charset="0"/>
              </a:rPr>
            </a:br>
            <a:endParaRPr lang="en-GB" sz="1800" b="1">
              <a:latin typeface="+mn-lt"/>
              <a:cs typeface="Arial" pitchFamily="34" charset="0"/>
            </a:endParaRPr>
          </a:p>
        </p:txBody>
      </p:sp>
      <p:sp>
        <p:nvSpPr>
          <p:cNvPr id="11" name="Title 5"/>
          <p:cNvSpPr txBox="1">
            <a:spLocks/>
          </p:cNvSpPr>
          <p:nvPr/>
        </p:nvSpPr>
        <p:spPr>
          <a:xfrm>
            <a:off x="186578" y="2016643"/>
            <a:ext cx="3602135" cy="300991"/>
          </a:xfrm>
          <a:prstGeom prst="rect">
            <a:avLst/>
          </a:prstGeom>
        </p:spPr>
        <p:txBody>
          <a:bodyPr/>
          <a:lstStyle/>
          <a:p>
            <a:pPr lvl="0" algn="ctr" defTabSz="457200">
              <a:spcBef>
                <a:spcPct val="0"/>
              </a:spcBef>
            </a:pPr>
            <a:r>
              <a:rPr kumimoji="0" lang="en-GB" sz="1400" b="1" i="0" u="none" strike="noStrike" kern="0" cap="none" spc="0" normalizeH="0" baseline="0" noProof="0">
                <a:ln>
                  <a:noFill/>
                </a:ln>
                <a:solidFill>
                  <a:schemeClr val="tx1"/>
                </a:solidFill>
                <a:effectLst/>
                <a:uLnTx/>
                <a:uFillTx/>
                <a:latin typeface="+mj-lt"/>
                <a:ea typeface="+mj-ea"/>
                <a:cs typeface="Arial" pitchFamily="34" charset="0"/>
              </a:rPr>
              <a:t>Perceptions of news stories on </a:t>
            </a:r>
            <a:r>
              <a:rPr lang="en-GB" sz="1400" b="1" kern="0">
                <a:cs typeface="Arial" pitchFamily="34" charset="0"/>
              </a:rPr>
              <a:t>social media</a:t>
            </a:r>
            <a:endParaRPr kumimoji="0" lang="en-GB" sz="1400" b="0" i="0" u="none" strike="noStrike" kern="1200" cap="none" spc="0" normalizeH="0" baseline="0" noProof="0">
              <a:ln>
                <a:noFill/>
              </a:ln>
              <a:solidFill>
                <a:schemeClr val="tx1"/>
              </a:solidFill>
              <a:effectLst/>
              <a:uLnTx/>
              <a:uFillTx/>
              <a:latin typeface="+mj-lt"/>
              <a:ea typeface="+mj-ea"/>
              <a:cs typeface="+mj-cs"/>
            </a:endParaRPr>
          </a:p>
        </p:txBody>
      </p:sp>
      <p:sp>
        <p:nvSpPr>
          <p:cNvPr id="19" name="TextBox 18">
            <a:extLst>
              <a:ext uri="{FF2B5EF4-FFF2-40B4-BE49-F238E27FC236}">
                <a16:creationId xmlns:a16="http://schemas.microsoft.com/office/drawing/2014/main" id="{61AB25F0-EC76-4579-86FF-B61DD120DD02}"/>
              </a:ext>
            </a:extLst>
          </p:cNvPr>
          <p:cNvSpPr txBox="1"/>
          <p:nvPr/>
        </p:nvSpPr>
        <p:spPr>
          <a:xfrm>
            <a:off x="219431" y="2400441"/>
            <a:ext cx="3561940" cy="932159"/>
          </a:xfrm>
          <a:prstGeom prst="rect">
            <a:avLst/>
          </a:prstGeom>
          <a:noFill/>
          <a:ln w="12700">
            <a:solidFill>
              <a:schemeClr val="bg2"/>
            </a:solidFill>
          </a:ln>
        </p:spPr>
        <p:txBody>
          <a:bodyPr wrap="square" rtlCol="0" anchor="ctr">
            <a:noAutofit/>
          </a:bodyPr>
          <a:lstStyle/>
          <a:p>
            <a:pPr marL="1031875" marR="0" lvl="0" indent="0" algn="l" defTabSz="4572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srgbClr val="81275E"/>
                </a:solidFill>
                <a:effectLst/>
                <a:uLnTx/>
                <a:uFillTx/>
                <a:latin typeface="Calibri"/>
                <a:ea typeface="+mn-ea"/>
                <a:cs typeface="+mn-cs"/>
              </a:rPr>
              <a:t>34</a:t>
            </a:r>
            <a:r>
              <a:rPr kumimoji="0" lang="en-US" sz="1200" b="1" i="0" u="none" strike="noStrike" kern="1200" cap="none" spc="0" normalizeH="0" baseline="0" noProof="0">
                <a:ln>
                  <a:noFill/>
                </a:ln>
                <a:solidFill>
                  <a:srgbClr val="81275E"/>
                </a:solidFill>
                <a:effectLst/>
                <a:uLnTx/>
                <a:uFillTx/>
                <a:latin typeface="Calibri"/>
                <a:ea typeface="+mn-ea"/>
                <a:cs typeface="+mn-cs"/>
              </a:rPr>
              <a:t>%</a:t>
            </a:r>
            <a:r>
              <a:rPr kumimoji="0" lang="en-US" sz="1400" b="0" i="0" u="none" strike="noStrike" kern="1200" cap="none" spc="0" normalizeH="0" baseline="0" noProof="0">
                <a:ln>
                  <a:noFill/>
                </a:ln>
                <a:solidFill>
                  <a:srgbClr val="38393A"/>
                </a:solidFill>
                <a:effectLst/>
                <a:uLnTx/>
                <a:uFillTx/>
                <a:latin typeface="Calibri"/>
                <a:ea typeface="+mn-ea"/>
                <a:cs typeface="+mn-cs"/>
              </a:rPr>
              <a:t> </a:t>
            </a:r>
            <a:r>
              <a:rPr kumimoji="0" lang="en-US" sz="1100" b="0" i="0" u="none" strike="noStrike" kern="1200" cap="none" spc="0" normalizeH="0" baseline="0" noProof="0">
                <a:ln>
                  <a:noFill/>
                </a:ln>
                <a:solidFill>
                  <a:srgbClr val="38393A"/>
                </a:solidFill>
                <a:effectLst/>
                <a:uLnTx/>
                <a:uFillTx/>
                <a:latin typeface="Calibri"/>
                <a:ea typeface="+mn-ea"/>
                <a:cs typeface="+mn-cs"/>
              </a:rPr>
              <a:t>(33</a:t>
            </a:r>
            <a:r>
              <a:rPr kumimoji="0" lang="en-US" sz="1000" b="0" i="0" u="none" strike="noStrike" kern="1200" cap="none" spc="0" normalizeH="0" baseline="0" noProof="0">
                <a:ln>
                  <a:noFill/>
                </a:ln>
                <a:solidFill>
                  <a:srgbClr val="38393A"/>
                </a:solidFill>
                <a:effectLst/>
                <a:uLnTx/>
                <a:uFillTx/>
                <a:latin typeface="Calibri"/>
                <a:ea typeface="+mn-ea"/>
                <a:cs typeface="+mn-cs"/>
              </a:rPr>
              <a:t>%</a:t>
            </a:r>
            <a:r>
              <a:rPr kumimoji="0" lang="en-US" sz="1100" b="0" i="0" u="none" strike="noStrike" kern="1200" cap="none" spc="0" normalizeH="0" baseline="0" noProof="0">
                <a:ln>
                  <a:noFill/>
                </a:ln>
                <a:solidFill>
                  <a:srgbClr val="38393A"/>
                </a:solidFill>
                <a:effectLst/>
                <a:uLnTx/>
                <a:uFillTx/>
                <a:latin typeface="Calibri"/>
                <a:ea typeface="+mn-ea"/>
                <a:cs typeface="+mn-cs"/>
              </a:rPr>
              <a:t> in 2020) </a:t>
            </a:r>
            <a:r>
              <a:rPr kumimoji="0" lang="en-US" sz="1400" b="0" i="0" u="none" strike="noStrike" kern="1200" cap="none" spc="0" normalizeH="0" baseline="0" noProof="0">
                <a:ln>
                  <a:noFill/>
                </a:ln>
                <a:solidFill>
                  <a:srgbClr val="38393A"/>
                </a:solidFill>
                <a:effectLst/>
                <a:uLnTx/>
                <a:uFillTx/>
                <a:latin typeface="Calibri"/>
                <a:ea typeface="+mn-ea"/>
                <a:cs typeface="+mn-cs"/>
              </a:rPr>
              <a:t>think that news stories on social media are </a:t>
            </a:r>
            <a:r>
              <a:rPr kumimoji="0" lang="en-US" sz="1400" b="1" i="0" u="none" strike="noStrike" kern="1200" cap="none" spc="0" normalizeH="0" baseline="0" noProof="0">
                <a:ln>
                  <a:noFill/>
                </a:ln>
                <a:solidFill>
                  <a:srgbClr val="81275E"/>
                </a:solidFill>
                <a:effectLst/>
                <a:uLnTx/>
                <a:uFillTx/>
                <a:latin typeface="Calibri"/>
                <a:ea typeface="+mn-ea"/>
                <a:cs typeface="+mn-cs"/>
              </a:rPr>
              <a:t>reported truthfully</a:t>
            </a:r>
            <a:r>
              <a:rPr kumimoji="0" lang="en-US" sz="1400" b="1" i="0" u="none" strike="noStrike" kern="1200" cap="none" spc="0" normalizeH="0" baseline="0" noProof="0">
                <a:ln>
                  <a:noFill/>
                </a:ln>
                <a:solidFill>
                  <a:srgbClr val="532A59"/>
                </a:solidFill>
                <a:effectLst/>
                <a:uLnTx/>
                <a:uFillTx/>
                <a:latin typeface="Calibri"/>
                <a:ea typeface="+mn-ea"/>
                <a:cs typeface="+mn-cs"/>
              </a:rPr>
              <a:t> </a:t>
            </a:r>
            <a:r>
              <a:rPr kumimoji="0" lang="en-US" sz="1400" b="0" i="0" u="none" strike="noStrike" kern="1200" cap="none" spc="0" normalizeH="0" baseline="0" noProof="0">
                <a:ln>
                  <a:noFill/>
                </a:ln>
                <a:solidFill>
                  <a:srgbClr val="38393A"/>
                </a:solidFill>
                <a:effectLst/>
                <a:uLnTx/>
                <a:uFillTx/>
                <a:latin typeface="Calibri"/>
                <a:ea typeface="+mn-ea"/>
                <a:cs typeface="+mn-cs"/>
              </a:rPr>
              <a:t>most or all of the time</a:t>
            </a:r>
          </a:p>
        </p:txBody>
      </p:sp>
      <p:sp>
        <p:nvSpPr>
          <p:cNvPr id="21" name="TextBox 20">
            <a:extLst>
              <a:ext uri="{FF2B5EF4-FFF2-40B4-BE49-F238E27FC236}">
                <a16:creationId xmlns:a16="http://schemas.microsoft.com/office/drawing/2014/main" id="{996A2111-1106-4795-8DFE-58A1F93562FE}"/>
              </a:ext>
            </a:extLst>
          </p:cNvPr>
          <p:cNvSpPr txBox="1"/>
          <p:nvPr/>
        </p:nvSpPr>
        <p:spPr>
          <a:xfrm>
            <a:off x="219431" y="3599461"/>
            <a:ext cx="3561940" cy="932159"/>
          </a:xfrm>
          <a:prstGeom prst="rect">
            <a:avLst/>
          </a:prstGeom>
          <a:noFill/>
          <a:ln w="12700">
            <a:solidFill>
              <a:schemeClr val="bg2"/>
            </a:solidFill>
          </a:ln>
        </p:spPr>
        <p:txBody>
          <a:bodyPr wrap="square" rtlCol="0" anchor="ctr">
            <a:noAutofit/>
          </a:bodyPr>
          <a:lstStyle/>
          <a:p>
            <a:pPr marL="1031875" marR="0" lvl="0" indent="0" algn="l" defTabSz="4572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srgbClr val="81275E"/>
                </a:solidFill>
                <a:effectLst/>
                <a:uLnTx/>
                <a:uFillTx/>
                <a:latin typeface="Calibri"/>
                <a:ea typeface="+mn-ea"/>
                <a:cs typeface="+mn-cs"/>
              </a:rPr>
              <a:t>42</a:t>
            </a:r>
            <a:r>
              <a:rPr kumimoji="0" lang="en-US" sz="1200" b="1" i="0" u="none" strike="noStrike" kern="1200" cap="none" spc="0" normalizeH="0" baseline="0" noProof="0">
                <a:ln>
                  <a:noFill/>
                </a:ln>
                <a:solidFill>
                  <a:srgbClr val="81275E"/>
                </a:solidFill>
                <a:effectLst/>
                <a:uLnTx/>
                <a:uFillTx/>
                <a:latin typeface="Calibri"/>
                <a:ea typeface="+mn-ea"/>
                <a:cs typeface="+mn-cs"/>
              </a:rPr>
              <a:t>%</a:t>
            </a:r>
            <a:r>
              <a:rPr kumimoji="0" lang="en-US" sz="1600" b="1" i="0" u="none" strike="noStrike" kern="1200" cap="none" spc="0" normalizeH="0" baseline="0" noProof="0">
                <a:ln>
                  <a:noFill/>
                </a:ln>
                <a:solidFill>
                  <a:srgbClr val="81275E"/>
                </a:solidFill>
                <a:effectLst/>
                <a:uLnTx/>
                <a:uFillTx/>
                <a:latin typeface="Calibri"/>
                <a:ea typeface="+mn-ea"/>
                <a:cs typeface="+mn-cs"/>
              </a:rPr>
              <a:t> </a:t>
            </a:r>
            <a:r>
              <a:rPr kumimoji="0" lang="en-US" sz="1100" b="0" i="0" u="none" strike="noStrike" kern="1200" cap="none" spc="0" normalizeH="0" baseline="0" noProof="0">
                <a:ln>
                  <a:noFill/>
                </a:ln>
                <a:solidFill>
                  <a:srgbClr val="38393A"/>
                </a:solidFill>
                <a:effectLst/>
                <a:uLnTx/>
                <a:uFillTx/>
                <a:latin typeface="Calibri"/>
                <a:ea typeface="+mn-ea"/>
                <a:cs typeface="+mn-cs"/>
              </a:rPr>
              <a:t>(41</a:t>
            </a:r>
            <a:r>
              <a:rPr kumimoji="0" lang="en-US" sz="1000" b="0" i="0" u="none" strike="noStrike" kern="1200" cap="none" spc="0" normalizeH="0" baseline="0" noProof="0">
                <a:ln>
                  <a:noFill/>
                </a:ln>
                <a:solidFill>
                  <a:srgbClr val="38393A"/>
                </a:solidFill>
                <a:effectLst/>
                <a:uLnTx/>
                <a:uFillTx/>
                <a:latin typeface="Calibri"/>
                <a:ea typeface="+mn-ea"/>
                <a:cs typeface="+mn-cs"/>
              </a:rPr>
              <a:t>%</a:t>
            </a:r>
            <a:r>
              <a:rPr kumimoji="0" lang="en-US" sz="1100" b="0" i="0" u="none" strike="noStrike" kern="1200" cap="none" spc="0" normalizeH="0" baseline="0" noProof="0">
                <a:ln>
                  <a:noFill/>
                </a:ln>
                <a:solidFill>
                  <a:srgbClr val="38393A"/>
                </a:solidFill>
                <a:effectLst/>
                <a:uLnTx/>
                <a:uFillTx/>
                <a:latin typeface="Calibri"/>
                <a:ea typeface="+mn-ea"/>
                <a:cs typeface="+mn-cs"/>
              </a:rPr>
              <a:t> in 2020) </a:t>
            </a:r>
            <a:r>
              <a:rPr kumimoji="0" lang="en-US" sz="1400" b="0" i="0" u="none" strike="noStrike" kern="1200" cap="none" spc="0" normalizeH="0" baseline="0" noProof="0">
                <a:ln>
                  <a:noFill/>
                </a:ln>
                <a:solidFill>
                  <a:srgbClr val="38393A"/>
                </a:solidFill>
                <a:effectLst/>
                <a:uLnTx/>
                <a:uFillTx/>
                <a:latin typeface="Calibri"/>
                <a:ea typeface="+mn-ea"/>
                <a:cs typeface="+mn-cs"/>
              </a:rPr>
              <a:t>will normally </a:t>
            </a:r>
            <a:r>
              <a:rPr kumimoji="0" lang="en-US" sz="1400" b="1" i="0" u="none" strike="noStrike" kern="1200" cap="none" spc="0" normalizeH="0" baseline="0" noProof="0">
                <a:ln>
                  <a:noFill/>
                </a:ln>
                <a:solidFill>
                  <a:srgbClr val="81275E"/>
                </a:solidFill>
                <a:effectLst/>
                <a:uLnTx/>
                <a:uFillTx/>
                <a:latin typeface="Calibri"/>
                <a:ea typeface="+mn-ea"/>
                <a:cs typeface="+mn-cs"/>
              </a:rPr>
              <a:t>think about </a:t>
            </a:r>
            <a:r>
              <a:rPr kumimoji="0" lang="en-US" sz="1400" b="0" i="0" u="none" strike="noStrike" kern="1200" cap="none" spc="0" normalizeH="0" baseline="0" noProof="0">
                <a:ln>
                  <a:noFill/>
                </a:ln>
                <a:solidFill>
                  <a:srgbClr val="38393A"/>
                </a:solidFill>
                <a:effectLst/>
                <a:uLnTx/>
                <a:uFillTx/>
                <a:latin typeface="Calibri"/>
                <a:ea typeface="+mn-ea"/>
                <a:cs typeface="+mn-cs"/>
              </a:rPr>
              <a:t>whether a news story they see on social media is actually true</a:t>
            </a:r>
          </a:p>
        </p:txBody>
      </p:sp>
      <p:sp>
        <p:nvSpPr>
          <p:cNvPr id="22" name="TextBox 21">
            <a:extLst>
              <a:ext uri="{FF2B5EF4-FFF2-40B4-BE49-F238E27FC236}">
                <a16:creationId xmlns:a16="http://schemas.microsoft.com/office/drawing/2014/main" id="{574395D6-7F72-447D-9D3E-39E00E64ED4F}"/>
              </a:ext>
            </a:extLst>
          </p:cNvPr>
          <p:cNvSpPr txBox="1"/>
          <p:nvPr/>
        </p:nvSpPr>
        <p:spPr>
          <a:xfrm>
            <a:off x="219431" y="4798482"/>
            <a:ext cx="3561940" cy="932159"/>
          </a:xfrm>
          <a:prstGeom prst="rect">
            <a:avLst/>
          </a:prstGeom>
          <a:noFill/>
          <a:ln w="12700">
            <a:solidFill>
              <a:schemeClr val="bg2"/>
            </a:solidFill>
          </a:ln>
        </p:spPr>
        <p:txBody>
          <a:bodyPr wrap="square" rtlCol="0" anchor="ctr">
            <a:noAutofit/>
          </a:bodyPr>
          <a:lstStyle/>
          <a:p>
            <a:pPr marL="1031875" marR="0" lvl="0" indent="0" algn="l" defTabSz="4572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a:ln>
                  <a:noFill/>
                </a:ln>
                <a:solidFill>
                  <a:srgbClr val="81275E"/>
                </a:solidFill>
                <a:effectLst/>
                <a:uLnTx/>
                <a:uFillTx/>
                <a:latin typeface="Calibri"/>
                <a:ea typeface="+mn-ea"/>
                <a:cs typeface="+mn-cs"/>
              </a:rPr>
              <a:t>19</a:t>
            </a:r>
            <a:r>
              <a:rPr kumimoji="0" lang="en-US" sz="1200" b="1" i="0" u="none" strike="noStrike" kern="1200" cap="none" spc="0" normalizeH="0" baseline="0" noProof="0">
                <a:ln>
                  <a:noFill/>
                </a:ln>
                <a:solidFill>
                  <a:srgbClr val="81275E"/>
                </a:solidFill>
                <a:effectLst/>
                <a:uLnTx/>
                <a:uFillTx/>
                <a:latin typeface="Calibri"/>
                <a:ea typeface="+mn-ea"/>
                <a:cs typeface="+mn-cs"/>
              </a:rPr>
              <a:t>%</a:t>
            </a:r>
            <a:r>
              <a:rPr kumimoji="0" lang="en-US" sz="1600" b="1" i="0" u="none" strike="noStrike" kern="1200" cap="none" spc="0" normalizeH="0" baseline="0" noProof="0">
                <a:ln>
                  <a:noFill/>
                </a:ln>
                <a:solidFill>
                  <a:srgbClr val="81275E"/>
                </a:solidFill>
                <a:effectLst/>
                <a:uLnTx/>
                <a:uFillTx/>
                <a:latin typeface="Calibri"/>
                <a:ea typeface="+mn-ea"/>
                <a:cs typeface="+mn-cs"/>
              </a:rPr>
              <a:t> </a:t>
            </a:r>
            <a:r>
              <a:rPr kumimoji="0" lang="en-US" sz="1100" b="0" i="0" u="none" strike="noStrike" kern="1200" cap="none" spc="0" normalizeH="0" baseline="0" noProof="0">
                <a:ln>
                  <a:noFill/>
                </a:ln>
                <a:solidFill>
                  <a:srgbClr val="38393A"/>
                </a:solidFill>
                <a:effectLst/>
                <a:uLnTx/>
                <a:uFillTx/>
                <a:latin typeface="Calibri"/>
                <a:ea typeface="+mn-ea"/>
                <a:cs typeface="+mn-cs"/>
              </a:rPr>
              <a:t>(17</a:t>
            </a:r>
            <a:r>
              <a:rPr kumimoji="0" lang="en-US" sz="1000" b="0" i="0" u="none" strike="noStrike" kern="1200" cap="none" spc="0" normalizeH="0" baseline="0" noProof="0">
                <a:ln>
                  <a:noFill/>
                </a:ln>
                <a:solidFill>
                  <a:srgbClr val="38393A"/>
                </a:solidFill>
                <a:effectLst/>
                <a:uLnTx/>
                <a:uFillTx/>
                <a:latin typeface="Calibri"/>
                <a:ea typeface="+mn-ea"/>
                <a:cs typeface="+mn-cs"/>
              </a:rPr>
              <a:t>%</a:t>
            </a:r>
            <a:r>
              <a:rPr kumimoji="0" lang="en-US" sz="1100" b="0" i="0" u="none" strike="noStrike" kern="1200" cap="none" spc="0" normalizeH="0" baseline="0" noProof="0">
                <a:ln>
                  <a:noFill/>
                </a:ln>
                <a:solidFill>
                  <a:srgbClr val="38393A"/>
                </a:solidFill>
                <a:effectLst/>
                <a:uLnTx/>
                <a:uFillTx/>
                <a:latin typeface="Calibri"/>
                <a:ea typeface="+mn-ea"/>
                <a:cs typeface="+mn-cs"/>
              </a:rPr>
              <a:t> in 2020) </a:t>
            </a:r>
            <a:r>
              <a:rPr kumimoji="0" lang="en-US" sz="1400" b="0" i="0" u="none" strike="noStrike" kern="1200" cap="none" spc="0" normalizeH="0" baseline="0" noProof="0">
                <a:ln>
                  <a:noFill/>
                </a:ln>
                <a:solidFill>
                  <a:srgbClr val="38393A"/>
                </a:solidFill>
                <a:effectLst/>
                <a:uLnTx/>
                <a:uFillTx/>
                <a:latin typeface="Calibri"/>
                <a:ea typeface="+mn-ea"/>
                <a:cs typeface="+mn-cs"/>
              </a:rPr>
              <a:t>find it </a:t>
            </a:r>
            <a:r>
              <a:rPr kumimoji="0" lang="en-US" sz="1400" b="1" i="0" u="none" strike="noStrike" kern="1200" cap="none" spc="0" normalizeH="0" baseline="0" noProof="0">
                <a:ln>
                  <a:noFill/>
                </a:ln>
                <a:solidFill>
                  <a:srgbClr val="81275E"/>
                </a:solidFill>
                <a:effectLst/>
                <a:uLnTx/>
                <a:uFillTx/>
                <a:latin typeface="Calibri"/>
                <a:ea typeface="+mn-ea"/>
                <a:cs typeface="+mn-cs"/>
              </a:rPr>
              <a:t>easy to tell </a:t>
            </a:r>
            <a:r>
              <a:rPr kumimoji="0" lang="en-US" sz="1400" b="0" i="0" u="none" strike="noStrike" kern="1200" cap="none" spc="0" normalizeH="0" baseline="0" noProof="0">
                <a:ln>
                  <a:noFill/>
                </a:ln>
                <a:solidFill>
                  <a:srgbClr val="38393A"/>
                </a:solidFill>
                <a:effectLst/>
                <a:uLnTx/>
                <a:uFillTx/>
                <a:latin typeface="Calibri"/>
                <a:ea typeface="+mn-ea"/>
                <a:cs typeface="+mn-cs"/>
              </a:rPr>
              <a:t>whether a news story on social media is true</a:t>
            </a:r>
          </a:p>
        </p:txBody>
      </p:sp>
      <p:pic>
        <p:nvPicPr>
          <p:cNvPr id="2060" name="Picture 12">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308337" y="2398479"/>
            <a:ext cx="902992" cy="902992"/>
          </a:xfrm>
          <a:prstGeom prst="rect">
            <a:avLst/>
          </a:prstGeom>
          <a:noFill/>
        </p:spPr>
      </p:pic>
      <p:pic>
        <p:nvPicPr>
          <p:cNvPr id="2054" name="Picture 6">
            <a:extLst>
              <a:ext uri="{C183D7F6-B498-43B3-948B-1728B52AA6E4}">
                <adec:decorative xmlns:adec="http://schemas.microsoft.com/office/drawing/2017/decorative" val="1"/>
              </a:ext>
            </a:extLst>
          </p:cNvPr>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325691" y="3653937"/>
            <a:ext cx="875779" cy="875779"/>
          </a:xfrm>
          <a:prstGeom prst="rect">
            <a:avLst/>
          </a:prstGeom>
          <a:noFill/>
        </p:spPr>
      </p:pic>
      <p:pic>
        <p:nvPicPr>
          <p:cNvPr id="2058" name="Picture 10">
            <a:extLst>
              <a:ext uri="{C183D7F6-B498-43B3-948B-1728B52AA6E4}">
                <adec:decorative xmlns:adec="http://schemas.microsoft.com/office/drawing/2017/decorative" val="1"/>
              </a:ext>
            </a:extLst>
          </p:cNvPr>
          <p:cNvPicPr>
            <a:picLocks noChangeAspect="1" noChangeArrowheads="1"/>
          </p:cNvPicPr>
          <p:nvPr/>
        </p:nvPicPr>
        <p:blipFill>
          <a:blip r:embed="rId5" cstate="print">
            <a:duotone>
              <a:schemeClr val="bg2">
                <a:shade val="45000"/>
                <a:satMod val="135000"/>
              </a:schemeClr>
              <a:prstClr val="white"/>
            </a:duotone>
          </a:blip>
          <a:srcRect/>
          <a:stretch>
            <a:fillRect/>
          </a:stretch>
        </p:blipFill>
        <p:spPr bwMode="auto">
          <a:xfrm>
            <a:off x="325688" y="4865323"/>
            <a:ext cx="875781" cy="815939"/>
          </a:xfrm>
          <a:prstGeom prst="rect">
            <a:avLst/>
          </a:prstGeom>
          <a:noFill/>
        </p:spPr>
      </p:pic>
      <p:sp>
        <p:nvSpPr>
          <p:cNvPr id="25" name="Title 5">
            <a:extLst>
              <a:ext uri="{FF2B5EF4-FFF2-40B4-BE49-F238E27FC236}">
                <a16:creationId xmlns:a16="http://schemas.microsoft.com/office/drawing/2014/main" id="{75F3E828-4A56-4287-9628-43A57327CFBE}"/>
              </a:ext>
            </a:extLst>
          </p:cNvPr>
          <p:cNvSpPr txBox="1">
            <a:spLocks/>
          </p:cNvSpPr>
          <p:nvPr/>
        </p:nvSpPr>
        <p:spPr>
          <a:xfrm>
            <a:off x="4235387" y="2016643"/>
            <a:ext cx="4722035" cy="300991"/>
          </a:xfrm>
          <a:prstGeom prst="rect">
            <a:avLst/>
          </a:prstGeom>
        </p:spPr>
        <p:txBody>
          <a:bodyPr/>
          <a:lstStyle/>
          <a:p>
            <a:pPr lvl="0" algn="ctr" defTabSz="457200">
              <a:spcBef>
                <a:spcPct val="0"/>
              </a:spcBef>
            </a:pPr>
            <a:r>
              <a:rPr lang="en-GB" sz="1400" b="1" kern="0">
                <a:latin typeface="+mj-lt"/>
                <a:ea typeface="+mj-ea"/>
                <a:cs typeface="Arial" pitchFamily="34" charset="0"/>
              </a:rPr>
              <a:t>Actions might take to check authenticity of an SM news story</a:t>
            </a:r>
            <a:endParaRPr kumimoji="0" lang="en-GB" sz="1400" b="0" i="0" u="none" strike="noStrike" kern="1200" cap="none" spc="0" normalizeH="0" baseline="0" noProof="0">
              <a:ln>
                <a:noFill/>
              </a:ln>
              <a:solidFill>
                <a:schemeClr val="tx1"/>
              </a:solidFill>
              <a:effectLst/>
              <a:uLnTx/>
              <a:uFillTx/>
              <a:latin typeface="+mj-lt"/>
              <a:ea typeface="+mj-ea"/>
              <a:cs typeface="+mj-cs"/>
            </a:endParaRPr>
          </a:p>
        </p:txBody>
      </p:sp>
      <p:graphicFrame>
        <p:nvGraphicFramePr>
          <p:cNvPr id="24" name="Chart 23" descr="This chart shows the actions 12-15 year olds might take to check the authenticity of a social media news story – using the 2021 and 2020 data. The most common actions were to ‘look at the comments about the story’ (41% in 2021), to ‘check if the same story appears anywhere else’ (38%) and ‘think about the story content to see how likely it is to be true’ (35%)">
            <a:extLst>
              <a:ext uri="{FF2B5EF4-FFF2-40B4-BE49-F238E27FC236}">
                <a16:creationId xmlns:a16="http://schemas.microsoft.com/office/drawing/2014/main" id="{A87A4B5F-518E-49EE-B938-F449576B70E3}"/>
              </a:ext>
            </a:extLst>
          </p:cNvPr>
          <p:cNvGraphicFramePr/>
          <p:nvPr>
            <p:extLst>
              <p:ext uri="{D42A27DB-BD31-4B8C-83A1-F6EECF244321}">
                <p14:modId xmlns:p14="http://schemas.microsoft.com/office/powerpoint/2010/main" val="2351891411"/>
              </p:ext>
            </p:extLst>
          </p:nvPr>
        </p:nvGraphicFramePr>
        <p:xfrm>
          <a:off x="4421297" y="2288605"/>
          <a:ext cx="4514850" cy="3476845"/>
        </p:xfrm>
        <a:graphic>
          <a:graphicData uri="http://schemas.openxmlformats.org/drawingml/2006/chart">
            <c:chart xmlns:c="http://schemas.openxmlformats.org/drawingml/2006/chart" xmlns:r="http://schemas.openxmlformats.org/officeDocument/2006/relationships" r:id="rId6"/>
          </a:graphicData>
        </a:graphic>
      </p:graphicFrame>
      <p:sp>
        <p:nvSpPr>
          <p:cNvPr id="26" name="Isosceles Triangle 25">
            <a:extLst>
              <a:ext uri="{FF2B5EF4-FFF2-40B4-BE49-F238E27FC236}">
                <a16:creationId xmlns:a16="http://schemas.microsoft.com/office/drawing/2014/main" id="{5D171AFC-8C1D-4BAA-8996-15A19D4D3FE8}"/>
              </a:ext>
              <a:ext uri="{C183D7F6-B498-43B3-948B-1728B52AA6E4}">
                <adec:decorative xmlns:adec="http://schemas.microsoft.com/office/drawing/2017/decorative" val="1"/>
              </a:ext>
            </a:extLst>
          </p:cNvPr>
          <p:cNvSpPr/>
          <p:nvPr/>
        </p:nvSpPr>
        <p:spPr bwMode="ltGray">
          <a:xfrm>
            <a:off x="8004011" y="5089199"/>
            <a:ext cx="90000" cy="90000"/>
          </a:xfrm>
          <a:prstGeom prst="triangle">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3" name="Text Placeholder 4"/>
          <p:cNvSpPr>
            <a:spLocks noGrp="1"/>
          </p:cNvSpPr>
          <p:nvPr>
            <p:ph type="body" sz="quarter" idx="12"/>
          </p:nvPr>
        </p:nvSpPr>
        <p:spPr>
          <a:xfrm>
            <a:off x="11253" y="5977560"/>
            <a:ext cx="9111472" cy="880439"/>
          </a:xfrm>
        </p:spPr>
        <p:txBody>
          <a:bodyPr/>
          <a:lstStyle/>
          <a:p>
            <a:pPr>
              <a:spcBef>
                <a:spcPts val="100"/>
              </a:spcBef>
              <a:tabLst>
                <a:tab pos="8229600" algn="r"/>
              </a:tabLst>
            </a:pPr>
            <a:r>
              <a:rPr lang="en-GB"/>
              <a:t>Source: </a:t>
            </a:r>
            <a:r>
              <a:rPr lang="en-CA"/>
              <a:t>Ofcom Children's News Consumption Survey 2021</a:t>
            </a:r>
            <a:r>
              <a:rPr lang="en-GB"/>
              <a:t>	</a:t>
            </a:r>
            <a:r>
              <a:rPr lang="en-US"/>
              <a:t>           Green/red triangles </a:t>
            </a:r>
            <a:r>
              <a:rPr lang="en-GB"/>
              <a:t>indicate statistically significant differences at 95% confidence between 2021 and 2020</a:t>
            </a:r>
          </a:p>
          <a:p>
            <a:pPr>
              <a:spcBef>
                <a:spcPts val="100"/>
              </a:spcBef>
            </a:pPr>
            <a:r>
              <a:rPr lang="en-GB"/>
              <a:t>Question: </a:t>
            </a:r>
            <a:r>
              <a:rPr lang="nl-NL"/>
              <a:t>C4. Which one of these answers best describes the news that you read or see? C9a. When you read or see a news story on social media sites or apps, how often, </a:t>
            </a:r>
            <a:br>
              <a:rPr lang="nl-NL"/>
            </a:br>
            <a:r>
              <a:rPr lang="nl-NL"/>
              <a:t>if at all do you think about whether the story is actually true?  C10. How easy or difficult is it to tell whether a news story on social media is true? </a:t>
            </a:r>
            <a:br>
              <a:rPr lang="nl-NL"/>
            </a:br>
            <a:r>
              <a:rPr lang="nl-NL"/>
              <a:t>C11. When you read or see a news story on social media sites or apps which if any of these things would you ever do if you wanted to check the story? </a:t>
            </a:r>
          </a:p>
          <a:p>
            <a:pPr>
              <a:spcBef>
                <a:spcPts val="100"/>
              </a:spcBef>
            </a:pPr>
            <a:r>
              <a:rPr lang="nl-NL"/>
              <a:t>Base: All using social media to follow news – 2021=574, 2020=555</a:t>
            </a:r>
          </a:p>
        </p:txBody>
      </p:sp>
    </p:spTree>
    <p:extLst>
      <p:ext uri="{BB962C8B-B14F-4D97-AF65-F5344CB8AC3E}">
        <p14:creationId xmlns:p14="http://schemas.microsoft.com/office/powerpoint/2010/main" val="160505956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9">
            <a:extLst>
              <a:ext uri="{FF2B5EF4-FFF2-40B4-BE49-F238E27FC236}">
                <a16:creationId xmlns:a16="http://schemas.microsoft.com/office/drawing/2014/main" id="{83F0EA18-41C1-4A75-8C20-CCEC362E6B99}"/>
              </a:ext>
            </a:extLst>
          </p:cNvPr>
          <p:cNvSpPr>
            <a:spLocks noGrp="1"/>
          </p:cNvSpPr>
          <p:nvPr>
            <p:ph type="title"/>
          </p:nvPr>
        </p:nvSpPr>
        <p:spPr>
          <a:xfrm>
            <a:off x="76647" y="1547848"/>
            <a:ext cx="9046078" cy="300991"/>
          </a:xfrm>
          <a:prstGeom prst="rect">
            <a:avLst/>
          </a:prstGeom>
        </p:spPr>
        <p:txBody>
          <a:bodyPr/>
          <a:lstStyle/>
          <a:p>
            <a:pPr>
              <a:tabLst>
                <a:tab pos="4914900" algn="l"/>
              </a:tabLst>
            </a:pPr>
            <a:r>
              <a:rPr lang="en-GB"/>
              <a:t>Accuracy of news stories accessed online</a:t>
            </a:r>
            <a:br>
              <a:rPr lang="en-GB"/>
            </a:br>
            <a:r>
              <a:rPr lang="en-GB" sz="1100" i="1"/>
              <a:t>All children aged 12-15</a:t>
            </a:r>
            <a:endParaRPr lang="en-GB" sz="1100" i="1" kern="0">
              <a:cs typeface="Arial" pitchFamily="34" charset="0"/>
            </a:endParaRPr>
          </a:p>
        </p:txBody>
      </p:sp>
      <p:sp>
        <p:nvSpPr>
          <p:cNvPr id="7" name="Text Placeholder 6"/>
          <p:cNvSpPr>
            <a:spLocks noGrp="1"/>
          </p:cNvSpPr>
          <p:nvPr>
            <p:ph type="body" sz="quarter" idx="14"/>
          </p:nvPr>
        </p:nvSpPr>
        <p:spPr>
          <a:xfrm>
            <a:off x="52731" y="336342"/>
            <a:ext cx="7632000" cy="705057"/>
          </a:xfrm>
        </p:spPr>
        <p:txBody>
          <a:bodyPr anchor="t" anchorCtr="0"/>
          <a:lstStyle/>
          <a:p>
            <a:pPr>
              <a:lnSpc>
                <a:spcPts val="1800"/>
              </a:lnSpc>
            </a:pPr>
            <a:r>
              <a:rPr lang="en-GB" sz="1800"/>
              <a:t>Two in five 12-15 year olds have seen a deliberately untrue or misleading news story online in the last year.  Upon seeing such a story, the most likely actions include telling parents or other family members or friends. </a:t>
            </a:r>
            <a:endParaRPr lang="en-US" sz="1800"/>
          </a:p>
        </p:txBody>
      </p:sp>
      <p:sp>
        <p:nvSpPr>
          <p:cNvPr id="22" name="Title 1">
            <a:extLst>
              <a:ext uri="{FF2B5EF4-FFF2-40B4-BE49-F238E27FC236}">
                <a16:creationId xmlns:a16="http://schemas.microsoft.com/office/drawing/2014/main" id="{8ACA6A19-2F2D-4AFD-8E8A-ADC7C4188275}"/>
              </a:ext>
            </a:extLst>
          </p:cNvPr>
          <p:cNvSpPr txBox="1">
            <a:spLocks/>
          </p:cNvSpPr>
          <p:nvPr/>
        </p:nvSpPr>
        <p:spPr>
          <a:xfrm>
            <a:off x="48961" y="1246857"/>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15.17</a:t>
            </a:r>
            <a:br>
              <a:rPr lang="en-GB" sz="1800" b="1">
                <a:latin typeface="+mn-lt"/>
                <a:cs typeface="Arial" pitchFamily="34" charset="0"/>
              </a:rPr>
            </a:br>
            <a:endParaRPr lang="en-GB" sz="1800" b="1">
              <a:latin typeface="+mn-lt"/>
              <a:cs typeface="Arial" pitchFamily="34" charset="0"/>
            </a:endParaRPr>
          </a:p>
        </p:txBody>
      </p:sp>
      <p:sp>
        <p:nvSpPr>
          <p:cNvPr id="17" name="Title 5">
            <a:extLst>
              <a:ext uri="{FF2B5EF4-FFF2-40B4-BE49-F238E27FC236}">
                <a16:creationId xmlns:a16="http://schemas.microsoft.com/office/drawing/2014/main" id="{F299D9FA-FA9D-49BC-A666-235EF440F8D2}"/>
              </a:ext>
            </a:extLst>
          </p:cNvPr>
          <p:cNvSpPr txBox="1">
            <a:spLocks/>
          </p:cNvSpPr>
          <p:nvPr/>
        </p:nvSpPr>
        <p:spPr>
          <a:xfrm>
            <a:off x="567578" y="2226193"/>
            <a:ext cx="3051922" cy="300991"/>
          </a:xfrm>
          <a:prstGeom prst="rect">
            <a:avLst/>
          </a:prstGeom>
        </p:spPr>
        <p:txBody>
          <a:bodyPr/>
          <a:lstStyle/>
          <a:p>
            <a:pPr lvl="0" algn="ctr" defTabSz="457200">
              <a:lnSpc>
                <a:spcPct val="90000"/>
              </a:lnSpc>
              <a:spcBef>
                <a:spcPct val="0"/>
              </a:spcBef>
            </a:pPr>
            <a:r>
              <a:rPr kumimoji="0" lang="en-GB" sz="1400" b="1" i="0" u="none" strike="noStrike" kern="0" cap="none" spc="0" normalizeH="0" baseline="0" noProof="0">
                <a:ln>
                  <a:noFill/>
                </a:ln>
                <a:solidFill>
                  <a:schemeClr val="tx1"/>
                </a:solidFill>
                <a:effectLst/>
                <a:uLnTx/>
                <a:uFillTx/>
                <a:latin typeface="+mj-lt"/>
                <a:ea typeface="+mj-ea"/>
                <a:cs typeface="Arial" pitchFamily="34" charset="0"/>
              </a:rPr>
              <a:t>Incidence of seeing a deliberately untrue/ misleading news story online in the last 12 months</a:t>
            </a:r>
            <a:endParaRPr kumimoji="0" lang="en-GB" sz="1400" b="0" i="0" u="none" strike="noStrike" kern="1200" cap="none" spc="0" normalizeH="0" baseline="0" noProof="0">
              <a:ln>
                <a:noFill/>
              </a:ln>
              <a:solidFill>
                <a:schemeClr val="tx1"/>
              </a:solidFill>
              <a:effectLst/>
              <a:uLnTx/>
              <a:uFillTx/>
              <a:latin typeface="+mj-lt"/>
              <a:ea typeface="+mj-ea"/>
              <a:cs typeface="+mj-cs"/>
            </a:endParaRPr>
          </a:p>
        </p:txBody>
      </p:sp>
      <p:graphicFrame>
        <p:nvGraphicFramePr>
          <p:cNvPr id="14" name="Chart 13" descr="This chart shows the incidence of seeing a deliberately untrue/misleading news story online in the last 12 months – using the 2021 data. 41% of 12-15 year olds claim to have seen a deliberately untrue or misleading news story online in the last year, 25% claim they have not and 34% are unsure">
            <a:extLst>
              <a:ext uri="{FF2B5EF4-FFF2-40B4-BE49-F238E27FC236}">
                <a16:creationId xmlns:a16="http://schemas.microsoft.com/office/drawing/2014/main" id="{5671BEA2-86AC-4B4D-A88A-6AF1F5490460}"/>
              </a:ext>
            </a:extLst>
          </p:cNvPr>
          <p:cNvGraphicFramePr/>
          <p:nvPr>
            <p:extLst>
              <p:ext uri="{D42A27DB-BD31-4B8C-83A1-F6EECF244321}">
                <p14:modId xmlns:p14="http://schemas.microsoft.com/office/powerpoint/2010/main" val="2668493436"/>
              </p:ext>
            </p:extLst>
          </p:nvPr>
        </p:nvGraphicFramePr>
        <p:xfrm>
          <a:off x="224678" y="2532879"/>
          <a:ext cx="3797562" cy="2639196"/>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Rounded Corners 1">
            <a:extLst>
              <a:ext uri="{FF2B5EF4-FFF2-40B4-BE49-F238E27FC236}">
                <a16:creationId xmlns:a16="http://schemas.microsoft.com/office/drawing/2014/main" id="{7C37C63A-7D2F-4231-8DB1-03EF2DA00059}"/>
              </a:ext>
            </a:extLst>
          </p:cNvPr>
          <p:cNvSpPr/>
          <p:nvPr/>
        </p:nvSpPr>
        <p:spPr>
          <a:xfrm>
            <a:off x="1242513" y="5161311"/>
            <a:ext cx="1702052" cy="475390"/>
          </a:xfrm>
          <a:prstGeom prst="roundRect">
            <a:avLst/>
          </a:prstGeom>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lIns="18288" tIns="0" rIns="18288" bIns="0" rtlCol="0" anchor="ctr"/>
          <a:lstStyle/>
          <a:p>
            <a:pPr algn="ctr">
              <a:lnSpc>
                <a:spcPct val="85000"/>
              </a:lnSpc>
            </a:pPr>
            <a:r>
              <a:rPr lang="en-GB" sz="800">
                <a:solidFill>
                  <a:schemeClr val="tx1"/>
                </a:solidFill>
              </a:rPr>
              <a:t>Boys are more likely than girls to say they’ve seen a deliberately untrue/ misleading news story (44% vs. 37%)</a:t>
            </a:r>
            <a:endParaRPr lang="en-GB" sz="700" i="1">
              <a:solidFill>
                <a:schemeClr val="tx1"/>
              </a:solidFill>
            </a:endParaRPr>
          </a:p>
        </p:txBody>
      </p:sp>
      <p:sp>
        <p:nvSpPr>
          <p:cNvPr id="12" name="Title 5"/>
          <p:cNvSpPr txBox="1">
            <a:spLocks/>
          </p:cNvSpPr>
          <p:nvPr/>
        </p:nvSpPr>
        <p:spPr>
          <a:xfrm>
            <a:off x="4848225" y="1946557"/>
            <a:ext cx="4210720" cy="300991"/>
          </a:xfrm>
          <a:prstGeom prst="rect">
            <a:avLst/>
          </a:prstGeom>
        </p:spPr>
        <p:txBody>
          <a:bodyPr/>
          <a:lstStyle/>
          <a:p>
            <a:pPr lvl="0" algn="ctr" defTabSz="457200">
              <a:lnSpc>
                <a:spcPct val="90000"/>
              </a:lnSpc>
              <a:spcBef>
                <a:spcPct val="0"/>
              </a:spcBef>
            </a:pPr>
            <a:r>
              <a:rPr lang="en-GB" sz="1400" b="1" kern="0">
                <a:latin typeface="+mj-lt"/>
                <a:ea typeface="+mj-ea"/>
                <a:cs typeface="Arial" pitchFamily="34" charset="0"/>
              </a:rPr>
              <a:t>Actions might take if saw a deliberately </a:t>
            </a:r>
            <a:br>
              <a:rPr lang="en-GB" sz="1400" b="1" kern="0">
                <a:latin typeface="+mj-lt"/>
                <a:ea typeface="+mj-ea"/>
                <a:cs typeface="Arial" pitchFamily="34" charset="0"/>
              </a:rPr>
            </a:br>
            <a:r>
              <a:rPr lang="en-GB" sz="1400" b="1" kern="0">
                <a:latin typeface="+mj-lt"/>
                <a:ea typeface="+mj-ea"/>
                <a:cs typeface="Arial" pitchFamily="34" charset="0"/>
              </a:rPr>
              <a:t>untrue/ misleading news story online</a:t>
            </a:r>
          </a:p>
        </p:txBody>
      </p:sp>
      <p:graphicFrame>
        <p:nvGraphicFramePr>
          <p:cNvPr id="10" name="Chart 9" descr="This chart shows the actions 12-15 year olds might take if they saw a deliberately untrue/ misleading news story online – using the 2021 data. Upon seeing such a story, the most likely actions include telling parents or other family members (37%) or friends (21%).  33% say they probably wouldn’t do anything "/>
          <p:cNvGraphicFramePr/>
          <p:nvPr>
            <p:extLst>
              <p:ext uri="{D42A27DB-BD31-4B8C-83A1-F6EECF244321}">
                <p14:modId xmlns:p14="http://schemas.microsoft.com/office/powerpoint/2010/main" val="1914763700"/>
              </p:ext>
            </p:extLst>
          </p:nvPr>
        </p:nvGraphicFramePr>
        <p:xfrm>
          <a:off x="4522820" y="2239541"/>
          <a:ext cx="4514850" cy="3476845"/>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 Placeholder 4"/>
          <p:cNvSpPr>
            <a:spLocks noGrp="1"/>
          </p:cNvSpPr>
          <p:nvPr>
            <p:ph type="body" sz="quarter" idx="12"/>
          </p:nvPr>
        </p:nvSpPr>
        <p:spPr>
          <a:xfrm>
            <a:off x="11253" y="5977560"/>
            <a:ext cx="8951994" cy="880439"/>
          </a:xfrm>
        </p:spPr>
        <p:txBody>
          <a:bodyPr/>
          <a:lstStyle/>
          <a:p>
            <a:pPr>
              <a:spcBef>
                <a:spcPts val="240"/>
              </a:spcBef>
              <a:tabLst>
                <a:tab pos="8229600" algn="r"/>
              </a:tabLst>
            </a:pPr>
            <a:r>
              <a:rPr lang="en-GB"/>
              <a:t>Source: </a:t>
            </a:r>
            <a:r>
              <a:rPr lang="en-CA"/>
              <a:t>Ofcom Children's News Consumption Survey 2021</a:t>
            </a:r>
            <a:r>
              <a:rPr lang="en-GB"/>
              <a:t>	</a:t>
            </a:r>
            <a:r>
              <a:rPr lang="en-US"/>
              <a:t>          Green/red triangles </a:t>
            </a:r>
            <a:r>
              <a:rPr lang="en-GB"/>
              <a:t>indicate statistically significant differences at 95% confidence between 2021 and 2020</a:t>
            </a:r>
          </a:p>
          <a:p>
            <a:pPr>
              <a:lnSpc>
                <a:spcPct val="90000"/>
              </a:lnSpc>
              <a:spcBef>
                <a:spcPts val="240"/>
              </a:spcBef>
            </a:pPr>
            <a:r>
              <a:rPr lang="en-GB"/>
              <a:t>Question: </a:t>
            </a:r>
            <a:r>
              <a:rPr lang="nl-NL"/>
              <a:t>C14. In the last 12 months, have you ever seen anything online or on social media that you thought was a deliberately untrue/misleading news story?</a:t>
            </a:r>
          </a:p>
          <a:p>
            <a:pPr>
              <a:lnSpc>
                <a:spcPct val="90000"/>
              </a:lnSpc>
              <a:spcBef>
                <a:spcPts val="240"/>
              </a:spcBef>
            </a:pPr>
            <a:r>
              <a:rPr lang="nl-NL"/>
              <a:t>C15. If you did see a news story on social media or online that you thought was deliberately untrue/misleading what, if anything would you do about it? </a:t>
            </a:r>
          </a:p>
          <a:p>
            <a:pPr>
              <a:lnSpc>
                <a:spcPct val="90000"/>
              </a:lnSpc>
              <a:spcBef>
                <a:spcPts val="240"/>
              </a:spcBef>
            </a:pPr>
            <a:r>
              <a:rPr lang="nl-NL"/>
              <a:t>B</a:t>
            </a:r>
            <a:r>
              <a:rPr lang="en-GB"/>
              <a:t>ase: All children aged 12-15 – 2021=1010</a:t>
            </a:r>
            <a:endParaRPr lang="en-US"/>
          </a:p>
        </p:txBody>
      </p:sp>
    </p:spTree>
    <p:extLst>
      <p:ext uri="{BB962C8B-B14F-4D97-AF65-F5344CB8AC3E}">
        <p14:creationId xmlns:p14="http://schemas.microsoft.com/office/powerpoint/2010/main" val="158521736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2780928"/>
            <a:ext cx="7886700" cy="1080120"/>
          </a:xfrm>
        </p:spPr>
        <p:txBody>
          <a:bodyPr/>
          <a:lstStyle/>
          <a:p>
            <a:r>
              <a:rPr lang="en-GB"/>
              <a:t>Appendix – Industry currencies and methodology</a:t>
            </a:r>
          </a:p>
        </p:txBody>
      </p:sp>
    </p:spTree>
    <p:extLst>
      <p:ext uri="{BB962C8B-B14F-4D97-AF65-F5344CB8AC3E}">
        <p14:creationId xmlns:p14="http://schemas.microsoft.com/office/powerpoint/2010/main" val="470612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2780928"/>
            <a:ext cx="7886700" cy="1080120"/>
          </a:xfrm>
        </p:spPr>
        <p:txBody>
          <a:bodyPr/>
          <a:lstStyle/>
          <a:p>
            <a:r>
              <a:rPr lang="en-GB"/>
              <a:t>Platforms used for news nowadays</a:t>
            </a:r>
          </a:p>
        </p:txBody>
      </p:sp>
    </p:spTree>
    <p:extLst>
      <p:ext uri="{BB962C8B-B14F-4D97-AF65-F5344CB8AC3E}">
        <p14:creationId xmlns:p14="http://schemas.microsoft.com/office/powerpoint/2010/main" val="66233988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txBox="1">
            <a:spLocks noGrp="1"/>
          </p:cNvSpPr>
          <p:nvPr>
            <p:ph type="title" idx="4294967295"/>
          </p:nvPr>
        </p:nvSpPr>
        <p:spPr>
          <a:xfrm>
            <a:off x="249402" y="869302"/>
            <a:ext cx="8248650" cy="3077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chemeClr val="tx1"/>
                </a:solidFill>
                <a:effectLst/>
                <a:uLnTx/>
                <a:uFillTx/>
                <a:latin typeface="+mj-lt"/>
                <a:ea typeface="+mj-ea"/>
                <a:cs typeface="Arial" panose="020B0604020202020204" pitchFamily="34" charset="0"/>
              </a:rPr>
              <a:t>Industry currencies used in the report</a:t>
            </a:r>
            <a:endParaRPr kumimoji="0" lang="en-GB" sz="2400" b="1" i="0" u="none" strike="noStrike" kern="1200" cap="none" spc="0" normalizeH="0" baseline="0" noProof="0">
              <a:ln>
                <a:noFill/>
              </a:ln>
              <a:solidFill>
                <a:schemeClr val="tx1"/>
              </a:solidFill>
              <a:effectLst/>
              <a:uLnTx/>
              <a:uFillTx/>
              <a:latin typeface="+mn-lt"/>
              <a:ea typeface="+mj-ea"/>
              <a:cs typeface="Arial" panose="020B0604020202020204" pitchFamily="34" charset="0"/>
            </a:endParaRPr>
          </a:p>
        </p:txBody>
      </p:sp>
      <p:sp>
        <p:nvSpPr>
          <p:cNvPr id="5" name="Content Placeholder 2"/>
          <p:cNvSpPr txBox="1">
            <a:spLocks/>
          </p:cNvSpPr>
          <p:nvPr/>
        </p:nvSpPr>
        <p:spPr bwMode="auto">
          <a:xfrm>
            <a:off x="249402" y="1590236"/>
            <a:ext cx="8248650" cy="135421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273050" indent="-273050" algn="l" rtl="0" eaLnBrk="1" fontAlgn="base" hangingPunct="1">
              <a:spcBef>
                <a:spcPct val="0"/>
              </a:spcBef>
              <a:spcAft>
                <a:spcPct val="0"/>
              </a:spcAft>
              <a:buChar char="•"/>
              <a:defRPr sz="1600">
                <a:solidFill>
                  <a:schemeClr val="tx1"/>
                </a:solidFill>
                <a:latin typeface="Calibri" pitchFamily="34" charset="0"/>
                <a:ea typeface="+mn-ea"/>
                <a:cs typeface="+mn-cs"/>
              </a:defRPr>
            </a:lvl1pPr>
            <a:lvl2pPr marL="536575" indent="-261938" algn="l" rtl="0" eaLnBrk="1" fontAlgn="base" hangingPunct="1">
              <a:spcBef>
                <a:spcPct val="0"/>
              </a:spcBef>
              <a:spcAft>
                <a:spcPct val="0"/>
              </a:spcAft>
              <a:buChar char="–"/>
              <a:defRPr sz="1600">
                <a:solidFill>
                  <a:schemeClr val="tx1"/>
                </a:solidFill>
                <a:latin typeface="Calibri" pitchFamily="34" charset="0"/>
                <a:cs typeface="+mn-cs"/>
              </a:defRPr>
            </a:lvl2pPr>
            <a:lvl3pPr marL="808038" indent="-269875" algn="l" rtl="0" eaLnBrk="1" fontAlgn="base" hangingPunct="1">
              <a:spcBef>
                <a:spcPct val="0"/>
              </a:spcBef>
              <a:spcAft>
                <a:spcPct val="0"/>
              </a:spcAft>
              <a:buChar char="•"/>
              <a:defRPr sz="1600">
                <a:solidFill>
                  <a:schemeClr val="tx1"/>
                </a:solidFill>
                <a:latin typeface="Calibri" pitchFamily="34" charset="0"/>
                <a:cs typeface="+mn-cs"/>
              </a:defRPr>
            </a:lvl3pPr>
            <a:lvl4pPr marL="1082675" indent="-273050" algn="l" rtl="0" eaLnBrk="1" fontAlgn="base" hangingPunct="1">
              <a:spcBef>
                <a:spcPct val="0"/>
              </a:spcBef>
              <a:spcAft>
                <a:spcPct val="0"/>
              </a:spcAft>
              <a:buChar char="–"/>
              <a:defRPr sz="1600">
                <a:solidFill>
                  <a:schemeClr val="tx1"/>
                </a:solidFill>
                <a:latin typeface="Calibri" pitchFamily="34" charset="0"/>
                <a:cs typeface="+mn-cs"/>
              </a:defRPr>
            </a:lvl4pPr>
            <a:lvl5pPr marL="1344613" indent="-260350" algn="l" rtl="0" eaLnBrk="1" fontAlgn="base" hangingPunct="1">
              <a:spcBef>
                <a:spcPct val="20000"/>
              </a:spcBef>
              <a:spcAft>
                <a:spcPct val="0"/>
              </a:spcAft>
              <a:buChar char="»"/>
              <a:defRPr sz="1600">
                <a:solidFill>
                  <a:schemeClr val="tx1"/>
                </a:solidFill>
                <a:latin typeface="+mn-lt"/>
                <a:cs typeface="+mn-cs"/>
              </a:defRPr>
            </a:lvl5pPr>
            <a:lvl6pPr marL="1801813" indent="-260350" algn="l" rtl="0" eaLnBrk="1" fontAlgn="base" hangingPunct="1">
              <a:spcBef>
                <a:spcPct val="20000"/>
              </a:spcBef>
              <a:spcAft>
                <a:spcPct val="0"/>
              </a:spcAft>
              <a:buChar char="»"/>
              <a:defRPr sz="1600">
                <a:solidFill>
                  <a:schemeClr val="tx1"/>
                </a:solidFill>
                <a:latin typeface="+mn-lt"/>
                <a:cs typeface="+mn-cs"/>
              </a:defRPr>
            </a:lvl6pPr>
            <a:lvl7pPr marL="2259013" indent="-260350" algn="l" rtl="0" eaLnBrk="1" fontAlgn="base" hangingPunct="1">
              <a:spcBef>
                <a:spcPct val="20000"/>
              </a:spcBef>
              <a:spcAft>
                <a:spcPct val="0"/>
              </a:spcAft>
              <a:buChar char="»"/>
              <a:defRPr sz="1600">
                <a:solidFill>
                  <a:schemeClr val="tx1"/>
                </a:solidFill>
                <a:latin typeface="+mn-lt"/>
                <a:cs typeface="+mn-cs"/>
              </a:defRPr>
            </a:lvl7pPr>
            <a:lvl8pPr marL="2716213" indent="-260350" algn="l" rtl="0" eaLnBrk="1" fontAlgn="base" hangingPunct="1">
              <a:spcBef>
                <a:spcPct val="20000"/>
              </a:spcBef>
              <a:spcAft>
                <a:spcPct val="0"/>
              </a:spcAft>
              <a:buChar char="»"/>
              <a:defRPr sz="1600">
                <a:solidFill>
                  <a:schemeClr val="tx1"/>
                </a:solidFill>
                <a:latin typeface="+mn-lt"/>
                <a:cs typeface="+mn-cs"/>
              </a:defRPr>
            </a:lvl8pPr>
            <a:lvl9pPr marL="3173413" indent="-260350" algn="l" rtl="0" eaLnBrk="1" fontAlgn="base" hangingPunct="1">
              <a:spcBef>
                <a:spcPct val="20000"/>
              </a:spcBef>
              <a:spcAft>
                <a:spcPct val="0"/>
              </a:spcAft>
              <a:buChar char="»"/>
              <a:defRPr sz="1600">
                <a:solidFill>
                  <a:schemeClr val="tx1"/>
                </a:solidFill>
                <a:latin typeface="+mn-lt"/>
                <a:cs typeface="+mn-cs"/>
              </a:defRPr>
            </a:lvl9pPr>
          </a:lstStyle>
          <a:p>
            <a:pPr>
              <a:spcAft>
                <a:spcPts val="0"/>
              </a:spcAft>
            </a:pPr>
            <a:r>
              <a:rPr lang="en-GB" sz="1400">
                <a:latin typeface="+mn-lt"/>
                <a:cs typeface="Arial" panose="020B0604020202020204" pitchFamily="34" charset="0"/>
              </a:rPr>
              <a:t>BARB (Broadcasters’ Audience Research Board) is the official industry currency for TV consumption. It uses a continuous panel of approximately 5,300 UK homes and tracks television viewing among all people aged 4+ in these homes using meters attached to every working television set in the home. </a:t>
            </a:r>
          </a:p>
          <a:p>
            <a:pPr marL="0" indent="0">
              <a:spcAft>
                <a:spcPts val="0"/>
              </a:spcAft>
              <a:buNone/>
            </a:pPr>
            <a:endParaRPr lang="en-GB" sz="1400">
              <a:latin typeface="+mn-lt"/>
              <a:cs typeface="Arial" panose="020B0604020202020204" pitchFamily="34" charset="0"/>
            </a:endParaRPr>
          </a:p>
          <a:p>
            <a:pPr>
              <a:spcAft>
                <a:spcPts val="0"/>
              </a:spcAft>
            </a:pPr>
            <a:endParaRPr lang="en-GB" sz="1400">
              <a:latin typeface="+mn-lt"/>
              <a:cs typeface="Arial" panose="020B0604020202020204" pitchFamily="34" charset="0"/>
            </a:endParaRPr>
          </a:p>
          <a:p>
            <a:pPr marL="0" indent="0">
              <a:spcAft>
                <a:spcPts val="0"/>
              </a:spcAft>
              <a:buNone/>
            </a:pPr>
            <a:endParaRPr lang="en-GB" sz="1800" b="1" kern="0">
              <a:latin typeface="+mn-lt"/>
              <a:cs typeface="Arial" panose="020B0604020202020204" pitchFamily="34" charset="0"/>
            </a:endParaRPr>
          </a:p>
        </p:txBody>
      </p:sp>
    </p:spTree>
    <p:extLst>
      <p:ext uri="{BB962C8B-B14F-4D97-AF65-F5344CB8AC3E}">
        <p14:creationId xmlns:p14="http://schemas.microsoft.com/office/powerpoint/2010/main" val="4009740385"/>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234000" y="607105"/>
            <a:ext cx="8248650" cy="307777"/>
          </a:xfrm>
        </p:spPr>
        <p:txBody>
          <a:bodyPr anchor="ctr"/>
          <a:lstStyle/>
          <a:p>
            <a:r>
              <a:rPr lang="en-GB" sz="2400">
                <a:solidFill>
                  <a:schemeClr val="tx1"/>
                </a:solidFill>
                <a:latin typeface="+mn-lt"/>
                <a:cs typeface="Arial" panose="020B0604020202020204" pitchFamily="34" charset="0"/>
              </a:rPr>
              <a:t>News Consumption Survey – Adult methodology </a:t>
            </a:r>
          </a:p>
        </p:txBody>
      </p:sp>
      <p:sp>
        <p:nvSpPr>
          <p:cNvPr id="5" name="Content Placeholder 2"/>
          <p:cNvSpPr txBox="1">
            <a:spLocks/>
          </p:cNvSpPr>
          <p:nvPr/>
        </p:nvSpPr>
        <p:spPr bwMode="auto">
          <a:xfrm>
            <a:off x="234000" y="1231089"/>
            <a:ext cx="8712000" cy="4924425"/>
          </a:xfrm>
          <a:prstGeom prst="rect">
            <a:avLst/>
          </a:prstGeom>
        </p:spPr>
        <p:txBody>
          <a:bodyPr/>
          <a:lstStyle>
            <a:lvl1pPr marL="342900" indent="-342900" defTabSz="457200">
              <a:spcBef>
                <a:spcPts val="0"/>
              </a:spcBef>
              <a:buFont typeface="Arial"/>
              <a:buChar char="•"/>
              <a:defRPr sz="1600">
                <a:cs typeface="Arial" panose="020B0604020202020204" pitchFamily="34" charset="0"/>
              </a:defRPr>
            </a:lvl1pPr>
            <a:lvl2pPr marL="742950" lvl="1" indent="-285750" defTabSz="457200">
              <a:spcBef>
                <a:spcPts val="0"/>
              </a:spcBef>
              <a:buFont typeface="Arial"/>
              <a:buChar char="–"/>
              <a:defRPr sz="1600">
                <a:cs typeface="Arial" panose="020B0604020202020204" pitchFamily="34" charset="0"/>
              </a:defRPr>
            </a:lvl2pPr>
            <a:lvl3pPr marL="1143000" indent="-228600" defTabSz="457200">
              <a:spcBef>
                <a:spcPct val="20000"/>
              </a:spcBef>
              <a:buFont typeface="Arial"/>
              <a:buChar char="•"/>
              <a:defRPr sz="2400"/>
            </a:lvl3pPr>
            <a:lvl4pPr marL="1600200" indent="-228600" defTabSz="457200">
              <a:spcBef>
                <a:spcPct val="20000"/>
              </a:spcBef>
              <a:buFont typeface="Arial"/>
              <a:buChar char="–"/>
              <a:defRPr sz="2000"/>
            </a:lvl4pPr>
            <a:lvl5pPr marL="2057400" indent="-228600" defTabSz="457200">
              <a:spcBef>
                <a:spcPct val="20000"/>
              </a:spcBef>
              <a:buFont typeface="Arial"/>
              <a:buChar char="»"/>
              <a:defRPr sz="2000"/>
            </a:lvl5pPr>
            <a:lvl6pPr marL="2514600" indent="-228600" defTabSz="457200">
              <a:spcBef>
                <a:spcPct val="20000"/>
              </a:spcBef>
              <a:buFont typeface="Arial"/>
              <a:buChar char="•"/>
              <a:defRPr sz="2000"/>
            </a:lvl6pPr>
            <a:lvl7pPr marL="2971800" indent="-228600" defTabSz="457200">
              <a:spcBef>
                <a:spcPct val="20000"/>
              </a:spcBef>
              <a:buFont typeface="Arial"/>
              <a:buChar char="•"/>
              <a:defRPr sz="2000"/>
            </a:lvl7pPr>
            <a:lvl8pPr marL="3429000" indent="-228600" defTabSz="457200">
              <a:spcBef>
                <a:spcPct val="20000"/>
              </a:spcBef>
              <a:buFont typeface="Arial"/>
              <a:buChar char="•"/>
              <a:defRPr sz="2000"/>
            </a:lvl8pPr>
            <a:lvl9pPr marL="3886200" indent="-228600" defTabSz="457200">
              <a:spcBef>
                <a:spcPct val="20000"/>
              </a:spcBef>
              <a:buFont typeface="Arial"/>
              <a:buChar char="•"/>
              <a:defRPr sz="2000"/>
            </a:lvl9pPr>
          </a:lstStyle>
          <a:p>
            <a:r>
              <a:rPr lang="en-GB" sz="1250"/>
              <a:t>From December 2017 until March 2020, Jigsaw Research conducted a mixed methodology approach, combining online and face to face interviews. However, during the most recent period of research, they were unable to conduct face to face interviews, due to the Covid-19 pandemic. </a:t>
            </a:r>
          </a:p>
          <a:p>
            <a:endParaRPr lang="en-GB" sz="1250"/>
          </a:p>
          <a:p>
            <a:r>
              <a:rPr lang="en-GB" sz="1250"/>
              <a:t>Since online methodologies tend to underrepresent low/non internet users, Jigsaw conducted separate Computer Assisted Telephone Interviewing (CATI) to ensure that these groups had the opportunity to express their views. </a:t>
            </a:r>
          </a:p>
          <a:p>
            <a:pPr lvl="1"/>
            <a:r>
              <a:rPr lang="en-GB" sz="1250"/>
              <a:t>This additional CATI survey achieved 1,278 interviews, with the nations over-represented during fieldwork. </a:t>
            </a:r>
          </a:p>
          <a:p>
            <a:pPr lvl="1"/>
            <a:r>
              <a:rPr lang="en-GB" sz="1250"/>
              <a:t>This data has been weighted to correct for this over-representation, with weights being applied by age, gender and socio-economic group (SEG) within Nation, to provide a representative view of all UK adults. </a:t>
            </a:r>
          </a:p>
          <a:p>
            <a:endParaRPr lang="en-GB" sz="1250"/>
          </a:p>
          <a:p>
            <a:r>
              <a:rPr lang="en-GB" sz="1250"/>
              <a:t>In addition to the CATI interviews, a total of 3,327 online panel interviews were undertaken. </a:t>
            </a:r>
          </a:p>
          <a:p>
            <a:pPr lvl="1"/>
            <a:r>
              <a:rPr lang="en-GB" sz="1250"/>
              <a:t>This online data has been weighted by age, gender, nation/region, working status and ethnicity to ensure they are representative of ‘recent’ internet users, as found in the ONS Internet Users research (published on 6th April, 2020).</a:t>
            </a:r>
          </a:p>
          <a:p>
            <a:endParaRPr lang="en-GB" sz="1250"/>
          </a:p>
          <a:p>
            <a:r>
              <a:rPr lang="en-GB" sz="1250">
                <a:cs typeface="Arial"/>
              </a:rPr>
              <a:t>Due to differences in the questionnaire and differences in how respondents answered questions about individual news sources between the two survey methods used, the combined adult methodology slides only show platform level data.  All other adults’ slides are based on the online sample only. </a:t>
            </a:r>
          </a:p>
          <a:p>
            <a:endParaRPr lang="en-GB" sz="1250"/>
          </a:p>
          <a:p>
            <a:r>
              <a:rPr lang="en-GB" sz="1250"/>
              <a:t>The CATI and online interviews were conducted over two waves of research, from 2nd November – 10th December, 2020 and 27th February – 29th March, 2021.  These interviewing periods have remained consistent over the last four years. Consequently, 2020 data was collected pre- Covid-19 and 2021 data was collected during the second and third UK lockdown periods. </a:t>
            </a:r>
          </a:p>
          <a:p>
            <a:pPr lvl="1"/>
            <a:r>
              <a:rPr lang="en-GB" sz="1250" i="1"/>
              <a:t>NB: The 2020/21 online data has been reported as ‘2021’ within this report, whilst the 2019/20 online data has been reported as ‘2020’</a:t>
            </a:r>
          </a:p>
          <a:p>
            <a:endParaRPr lang="en-GB" sz="1250"/>
          </a:p>
          <a:p>
            <a:r>
              <a:rPr lang="en-GB" sz="1250"/>
              <a:t>Findings by different demographic groups are shown on the slides, where possible. Statistically significant differences are shown at a 95% confidence level. </a:t>
            </a:r>
          </a:p>
        </p:txBody>
      </p:sp>
    </p:spTree>
    <p:extLst>
      <p:ext uri="{BB962C8B-B14F-4D97-AF65-F5344CB8AC3E}">
        <p14:creationId xmlns:p14="http://schemas.microsoft.com/office/powerpoint/2010/main" val="2905155804"/>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01A7BE21-F2C0-4C66-81FE-0340F5F94ED1}"/>
              </a:ext>
            </a:extLst>
          </p:cNvPr>
          <p:cNvSpPr>
            <a:spLocks noGrp="1"/>
          </p:cNvSpPr>
          <p:nvPr>
            <p:ph type="title"/>
          </p:nvPr>
        </p:nvSpPr>
        <p:spPr>
          <a:xfrm>
            <a:off x="234000" y="607105"/>
            <a:ext cx="8248650" cy="307777"/>
          </a:xfrm>
        </p:spPr>
        <p:txBody>
          <a:bodyPr anchor="ctr"/>
          <a:lstStyle/>
          <a:p>
            <a:r>
              <a:rPr lang="en-GB" sz="2400">
                <a:solidFill>
                  <a:schemeClr val="tx1"/>
                </a:solidFill>
                <a:latin typeface="+mn-lt"/>
                <a:cs typeface="Arial" panose="020B0604020202020204" pitchFamily="34" charset="0"/>
              </a:rPr>
              <a:t>News Consumption Survey – Adult &amp; Child methodology</a:t>
            </a:r>
          </a:p>
        </p:txBody>
      </p:sp>
      <p:sp>
        <p:nvSpPr>
          <p:cNvPr id="5" name="Content Placeholder 2"/>
          <p:cNvSpPr txBox="1">
            <a:spLocks/>
          </p:cNvSpPr>
          <p:nvPr/>
        </p:nvSpPr>
        <p:spPr bwMode="auto">
          <a:xfrm>
            <a:off x="298115" y="1033959"/>
            <a:ext cx="8440193" cy="538609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273050" indent="-273050" algn="l" rtl="0" eaLnBrk="1" fontAlgn="base" hangingPunct="1">
              <a:spcBef>
                <a:spcPct val="0"/>
              </a:spcBef>
              <a:spcAft>
                <a:spcPct val="0"/>
              </a:spcAft>
              <a:buChar char="•"/>
              <a:defRPr sz="1600">
                <a:solidFill>
                  <a:schemeClr val="tx1"/>
                </a:solidFill>
                <a:latin typeface="Calibri" pitchFamily="34" charset="0"/>
                <a:ea typeface="+mn-ea"/>
                <a:cs typeface="+mn-cs"/>
              </a:defRPr>
            </a:lvl1pPr>
            <a:lvl2pPr marL="536575" indent="-261938" algn="l" rtl="0" eaLnBrk="1" fontAlgn="base" hangingPunct="1">
              <a:spcBef>
                <a:spcPct val="0"/>
              </a:spcBef>
              <a:spcAft>
                <a:spcPct val="0"/>
              </a:spcAft>
              <a:buChar char="–"/>
              <a:defRPr sz="1600">
                <a:solidFill>
                  <a:schemeClr val="tx1"/>
                </a:solidFill>
                <a:latin typeface="Calibri" pitchFamily="34" charset="0"/>
                <a:cs typeface="+mn-cs"/>
              </a:defRPr>
            </a:lvl2pPr>
            <a:lvl3pPr marL="808038" indent="-269875" algn="l" rtl="0" eaLnBrk="1" fontAlgn="base" hangingPunct="1">
              <a:spcBef>
                <a:spcPct val="0"/>
              </a:spcBef>
              <a:spcAft>
                <a:spcPct val="0"/>
              </a:spcAft>
              <a:buChar char="•"/>
              <a:defRPr sz="1600">
                <a:solidFill>
                  <a:schemeClr val="tx1"/>
                </a:solidFill>
                <a:latin typeface="Calibri" pitchFamily="34" charset="0"/>
                <a:cs typeface="+mn-cs"/>
              </a:defRPr>
            </a:lvl3pPr>
            <a:lvl4pPr marL="1082675" indent="-273050" algn="l" rtl="0" eaLnBrk="1" fontAlgn="base" hangingPunct="1">
              <a:spcBef>
                <a:spcPct val="0"/>
              </a:spcBef>
              <a:spcAft>
                <a:spcPct val="0"/>
              </a:spcAft>
              <a:buChar char="–"/>
              <a:defRPr sz="1600">
                <a:solidFill>
                  <a:schemeClr val="tx1"/>
                </a:solidFill>
                <a:latin typeface="Calibri" pitchFamily="34" charset="0"/>
                <a:cs typeface="+mn-cs"/>
              </a:defRPr>
            </a:lvl4pPr>
            <a:lvl5pPr marL="1344613" indent="-260350" algn="l" rtl="0" eaLnBrk="1" fontAlgn="base" hangingPunct="1">
              <a:spcBef>
                <a:spcPct val="20000"/>
              </a:spcBef>
              <a:spcAft>
                <a:spcPct val="0"/>
              </a:spcAft>
              <a:buChar char="»"/>
              <a:defRPr sz="1600">
                <a:solidFill>
                  <a:schemeClr val="tx1"/>
                </a:solidFill>
                <a:latin typeface="+mn-lt"/>
                <a:cs typeface="+mn-cs"/>
              </a:defRPr>
            </a:lvl5pPr>
            <a:lvl6pPr marL="1801813" indent="-260350" algn="l" rtl="0" eaLnBrk="1" fontAlgn="base" hangingPunct="1">
              <a:spcBef>
                <a:spcPct val="20000"/>
              </a:spcBef>
              <a:spcAft>
                <a:spcPct val="0"/>
              </a:spcAft>
              <a:buChar char="»"/>
              <a:defRPr sz="1600">
                <a:solidFill>
                  <a:schemeClr val="tx1"/>
                </a:solidFill>
                <a:latin typeface="+mn-lt"/>
                <a:cs typeface="+mn-cs"/>
              </a:defRPr>
            </a:lvl6pPr>
            <a:lvl7pPr marL="2259013" indent="-260350" algn="l" rtl="0" eaLnBrk="1" fontAlgn="base" hangingPunct="1">
              <a:spcBef>
                <a:spcPct val="20000"/>
              </a:spcBef>
              <a:spcAft>
                <a:spcPct val="0"/>
              </a:spcAft>
              <a:buChar char="»"/>
              <a:defRPr sz="1600">
                <a:solidFill>
                  <a:schemeClr val="tx1"/>
                </a:solidFill>
                <a:latin typeface="+mn-lt"/>
                <a:cs typeface="+mn-cs"/>
              </a:defRPr>
            </a:lvl7pPr>
            <a:lvl8pPr marL="2716213" indent="-260350" algn="l" rtl="0" eaLnBrk="1" fontAlgn="base" hangingPunct="1">
              <a:spcBef>
                <a:spcPct val="20000"/>
              </a:spcBef>
              <a:spcAft>
                <a:spcPct val="0"/>
              </a:spcAft>
              <a:buChar char="»"/>
              <a:defRPr sz="1600">
                <a:solidFill>
                  <a:schemeClr val="tx1"/>
                </a:solidFill>
                <a:latin typeface="+mn-lt"/>
                <a:cs typeface="+mn-cs"/>
              </a:defRPr>
            </a:lvl8pPr>
            <a:lvl9pPr marL="3173413" indent="-260350" algn="l" rtl="0" eaLnBrk="1" fontAlgn="base" hangingPunct="1">
              <a:spcBef>
                <a:spcPct val="20000"/>
              </a:spcBef>
              <a:spcAft>
                <a:spcPct val="0"/>
              </a:spcAft>
              <a:buChar char="»"/>
              <a:defRPr sz="1600">
                <a:solidFill>
                  <a:schemeClr val="tx1"/>
                </a:solidFill>
                <a:latin typeface="+mn-lt"/>
                <a:cs typeface="+mn-cs"/>
              </a:defRPr>
            </a:lvl9pPr>
          </a:lstStyle>
          <a:p>
            <a:pPr marL="342900" indent="-342900" defTabSz="457200">
              <a:spcBef>
                <a:spcPts val="0"/>
              </a:spcBef>
              <a:spcAft>
                <a:spcPts val="0"/>
              </a:spcAft>
              <a:buFont typeface="Arial"/>
              <a:buChar char="•"/>
            </a:pPr>
            <a:r>
              <a:rPr lang="en-GB" sz="1400">
                <a:latin typeface="+mn-lt"/>
                <a:cs typeface="Arial" panose="020B0604020202020204" pitchFamily="34" charset="0"/>
              </a:rPr>
              <a:t>The survey has approximately 200 codes for different potential sources for news, as well as the option to allow respondents to nominate their own sources which yields a further 800 or so, including regional sources. This gives us a bottom-up measure of what people consider they use for news (about their Nation, the UK, and internationally) and will not necessarily include every possible outlet. The survey therefore provides a granular range of news sources. These individual news sources are then aggregated into various groups or “nets” relating to their owner or publisher.</a:t>
            </a:r>
          </a:p>
          <a:p>
            <a:pPr marL="342900" indent="-342900" defTabSz="457200">
              <a:spcBef>
                <a:spcPts val="0"/>
              </a:spcBef>
              <a:spcAft>
                <a:spcPts val="0"/>
              </a:spcAft>
              <a:buFont typeface="Arial"/>
              <a:buChar char="•"/>
            </a:pPr>
            <a:endParaRPr lang="en-GB" sz="1400">
              <a:latin typeface="+mn-lt"/>
              <a:cs typeface="Arial" panose="020B0604020202020204" pitchFamily="34" charset="0"/>
            </a:endParaRPr>
          </a:p>
          <a:p>
            <a:pPr marL="342900" indent="-342900" defTabSz="457200">
              <a:spcBef>
                <a:spcPts val="0"/>
              </a:spcBef>
              <a:spcAft>
                <a:spcPts val="0"/>
              </a:spcAft>
              <a:buFont typeface="Arial"/>
              <a:buChar char="•"/>
            </a:pPr>
            <a:r>
              <a:rPr lang="en-GB" sz="1400">
                <a:latin typeface="+mn-lt"/>
                <a:cs typeface="Arial" panose="020B0604020202020204" pitchFamily="34" charset="0"/>
              </a:rPr>
              <a:t>This is a recall-based survey. As such, it is likely to provide somewhat different results to other types of measurement. In particular, it may underestimate some online news consumption activity. It is likely to be harder for respondents to recall ad-hoc online news consumption compared to, say, the purchase of a newspaper or the watching of an evening television bulletin. On the other hand, respondents show through such surveys which news sources resonate with them.</a:t>
            </a:r>
            <a:endParaRPr lang="en-GB" sz="800" kern="0">
              <a:latin typeface="+mn-lt"/>
              <a:cs typeface="Arial" panose="020B0604020202020204" pitchFamily="34" charset="0"/>
            </a:endParaRPr>
          </a:p>
          <a:p>
            <a:pPr>
              <a:spcAft>
                <a:spcPts val="0"/>
              </a:spcAft>
              <a:buFont typeface="Arial" panose="020B0604020202020204" pitchFamily="34" charset="0"/>
              <a:buChar char="•"/>
            </a:pPr>
            <a:endParaRPr lang="en-GB" sz="1400" kern="0">
              <a:latin typeface="+mn-lt"/>
              <a:cs typeface="Arial" panose="020B0604020202020204" pitchFamily="34" charset="0"/>
            </a:endParaRPr>
          </a:p>
          <a:p>
            <a:pPr marL="342900" indent="-342900" defTabSz="457200">
              <a:spcBef>
                <a:spcPts val="0"/>
              </a:spcBef>
              <a:spcAft>
                <a:spcPts val="0"/>
              </a:spcAft>
              <a:buFont typeface="Arial"/>
              <a:buChar char="•"/>
            </a:pPr>
            <a:r>
              <a:rPr lang="en-GB" sz="1400">
                <a:latin typeface="+mn-lt"/>
                <a:cs typeface="Arial" panose="020B0604020202020204" pitchFamily="34" charset="0"/>
              </a:rPr>
              <a:t>The methodology used for the 12-15s study is largely unchanged since the 2020, 2019 and 2018 reports.</a:t>
            </a:r>
          </a:p>
          <a:p>
            <a:pPr marL="342900" indent="-342900" defTabSz="457200">
              <a:spcBef>
                <a:spcPts val="0"/>
              </a:spcBef>
              <a:spcAft>
                <a:spcPts val="0"/>
              </a:spcAft>
              <a:buFont typeface="Arial"/>
              <a:buChar char="•"/>
            </a:pPr>
            <a:r>
              <a:rPr lang="en-GB" sz="1400">
                <a:latin typeface="+mn-lt"/>
                <a:cs typeface="Arial" panose="020B0604020202020204" pitchFamily="34" charset="0"/>
              </a:rPr>
              <a:t>In total, 503 interviews from 24th November – 7th December 2020 have been combined with 507 interviews from 27th Feb – 24th March 2021. Consequently, 2021 data was collected during the second and third UK lockdown periods.</a:t>
            </a:r>
          </a:p>
          <a:p>
            <a:pPr marL="342900" indent="-342900" defTabSz="457200">
              <a:spcBef>
                <a:spcPts val="0"/>
              </a:spcBef>
              <a:spcAft>
                <a:spcPts val="0"/>
              </a:spcAft>
              <a:buFont typeface="Arial"/>
              <a:buChar char="•"/>
            </a:pPr>
            <a:r>
              <a:rPr lang="en-GB" sz="1400">
                <a:latin typeface="+mn-lt"/>
                <a:cs typeface="Arial" panose="020B0604020202020204" pitchFamily="34" charset="0"/>
              </a:rPr>
              <a:t>Quotas were set on age, gender, socio-economic group (SEG) and Nation to ensure the sample was representative of the UK and the data has also been weighted on age, gender, SEG and nation. Statistically significant differences year-on-year are shown at a 95% confidence level. </a:t>
            </a:r>
          </a:p>
          <a:p>
            <a:pPr marL="342900" indent="-342900" defTabSz="457200">
              <a:spcBef>
                <a:spcPts val="0"/>
              </a:spcBef>
              <a:spcAft>
                <a:spcPts val="0"/>
              </a:spcAft>
              <a:buFont typeface="Arial"/>
              <a:buChar char="•"/>
            </a:pPr>
            <a:r>
              <a:rPr lang="en-GB" sz="1400">
                <a:latin typeface="+mn-lt"/>
                <a:cs typeface="Arial" panose="020B0604020202020204" pitchFamily="34" charset="0"/>
              </a:rPr>
              <a:t>Each wave of fieldwork was undertaken in three stages:</a:t>
            </a:r>
          </a:p>
          <a:p>
            <a:pPr marL="614363" lvl="2" indent="-342900" defTabSz="457200">
              <a:spcBef>
                <a:spcPts val="0"/>
              </a:spcBef>
              <a:spcAft>
                <a:spcPts val="0"/>
              </a:spcAft>
              <a:buFont typeface="Arial"/>
              <a:buChar char="•"/>
            </a:pPr>
            <a:r>
              <a:rPr lang="en-GB" sz="1400">
                <a:latin typeface="+mn-lt"/>
                <a:cs typeface="Arial" panose="020B0604020202020204" pitchFamily="34" charset="0"/>
              </a:rPr>
              <a:t>Stage 1: We targeted parents of 12-15 year olds, using an online panel. </a:t>
            </a:r>
          </a:p>
          <a:p>
            <a:pPr marL="614363" lvl="2" indent="-342900" defTabSz="457200">
              <a:spcBef>
                <a:spcPts val="0"/>
              </a:spcBef>
              <a:spcAft>
                <a:spcPts val="0"/>
              </a:spcAft>
              <a:buFont typeface="Arial"/>
              <a:buChar char="•"/>
            </a:pPr>
            <a:r>
              <a:rPr lang="en-GB" sz="1400">
                <a:latin typeface="+mn-lt"/>
                <a:cs typeface="Arial" panose="020B0604020202020204" pitchFamily="34" charset="0"/>
              </a:rPr>
              <a:t>Stage 2: Parents were screened to ensure </a:t>
            </a:r>
            <a:r>
              <a:rPr lang="en-US" sz="1400">
                <a:latin typeface="+mn-lt"/>
                <a:cs typeface="Arial" panose="020B0604020202020204" pitchFamily="34" charset="0"/>
              </a:rPr>
              <a:t>we recruited a representative sample of participants</a:t>
            </a:r>
            <a:r>
              <a:rPr lang="en-GB" sz="1400">
                <a:latin typeface="+mn-lt"/>
                <a:cs typeface="Arial" panose="020B0604020202020204" pitchFamily="34" charset="0"/>
              </a:rPr>
              <a:t>.</a:t>
            </a:r>
          </a:p>
          <a:p>
            <a:pPr marL="614363" lvl="2" indent="-342900" defTabSz="457200">
              <a:spcBef>
                <a:spcPts val="0"/>
              </a:spcBef>
              <a:spcAft>
                <a:spcPts val="0"/>
              </a:spcAft>
              <a:buFont typeface="Arial"/>
              <a:buChar char="•"/>
            </a:pPr>
            <a:r>
              <a:rPr lang="en-GB" sz="1400">
                <a:latin typeface="+mn-lt"/>
                <a:cs typeface="Arial" panose="020B0604020202020204" pitchFamily="34" charset="0"/>
              </a:rPr>
              <a:t>Stage 3: The parent asked their (qualifying) child to complete the rest of the questionnaire.  </a:t>
            </a:r>
          </a:p>
          <a:p>
            <a:pPr lvl="1">
              <a:spcAft>
                <a:spcPts val="0"/>
              </a:spcAft>
              <a:buFont typeface="Arial" panose="020B0604020202020204" pitchFamily="34" charset="0"/>
              <a:buChar char="•"/>
            </a:pPr>
            <a:endParaRPr lang="en-GB" sz="1400" kern="0">
              <a:latin typeface="+mn-lt"/>
              <a:cs typeface="Arial" panose="020B0604020202020204" pitchFamily="34" charset="0"/>
            </a:endParaRPr>
          </a:p>
        </p:txBody>
      </p:sp>
    </p:spTree>
    <p:extLst>
      <p:ext uri="{BB962C8B-B14F-4D97-AF65-F5344CB8AC3E}">
        <p14:creationId xmlns:p14="http://schemas.microsoft.com/office/powerpoint/2010/main" val="223612183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7922" y="1420191"/>
            <a:ext cx="9046078" cy="300991"/>
          </a:xfrm>
          <a:prstGeom prst="rect">
            <a:avLst/>
          </a:prstGeom>
        </p:spPr>
        <p:txBody>
          <a:bodyPr/>
          <a:lstStyle/>
          <a:p>
            <a:r>
              <a:rPr lang="en-GB" kern="0">
                <a:cs typeface="Arial" pitchFamily="34" charset="0"/>
              </a:rPr>
              <a:t>Use of main platforms for news nowadays 2021 </a:t>
            </a:r>
            <a:br>
              <a:rPr lang="en-GB" kern="0">
                <a:cs typeface="Arial" pitchFamily="34" charset="0"/>
              </a:rPr>
            </a:br>
            <a:r>
              <a:rPr lang="en-GB" sz="1100" i="1" kern="0">
                <a:cs typeface="Arial" pitchFamily="34" charset="0"/>
              </a:rPr>
              <a:t>All adults 16+</a:t>
            </a:r>
            <a:endParaRPr lang="en-GB" i="1"/>
          </a:p>
        </p:txBody>
      </p:sp>
      <p:sp>
        <p:nvSpPr>
          <p:cNvPr id="4" name="Text Placeholder 3"/>
          <p:cNvSpPr>
            <a:spLocks noGrp="1"/>
          </p:cNvSpPr>
          <p:nvPr>
            <p:ph type="body" sz="quarter" idx="14"/>
          </p:nvPr>
        </p:nvSpPr>
        <p:spPr>
          <a:xfrm>
            <a:off x="12196" y="310243"/>
            <a:ext cx="7598363" cy="705057"/>
          </a:xfrm>
          <a:prstGeom prst="rect">
            <a:avLst/>
          </a:prstGeom>
        </p:spPr>
        <p:txBody>
          <a:bodyPr anchor="t" anchorCtr="0"/>
          <a:lstStyle/>
          <a:p>
            <a:pPr>
              <a:lnSpc>
                <a:spcPts val="1800"/>
              </a:lnSpc>
            </a:pPr>
            <a:r>
              <a:rPr lang="en-GB" sz="1900"/>
              <a:t>TV and Internet are the most-used platforms for news nowadays. Fewer than half use the radio and less than a third use print newspapers </a:t>
            </a:r>
          </a:p>
        </p:txBody>
      </p:sp>
      <p:sp>
        <p:nvSpPr>
          <p:cNvPr id="24" name="Title 1">
            <a:extLst>
              <a:ext uri="{FF2B5EF4-FFF2-40B4-BE49-F238E27FC236}">
                <a16:creationId xmlns:a16="http://schemas.microsoft.com/office/drawing/2014/main" id="{FB09429E-C777-442A-9562-4ED45222661D}"/>
              </a:ext>
            </a:extLst>
          </p:cNvPr>
          <p:cNvSpPr txBox="1">
            <a:spLocks/>
          </p:cNvSpPr>
          <p:nvPr/>
        </p:nvSpPr>
        <p:spPr>
          <a:xfrm>
            <a:off x="97922" y="1081615"/>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2.1</a:t>
            </a:r>
            <a:br>
              <a:rPr lang="en-GB" sz="1800" b="1">
                <a:latin typeface="+mn-lt"/>
                <a:cs typeface="Arial" pitchFamily="34" charset="0"/>
              </a:rPr>
            </a:br>
            <a:endParaRPr lang="en-GB" sz="1800" b="1">
              <a:latin typeface="+mn-lt"/>
              <a:cs typeface="Arial" pitchFamily="34" charset="0"/>
            </a:endParaRPr>
          </a:p>
        </p:txBody>
      </p:sp>
      <p:pic>
        <p:nvPicPr>
          <p:cNvPr id="3" name="Picture 2" descr="This chart shows % of adults using the 4 main platforms for news nowadays – using the 2021 combined CATI and online data:&#10;TV: 79%&#10;Internet: 73%&#10;Radio: 46%&#10;Newspapers 32%">
            <a:extLst>
              <a:ext uri="{FF2B5EF4-FFF2-40B4-BE49-F238E27FC236}">
                <a16:creationId xmlns:a16="http://schemas.microsoft.com/office/drawing/2014/main" id="{1E86E6A5-DD1D-43C7-A6D7-4D6C8062CD30}"/>
              </a:ext>
            </a:extLst>
          </p:cNvPr>
          <p:cNvPicPr>
            <a:picLocks noChangeAspect="1"/>
          </p:cNvPicPr>
          <p:nvPr/>
        </p:nvPicPr>
        <p:blipFill>
          <a:blip r:embed="rId3"/>
          <a:stretch>
            <a:fillRect/>
          </a:stretch>
        </p:blipFill>
        <p:spPr>
          <a:xfrm>
            <a:off x="526953" y="2172706"/>
            <a:ext cx="8090093" cy="3615241"/>
          </a:xfrm>
          <a:prstGeom prst="rect">
            <a:avLst/>
          </a:prstGeom>
        </p:spPr>
      </p:pic>
      <p:sp>
        <p:nvSpPr>
          <p:cNvPr id="14" name="Text Placeholder 4"/>
          <p:cNvSpPr>
            <a:spLocks noGrp="1"/>
          </p:cNvSpPr>
          <p:nvPr>
            <p:ph type="body" sz="quarter" idx="12"/>
          </p:nvPr>
        </p:nvSpPr>
        <p:spPr>
          <a:xfrm>
            <a:off x="11253" y="5972438"/>
            <a:ext cx="9046078" cy="880439"/>
          </a:xfrm>
        </p:spPr>
        <p:txBody>
          <a:bodyPr/>
          <a:lstStyle/>
          <a:p>
            <a:pPr>
              <a:tabLst>
                <a:tab pos="8229600" algn="r"/>
              </a:tabLst>
            </a:pPr>
            <a:r>
              <a:rPr lang="en-GB"/>
              <a:t>Source: </a:t>
            </a:r>
            <a:r>
              <a:rPr lang="en-CA"/>
              <a:t>Ofcom News Consumption Survey 2021 – </a:t>
            </a:r>
            <a:r>
              <a:rPr lang="en-CA">
                <a:solidFill>
                  <a:srgbClr val="FFFF00"/>
                </a:solidFill>
              </a:rPr>
              <a:t>COMBINED CATI &amp; ONLINE</a:t>
            </a:r>
            <a:r>
              <a:rPr lang="en-CA"/>
              <a:t> sample</a:t>
            </a:r>
            <a:r>
              <a:rPr lang="en-GB"/>
              <a:t>	</a:t>
            </a:r>
          </a:p>
          <a:p>
            <a:pPr>
              <a:lnSpc>
                <a:spcPct val="90000"/>
              </a:lnSpc>
            </a:pPr>
            <a:r>
              <a:rPr lang="en-GB"/>
              <a:t>Question: </a:t>
            </a:r>
            <a:r>
              <a:rPr lang="en-US"/>
              <a:t>C1. Which of the following platforms do you use for news nowadays? </a:t>
            </a:r>
          </a:p>
          <a:p>
            <a:pPr>
              <a:lnSpc>
                <a:spcPct val="90000"/>
              </a:lnSpc>
            </a:pPr>
            <a:r>
              <a:rPr lang="en-GB"/>
              <a:t>Base: All Adults 16+ - 2021=4605</a:t>
            </a:r>
          </a:p>
          <a:p>
            <a:pPr>
              <a:lnSpc>
                <a:spcPct val="90000"/>
              </a:lnSpc>
            </a:pPr>
            <a:r>
              <a:rPr lang="en-GB"/>
              <a:t>*Internet figures include use of social media, podcasts and all other websites/apps accessed via any device</a:t>
            </a:r>
          </a:p>
          <a:p>
            <a:pPr>
              <a:lnSpc>
                <a:spcPct val="90000"/>
              </a:lnSpc>
            </a:pPr>
            <a:endParaRPr lang="en-GB"/>
          </a:p>
        </p:txBody>
      </p:sp>
      <p:sp>
        <p:nvSpPr>
          <p:cNvPr id="23" name="TextBox 22">
            <a:extLst>
              <a:ext uri="{FF2B5EF4-FFF2-40B4-BE49-F238E27FC236}">
                <a16:creationId xmlns:a16="http://schemas.microsoft.com/office/drawing/2014/main" id="{B02784A7-892A-4E4F-AD48-59BD9DFEA76A}"/>
              </a:ext>
            </a:extLst>
          </p:cNvPr>
          <p:cNvSpPr txBox="1"/>
          <p:nvPr/>
        </p:nvSpPr>
        <p:spPr>
          <a:xfrm>
            <a:off x="7014334" y="5997158"/>
            <a:ext cx="1748666" cy="830997"/>
          </a:xfrm>
          <a:prstGeom prst="rect">
            <a:avLst/>
          </a:prstGeom>
          <a:solidFill>
            <a:schemeClr val="accent6"/>
          </a:solidFill>
        </p:spPr>
        <p:txBody>
          <a:bodyPr wrap="square" rtlCol="0">
            <a:spAutoFit/>
          </a:bodyPr>
          <a:lstStyle/>
          <a:p>
            <a:pPr algn="ctr"/>
            <a:r>
              <a:rPr lang="en-GB" sz="1200">
                <a:solidFill>
                  <a:srgbClr val="000000"/>
                </a:solidFill>
              </a:rPr>
              <a:t>Data not comparable to previous surveys, due to Covid-19 enforced methodological changes</a:t>
            </a:r>
          </a:p>
        </p:txBody>
      </p:sp>
    </p:spTree>
    <p:extLst>
      <p:ext uri="{BB962C8B-B14F-4D97-AF65-F5344CB8AC3E}">
        <p14:creationId xmlns:p14="http://schemas.microsoft.com/office/powerpoint/2010/main" val="3256152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
          <p:cNvSpPr>
            <a:spLocks noGrp="1"/>
          </p:cNvSpPr>
          <p:nvPr>
            <p:ph type="title"/>
          </p:nvPr>
        </p:nvSpPr>
        <p:spPr>
          <a:xfrm>
            <a:off x="97922" y="1420191"/>
            <a:ext cx="9046078" cy="300991"/>
          </a:xfrm>
          <a:prstGeom prst="rect">
            <a:avLst/>
          </a:prstGeom>
        </p:spPr>
        <p:txBody>
          <a:bodyPr/>
          <a:lstStyle/>
          <a:p>
            <a:r>
              <a:rPr lang="en-GB" kern="0">
                <a:cs typeface="Arial" pitchFamily="34" charset="0"/>
              </a:rPr>
              <a:t>Use of main platforms for news nowadays 2021</a:t>
            </a:r>
            <a:br>
              <a:rPr lang="en-GB" kern="0">
                <a:cs typeface="Arial" pitchFamily="34" charset="0"/>
              </a:rPr>
            </a:br>
            <a:r>
              <a:rPr lang="en-GB" sz="1100" i="1" kern="0">
                <a:cs typeface="Arial" pitchFamily="34" charset="0"/>
              </a:rPr>
              <a:t>All adults 16+</a:t>
            </a:r>
            <a:endParaRPr lang="en-GB" i="1"/>
          </a:p>
        </p:txBody>
      </p:sp>
      <p:sp>
        <p:nvSpPr>
          <p:cNvPr id="43" name="Text Placeholder 3"/>
          <p:cNvSpPr>
            <a:spLocks noGrp="1"/>
          </p:cNvSpPr>
          <p:nvPr>
            <p:ph type="body" sz="quarter" idx="14"/>
          </p:nvPr>
        </p:nvSpPr>
        <p:spPr>
          <a:xfrm>
            <a:off x="12196" y="310243"/>
            <a:ext cx="7598363" cy="705057"/>
          </a:xfrm>
          <a:prstGeom prst="rect">
            <a:avLst/>
          </a:prstGeom>
        </p:spPr>
        <p:txBody>
          <a:bodyPr anchor="t" anchorCtr="0"/>
          <a:lstStyle/>
          <a:p>
            <a:pPr>
              <a:lnSpc>
                <a:spcPts val="1800"/>
              </a:lnSpc>
            </a:pPr>
            <a:r>
              <a:rPr lang="en-GB" sz="1800"/>
              <a:t>Combining use of print newspapers and newspaper websites/apps brings the overall use of newspapers up to half of adults</a:t>
            </a:r>
            <a:endParaRPr lang="en-GB"/>
          </a:p>
        </p:txBody>
      </p:sp>
      <p:sp>
        <p:nvSpPr>
          <p:cNvPr id="52" name="Title 1">
            <a:extLst>
              <a:ext uri="{FF2B5EF4-FFF2-40B4-BE49-F238E27FC236}">
                <a16:creationId xmlns:a16="http://schemas.microsoft.com/office/drawing/2014/main" id="{FB09429E-C777-442A-9562-4ED45222661D}"/>
              </a:ext>
            </a:extLst>
          </p:cNvPr>
          <p:cNvSpPr txBox="1">
            <a:spLocks/>
          </p:cNvSpPr>
          <p:nvPr/>
        </p:nvSpPr>
        <p:spPr>
          <a:xfrm>
            <a:off x="97922" y="1081615"/>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2.2</a:t>
            </a:r>
            <a:br>
              <a:rPr lang="en-GB" sz="1800" b="1">
                <a:latin typeface="+mn-lt"/>
                <a:cs typeface="Arial" pitchFamily="34" charset="0"/>
              </a:rPr>
            </a:br>
            <a:endParaRPr lang="en-GB" sz="1800" b="1">
              <a:latin typeface="+mn-lt"/>
              <a:cs typeface="Arial" pitchFamily="34" charset="0"/>
            </a:endParaRPr>
          </a:p>
        </p:txBody>
      </p:sp>
      <p:pic>
        <p:nvPicPr>
          <p:cNvPr id="3" name="Picture 2" descr="This chart shows the reach of the 4 main platforms, including additional online reach, used for news nowadays – using the 2021 combined CATI and online data:&#10;TV (offline + websites/apps): 81% of adults&#10;Internet: 73%&#10;Radio (offline + websites/apps): 48%&#10;Newspapers (offline + websites/apps): 49%&#10;">
            <a:extLst>
              <a:ext uri="{FF2B5EF4-FFF2-40B4-BE49-F238E27FC236}">
                <a16:creationId xmlns:a16="http://schemas.microsoft.com/office/drawing/2014/main" id="{860DDA50-F943-4965-B4F9-42049CC562EB}"/>
              </a:ext>
            </a:extLst>
          </p:cNvPr>
          <p:cNvPicPr>
            <a:picLocks noChangeAspect="1"/>
          </p:cNvPicPr>
          <p:nvPr/>
        </p:nvPicPr>
        <p:blipFill>
          <a:blip r:embed="rId3"/>
          <a:stretch>
            <a:fillRect/>
          </a:stretch>
        </p:blipFill>
        <p:spPr>
          <a:xfrm>
            <a:off x="411119" y="1937837"/>
            <a:ext cx="8321761" cy="3493311"/>
          </a:xfrm>
          <a:prstGeom prst="rect">
            <a:avLst/>
          </a:prstGeom>
        </p:spPr>
      </p:pic>
      <p:sp>
        <p:nvSpPr>
          <p:cNvPr id="24" name="Rectangle: Rounded Corners 24">
            <a:extLst>
              <a:ext uri="{FF2B5EF4-FFF2-40B4-BE49-F238E27FC236}">
                <a16:creationId xmlns:a16="http://schemas.microsoft.com/office/drawing/2014/main" id="{E25260EE-5913-4845-A456-CD1F09D09EAC}"/>
              </a:ext>
            </a:extLst>
          </p:cNvPr>
          <p:cNvSpPr/>
          <p:nvPr/>
        </p:nvSpPr>
        <p:spPr>
          <a:xfrm>
            <a:off x="2352906" y="4728116"/>
            <a:ext cx="6642154" cy="1195171"/>
          </a:xfrm>
          <a:prstGeom prst="roundRect">
            <a:avLst/>
          </a:prstGeom>
          <a:solidFill>
            <a:schemeClr val="bg1">
              <a:lumMod val="95000"/>
            </a:schemeClr>
          </a:solidFill>
          <a:ln w="12700">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lIns="18288" tIns="18288" rIns="18288" bIns="18288"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85000"/>
              </a:lnSpc>
              <a:spcAft>
                <a:spcPts val="200"/>
              </a:spcAft>
            </a:pPr>
            <a:r>
              <a:rPr lang="en-GB" sz="1000">
                <a:solidFill>
                  <a:schemeClr val="tx1"/>
                </a:solidFill>
              </a:rPr>
              <a:t>In the internet section of the questionnaire, we ask respondents ‘</a:t>
            </a:r>
            <a:r>
              <a:rPr lang="en-GB" sz="1000" i="1">
                <a:solidFill>
                  <a:schemeClr val="tx1"/>
                </a:solidFill>
              </a:rPr>
              <a:t>In which types of ways do you access and use news through internet sources nowadays</a:t>
            </a:r>
            <a:r>
              <a:rPr lang="en-GB" sz="1000">
                <a:solidFill>
                  <a:schemeClr val="tx1"/>
                </a:solidFill>
              </a:rPr>
              <a:t>’. A possible answer here was ‘</a:t>
            </a:r>
            <a:r>
              <a:rPr lang="en-GB" sz="1000" b="1" i="1">
                <a:solidFill>
                  <a:schemeClr val="tx1"/>
                </a:solidFill>
              </a:rPr>
              <a:t>Watch TV news online</a:t>
            </a:r>
            <a:r>
              <a:rPr lang="en-GB" sz="1000">
                <a:solidFill>
                  <a:schemeClr val="tx1"/>
                </a:solidFill>
              </a:rPr>
              <a:t>’. Including respondents who selected this option, who didn’t originally say they used TV for news, brings the total for </a:t>
            </a:r>
            <a:r>
              <a:rPr lang="en-GB" sz="1000" b="1">
                <a:solidFill>
                  <a:schemeClr val="bg2"/>
                </a:solidFill>
              </a:rPr>
              <a:t>TV </a:t>
            </a:r>
            <a:r>
              <a:rPr lang="en-GB" sz="1000">
                <a:solidFill>
                  <a:schemeClr val="tx1"/>
                </a:solidFill>
              </a:rPr>
              <a:t>news (online or offline) to </a:t>
            </a:r>
            <a:r>
              <a:rPr lang="en-GB" sz="1000" b="1">
                <a:solidFill>
                  <a:schemeClr val="bg2"/>
                </a:solidFill>
              </a:rPr>
              <a:t>81%</a:t>
            </a:r>
            <a:r>
              <a:rPr lang="en-GB" sz="1000">
                <a:solidFill>
                  <a:schemeClr val="tx1"/>
                </a:solidFill>
              </a:rPr>
              <a:t>.</a:t>
            </a:r>
          </a:p>
          <a:p>
            <a:pPr algn="ctr">
              <a:lnSpc>
                <a:spcPct val="85000"/>
              </a:lnSpc>
              <a:spcAft>
                <a:spcPts val="200"/>
              </a:spcAft>
            </a:pPr>
            <a:endParaRPr lang="en-GB" sz="400">
              <a:solidFill>
                <a:schemeClr val="tx1"/>
              </a:solidFill>
            </a:endParaRPr>
          </a:p>
          <a:p>
            <a:pPr algn="ctr">
              <a:lnSpc>
                <a:spcPct val="85000"/>
              </a:lnSpc>
              <a:spcAft>
                <a:spcPts val="200"/>
              </a:spcAft>
            </a:pPr>
            <a:r>
              <a:rPr lang="en-GB" sz="1000">
                <a:solidFill>
                  <a:schemeClr val="tx1"/>
                </a:solidFill>
              </a:rPr>
              <a:t>Another option here was ‘</a:t>
            </a:r>
            <a:r>
              <a:rPr lang="en-GB" sz="1000" b="1" i="1">
                <a:solidFill>
                  <a:schemeClr val="tx1"/>
                </a:solidFill>
              </a:rPr>
              <a:t>Listen to radio news online’</a:t>
            </a:r>
            <a:r>
              <a:rPr lang="en-GB" sz="1000">
                <a:solidFill>
                  <a:schemeClr val="tx1"/>
                </a:solidFill>
              </a:rPr>
              <a:t>, including those who selected this option, who hadn’t originally said they use radio for news, brings the total for </a:t>
            </a:r>
            <a:r>
              <a:rPr lang="en-GB" sz="1000" b="1">
                <a:solidFill>
                  <a:schemeClr val="accent2"/>
                </a:solidFill>
              </a:rPr>
              <a:t>radio</a:t>
            </a:r>
            <a:r>
              <a:rPr lang="en-GB" sz="1000">
                <a:solidFill>
                  <a:schemeClr val="tx1"/>
                </a:solidFill>
              </a:rPr>
              <a:t> (online or offline) to </a:t>
            </a:r>
            <a:r>
              <a:rPr lang="en-GB" sz="1000" b="1">
                <a:solidFill>
                  <a:schemeClr val="accent2"/>
                </a:solidFill>
              </a:rPr>
              <a:t>48%</a:t>
            </a:r>
            <a:r>
              <a:rPr lang="en-GB" sz="1000">
                <a:solidFill>
                  <a:schemeClr val="tx1"/>
                </a:solidFill>
              </a:rPr>
              <a:t>.</a:t>
            </a:r>
          </a:p>
          <a:p>
            <a:pPr algn="ctr">
              <a:lnSpc>
                <a:spcPct val="85000"/>
              </a:lnSpc>
              <a:spcAft>
                <a:spcPts val="200"/>
              </a:spcAft>
            </a:pPr>
            <a:endParaRPr lang="en-GB" sz="400">
              <a:solidFill>
                <a:schemeClr val="tx1"/>
              </a:solidFill>
            </a:endParaRPr>
          </a:p>
          <a:p>
            <a:pPr algn="ctr">
              <a:lnSpc>
                <a:spcPct val="85000"/>
              </a:lnSpc>
              <a:spcAft>
                <a:spcPts val="200"/>
              </a:spcAft>
            </a:pPr>
            <a:r>
              <a:rPr lang="en-GB" sz="1000">
                <a:solidFill>
                  <a:schemeClr val="tx1"/>
                </a:solidFill>
              </a:rPr>
              <a:t>Combining mentions of reading news in </a:t>
            </a:r>
            <a:r>
              <a:rPr lang="en-GB" sz="1000" b="1" i="1">
                <a:solidFill>
                  <a:schemeClr val="tx1"/>
                </a:solidFill>
              </a:rPr>
              <a:t>printed newspapers and via newspaper websites/apps</a:t>
            </a:r>
            <a:r>
              <a:rPr lang="en-GB" sz="1000">
                <a:solidFill>
                  <a:schemeClr val="tx1"/>
                </a:solidFill>
              </a:rPr>
              <a:t>, brings the total for </a:t>
            </a:r>
            <a:r>
              <a:rPr lang="en-GB" sz="1000" b="1">
                <a:solidFill>
                  <a:schemeClr val="accent1">
                    <a:lumMod val="50000"/>
                  </a:schemeClr>
                </a:solidFill>
              </a:rPr>
              <a:t>newspapers</a:t>
            </a:r>
            <a:r>
              <a:rPr lang="en-GB" sz="1000" b="1">
                <a:solidFill>
                  <a:schemeClr val="accent2"/>
                </a:solidFill>
              </a:rPr>
              <a:t> </a:t>
            </a:r>
            <a:r>
              <a:rPr lang="en-GB" sz="1000">
                <a:solidFill>
                  <a:schemeClr val="tx1"/>
                </a:solidFill>
              </a:rPr>
              <a:t>(online or offline) to </a:t>
            </a:r>
            <a:r>
              <a:rPr lang="en-GB" sz="1000" b="1">
                <a:solidFill>
                  <a:schemeClr val="accent1">
                    <a:lumMod val="50000"/>
                  </a:schemeClr>
                </a:solidFill>
              </a:rPr>
              <a:t>49%</a:t>
            </a:r>
            <a:r>
              <a:rPr lang="en-GB" sz="1000">
                <a:solidFill>
                  <a:schemeClr val="tx1"/>
                </a:solidFill>
              </a:rPr>
              <a:t>.</a:t>
            </a:r>
          </a:p>
        </p:txBody>
      </p:sp>
      <p:sp>
        <p:nvSpPr>
          <p:cNvPr id="14" name="Text Placeholder 4"/>
          <p:cNvSpPr>
            <a:spLocks noGrp="1"/>
          </p:cNvSpPr>
          <p:nvPr>
            <p:ph type="body" sz="quarter" idx="12"/>
          </p:nvPr>
        </p:nvSpPr>
        <p:spPr>
          <a:xfrm>
            <a:off x="11253" y="5972438"/>
            <a:ext cx="9046078" cy="880439"/>
          </a:xfrm>
        </p:spPr>
        <p:txBody>
          <a:bodyPr anchor="t"/>
          <a:lstStyle/>
          <a:p>
            <a:pPr>
              <a:tabLst>
                <a:tab pos="8229600" algn="r"/>
              </a:tabLst>
            </a:pPr>
            <a:r>
              <a:rPr lang="en-GB"/>
              <a:t>Source: </a:t>
            </a:r>
            <a:r>
              <a:rPr lang="en-CA"/>
              <a:t>Ofcom News Consumption Survey 2021 – </a:t>
            </a:r>
            <a:r>
              <a:rPr lang="en-CA">
                <a:solidFill>
                  <a:srgbClr val="FFFF00"/>
                </a:solidFill>
              </a:rPr>
              <a:t>COMBINED CATI &amp; ONLINE</a:t>
            </a:r>
            <a:r>
              <a:rPr lang="en-CA"/>
              <a:t> sample	</a:t>
            </a:r>
            <a:r>
              <a:rPr lang="en-GB"/>
              <a:t>	</a:t>
            </a:r>
          </a:p>
          <a:p>
            <a:pPr>
              <a:lnSpc>
                <a:spcPct val="90000"/>
              </a:lnSpc>
            </a:pPr>
            <a:r>
              <a:rPr lang="en-GB"/>
              <a:t>Question: </a:t>
            </a:r>
            <a:r>
              <a:rPr lang="en-US"/>
              <a:t>C1. Which of the following platforms do you use for news nowadays? </a:t>
            </a:r>
          </a:p>
          <a:p>
            <a:pPr>
              <a:lnSpc>
                <a:spcPct val="90000"/>
              </a:lnSpc>
            </a:pPr>
            <a:r>
              <a:rPr lang="en-GB"/>
              <a:t>Base: All Adults 16+ - 2021=4605</a:t>
            </a:r>
          </a:p>
          <a:p>
            <a:pPr>
              <a:lnSpc>
                <a:spcPct val="90000"/>
              </a:lnSpc>
            </a:pPr>
            <a:r>
              <a:rPr lang="en-GB"/>
              <a:t>*Internet figures include use of social media, podcasts and all other websites/apps accessed via any device</a:t>
            </a:r>
          </a:p>
        </p:txBody>
      </p:sp>
      <p:sp>
        <p:nvSpPr>
          <p:cNvPr id="25" name="TextBox 24">
            <a:extLst>
              <a:ext uri="{FF2B5EF4-FFF2-40B4-BE49-F238E27FC236}">
                <a16:creationId xmlns:a16="http://schemas.microsoft.com/office/drawing/2014/main" id="{6EFE53E1-9385-4198-A019-8D31D1377B15}"/>
              </a:ext>
            </a:extLst>
          </p:cNvPr>
          <p:cNvSpPr txBox="1"/>
          <p:nvPr/>
        </p:nvSpPr>
        <p:spPr>
          <a:xfrm>
            <a:off x="7014334" y="5997158"/>
            <a:ext cx="1748666" cy="830997"/>
          </a:xfrm>
          <a:prstGeom prst="rect">
            <a:avLst/>
          </a:prstGeom>
          <a:solidFill>
            <a:schemeClr val="accent6"/>
          </a:solidFill>
        </p:spPr>
        <p:txBody>
          <a:bodyPr wrap="square" rtlCol="0">
            <a:spAutoFit/>
          </a:bodyPr>
          <a:lstStyle/>
          <a:p>
            <a:pPr algn="ctr"/>
            <a:r>
              <a:rPr lang="en-GB" sz="1200">
                <a:solidFill>
                  <a:srgbClr val="000000"/>
                </a:solidFill>
              </a:rPr>
              <a:t>Data not comparable to previous surveys, due to Covid-19 enforced methodological changes</a:t>
            </a:r>
          </a:p>
        </p:txBody>
      </p:sp>
    </p:spTree>
    <p:extLst>
      <p:ext uri="{BB962C8B-B14F-4D97-AF65-F5344CB8AC3E}">
        <p14:creationId xmlns:p14="http://schemas.microsoft.com/office/powerpoint/2010/main" val="2928580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89674" y="336342"/>
            <a:ext cx="7594919" cy="705057"/>
          </a:xfrm>
        </p:spPr>
        <p:txBody>
          <a:bodyPr/>
          <a:lstStyle/>
          <a:p>
            <a:pPr>
              <a:lnSpc>
                <a:spcPts val="1800"/>
              </a:lnSpc>
            </a:pPr>
            <a:r>
              <a:rPr lang="en-GB" sz="1800"/>
              <a:t>16-24s and people from minority ethnic groups are more likely to use the internet for news. Those aged 65+ and white adults are more likely to use TV, radio and print, while ABC1s are more likely use the internet, radio and print </a:t>
            </a:r>
            <a:endParaRPr lang="en-US" sz="1800"/>
          </a:p>
        </p:txBody>
      </p:sp>
      <p:sp>
        <p:nvSpPr>
          <p:cNvPr id="7" name="Title 1">
            <a:extLst>
              <a:ext uri="{FF2B5EF4-FFF2-40B4-BE49-F238E27FC236}">
                <a16:creationId xmlns:a16="http://schemas.microsoft.com/office/drawing/2014/main" id="{15AB1855-D748-4504-AAFB-6E3A5F6B5FD1}"/>
              </a:ext>
            </a:extLst>
          </p:cNvPr>
          <p:cNvSpPr txBox="1">
            <a:spLocks/>
          </p:cNvSpPr>
          <p:nvPr/>
        </p:nvSpPr>
        <p:spPr>
          <a:xfrm>
            <a:off x="97922" y="1354190"/>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2.3</a:t>
            </a:r>
            <a:br>
              <a:rPr lang="en-GB" sz="1800" b="1">
                <a:latin typeface="+mn-lt"/>
                <a:cs typeface="Arial" pitchFamily="34" charset="0"/>
              </a:rPr>
            </a:br>
            <a:endParaRPr lang="en-GB" sz="1800" b="1">
              <a:latin typeface="+mn-lt"/>
              <a:cs typeface="Arial" pitchFamily="34" charset="0"/>
            </a:endParaRPr>
          </a:p>
        </p:txBody>
      </p:sp>
      <p:sp>
        <p:nvSpPr>
          <p:cNvPr id="2" name="Title 1"/>
          <p:cNvSpPr>
            <a:spLocks noGrp="1"/>
          </p:cNvSpPr>
          <p:nvPr>
            <p:ph type="title"/>
          </p:nvPr>
        </p:nvSpPr>
        <p:spPr>
          <a:xfrm>
            <a:off x="97922" y="1754788"/>
            <a:ext cx="9046078" cy="300991"/>
          </a:xfrm>
          <a:prstGeom prst="rect">
            <a:avLst/>
          </a:prstGeom>
        </p:spPr>
        <p:txBody>
          <a:bodyPr/>
          <a:lstStyle/>
          <a:p>
            <a:r>
              <a:rPr lang="en-GB">
                <a:latin typeface="+mn-lt"/>
                <a:cs typeface="Arial" pitchFamily="34" charset="0"/>
              </a:rPr>
              <a:t>Use of main platforms for news nowadays 2021 - by demographic group</a:t>
            </a:r>
            <a:br>
              <a:rPr lang="en-GB">
                <a:latin typeface="+mn-lt"/>
                <a:cs typeface="Arial" pitchFamily="34" charset="0"/>
              </a:rPr>
            </a:br>
            <a:r>
              <a:rPr lang="en-GB" sz="1100" i="1">
                <a:latin typeface="+mn-lt"/>
                <a:cs typeface="Arial" pitchFamily="34" charset="0"/>
              </a:rPr>
              <a:t>All a</a:t>
            </a:r>
            <a:r>
              <a:rPr lang="en-GB" sz="1100" i="1" kern="0">
                <a:latin typeface="+mn-lt"/>
                <a:cs typeface="Arial" pitchFamily="34" charset="0"/>
              </a:rPr>
              <a:t>dults 1</a:t>
            </a:r>
            <a:r>
              <a:rPr lang="en-GB" sz="1100" i="1" kern="0">
                <a:cs typeface="Arial" pitchFamily="34" charset="0"/>
              </a:rPr>
              <a:t>6+ </a:t>
            </a:r>
            <a:br>
              <a:rPr lang="en-GB">
                <a:latin typeface="+mn-lt"/>
                <a:cs typeface="Arial" pitchFamily="34" charset="0"/>
              </a:rPr>
            </a:br>
            <a:endParaRPr lang="en-GB">
              <a:latin typeface="+mn-lt"/>
              <a:cs typeface="Arial" pitchFamily="34" charset="0"/>
            </a:endParaRPr>
          </a:p>
        </p:txBody>
      </p:sp>
      <p:graphicFrame>
        <p:nvGraphicFramePr>
          <p:cNvPr id="9" name="Table 8" descr="This table shows the usage of the 4 main platforms for news nowadays, split by gender, age, socio-economic group and ethnic origin – using the 2021 combined CATI and online data. It also shows the average number of platforms used by these demographics. 16-24s and people from minority ethnic groups are more likely to use the internet for news. Those aged 65+ and white adults are more likely to use TV, radio and print, while ABC1s are more likely use the internet, radio and print.&#10;">
            <a:extLst>
              <a:ext uri="{FF2B5EF4-FFF2-40B4-BE49-F238E27FC236}">
                <a16:creationId xmlns:a16="http://schemas.microsoft.com/office/drawing/2014/main" id="{18F99670-C0E2-48DC-A71F-CC17F156657C}"/>
              </a:ext>
            </a:extLst>
          </p:cNvPr>
          <p:cNvGraphicFramePr>
            <a:graphicFrameLocks noGrp="1"/>
          </p:cNvGraphicFramePr>
          <p:nvPr>
            <p:extLst>
              <p:ext uri="{D42A27DB-BD31-4B8C-83A1-F6EECF244321}">
                <p14:modId xmlns:p14="http://schemas.microsoft.com/office/powerpoint/2010/main" val="3477840557"/>
              </p:ext>
            </p:extLst>
          </p:nvPr>
        </p:nvGraphicFramePr>
        <p:xfrm>
          <a:off x="346714" y="2255010"/>
          <a:ext cx="8450572" cy="2849648"/>
        </p:xfrm>
        <a:graphic>
          <a:graphicData uri="http://schemas.openxmlformats.org/drawingml/2006/table">
            <a:tbl>
              <a:tblPr firstRow="1" firstCol="1" bandRow="1">
                <a:tableStyleId>{5C22544A-7EE6-4342-B048-85BDC9FD1C3A}</a:tableStyleId>
              </a:tblPr>
              <a:tblGrid>
                <a:gridCol w="1932532">
                  <a:extLst>
                    <a:ext uri="{9D8B030D-6E8A-4147-A177-3AD203B41FA5}">
                      <a16:colId xmlns:a16="http://schemas.microsoft.com/office/drawing/2014/main" val="20000"/>
                    </a:ext>
                  </a:extLst>
                </a:gridCol>
                <a:gridCol w="826452">
                  <a:extLst>
                    <a:ext uri="{9D8B030D-6E8A-4147-A177-3AD203B41FA5}">
                      <a16:colId xmlns:a16="http://schemas.microsoft.com/office/drawing/2014/main" val="20001"/>
                    </a:ext>
                  </a:extLst>
                </a:gridCol>
                <a:gridCol w="799151">
                  <a:extLst>
                    <a:ext uri="{9D8B030D-6E8A-4147-A177-3AD203B41FA5}">
                      <a16:colId xmlns:a16="http://schemas.microsoft.com/office/drawing/2014/main" val="20002"/>
                    </a:ext>
                  </a:extLst>
                </a:gridCol>
                <a:gridCol w="691860">
                  <a:extLst>
                    <a:ext uri="{9D8B030D-6E8A-4147-A177-3AD203B41FA5}">
                      <a16:colId xmlns:a16="http://schemas.microsoft.com/office/drawing/2014/main" val="20003"/>
                    </a:ext>
                  </a:extLst>
                </a:gridCol>
                <a:gridCol w="691860">
                  <a:extLst>
                    <a:ext uri="{9D8B030D-6E8A-4147-A177-3AD203B41FA5}">
                      <a16:colId xmlns:a16="http://schemas.microsoft.com/office/drawing/2014/main" val="20004"/>
                    </a:ext>
                  </a:extLst>
                </a:gridCol>
                <a:gridCol w="691860">
                  <a:extLst>
                    <a:ext uri="{9D8B030D-6E8A-4147-A177-3AD203B41FA5}">
                      <a16:colId xmlns:a16="http://schemas.microsoft.com/office/drawing/2014/main" val="20005"/>
                    </a:ext>
                  </a:extLst>
                </a:gridCol>
                <a:gridCol w="691860">
                  <a:extLst>
                    <a:ext uri="{9D8B030D-6E8A-4147-A177-3AD203B41FA5}">
                      <a16:colId xmlns:a16="http://schemas.microsoft.com/office/drawing/2014/main" val="20007"/>
                    </a:ext>
                  </a:extLst>
                </a:gridCol>
                <a:gridCol w="691860">
                  <a:extLst>
                    <a:ext uri="{9D8B030D-6E8A-4147-A177-3AD203B41FA5}">
                      <a16:colId xmlns:a16="http://schemas.microsoft.com/office/drawing/2014/main" val="20008"/>
                    </a:ext>
                  </a:extLst>
                </a:gridCol>
                <a:gridCol w="691860">
                  <a:extLst>
                    <a:ext uri="{9D8B030D-6E8A-4147-A177-3AD203B41FA5}">
                      <a16:colId xmlns:a16="http://schemas.microsoft.com/office/drawing/2014/main" val="20009"/>
                    </a:ext>
                  </a:extLst>
                </a:gridCol>
                <a:gridCol w="741277">
                  <a:extLst>
                    <a:ext uri="{9D8B030D-6E8A-4147-A177-3AD203B41FA5}">
                      <a16:colId xmlns:a16="http://schemas.microsoft.com/office/drawing/2014/main" val="20006"/>
                    </a:ext>
                  </a:extLst>
                </a:gridCol>
              </a:tblGrid>
              <a:tr h="495917">
                <a:tc>
                  <a:txBody>
                    <a:bodyPr/>
                    <a:lstStyle/>
                    <a:p>
                      <a:pPr algn="l"/>
                      <a:endParaRPr lang="en-GB" sz="1200">
                        <a:solidFill>
                          <a:schemeClr val="tx2"/>
                        </a:solidFill>
                      </a:endParaRPr>
                    </a:p>
                  </a:txBody>
                  <a:tcPr>
                    <a:lnR w="38100" cap="flat" cmpd="sng" algn="ctr">
                      <a:solidFill>
                        <a:schemeClr val="bg1"/>
                      </a:solidFill>
                      <a:prstDash val="solid"/>
                      <a:round/>
                      <a:headEnd type="none" w="med" len="med"/>
                      <a:tailEnd type="none" w="med" len="med"/>
                    </a:lnR>
                    <a:solidFill>
                      <a:schemeClr val="bg1"/>
                    </a:solidFill>
                  </a:tcPr>
                </a:tc>
                <a:tc>
                  <a:txBody>
                    <a:bodyPr/>
                    <a:lstStyle/>
                    <a:p>
                      <a:pPr algn="ctr"/>
                      <a:r>
                        <a:rPr lang="en-GB" sz="1200"/>
                        <a:t>Total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solidFill>
                  </a:tcPr>
                </a:tc>
                <a:tc>
                  <a:txBody>
                    <a:bodyPr/>
                    <a:lstStyle/>
                    <a:p>
                      <a:pPr algn="ctr"/>
                      <a:r>
                        <a:rPr lang="en-GB" sz="1200"/>
                        <a:t>Male</a:t>
                      </a:r>
                    </a:p>
                  </a:txBody>
                  <a:tcPr anchor="ctr">
                    <a:lnL w="38100" cap="flat" cmpd="sng" algn="ctr">
                      <a:solidFill>
                        <a:schemeClr val="bg1"/>
                      </a:solidFill>
                      <a:prstDash val="solid"/>
                      <a:round/>
                      <a:headEnd type="none" w="med" len="med"/>
                      <a:tailEnd type="none" w="med" len="med"/>
                    </a:lnL>
                    <a:solidFill>
                      <a:schemeClr val="bg2"/>
                    </a:solidFill>
                  </a:tcPr>
                </a:tc>
                <a:tc>
                  <a:txBody>
                    <a:bodyPr/>
                    <a:lstStyle/>
                    <a:p>
                      <a:pPr algn="ctr"/>
                      <a:r>
                        <a:rPr lang="en-GB" sz="1200"/>
                        <a:t>Female</a:t>
                      </a:r>
                    </a:p>
                  </a:txBody>
                  <a:tcPr anchor="ctr">
                    <a:lnR w="38100" cap="flat" cmpd="sng" algn="ctr">
                      <a:solidFill>
                        <a:schemeClr val="bg1"/>
                      </a:solidFill>
                      <a:prstDash val="solid"/>
                      <a:round/>
                      <a:headEnd type="none" w="med" len="med"/>
                      <a:tailEnd type="none" w="med" len="med"/>
                    </a:lnR>
                    <a:solidFill>
                      <a:schemeClr val="bg2"/>
                    </a:solidFill>
                  </a:tcPr>
                </a:tc>
                <a:tc>
                  <a:txBody>
                    <a:bodyPr/>
                    <a:lstStyle/>
                    <a:p>
                      <a:pPr marL="0" algn="ctr" defTabSz="457200" rtl="0" eaLnBrk="1" latinLnBrk="0" hangingPunct="1"/>
                      <a:r>
                        <a:rPr lang="en-GB" sz="1200" b="1" kern="1200">
                          <a:solidFill>
                            <a:schemeClr val="lt1"/>
                          </a:solidFill>
                          <a:latin typeface="+mn-lt"/>
                          <a:ea typeface="+mn-ea"/>
                          <a:cs typeface="+mn-cs"/>
                        </a:rPr>
                        <a:t>16-24</a:t>
                      </a:r>
                    </a:p>
                  </a:txBody>
                  <a:tcPr anchor="ctr">
                    <a:lnL w="38100" cap="flat" cmpd="sng" algn="ctr">
                      <a:solidFill>
                        <a:schemeClr val="bg1"/>
                      </a:solidFill>
                      <a:prstDash val="solid"/>
                      <a:round/>
                      <a:headEnd type="none" w="med" len="med"/>
                      <a:tailEnd type="none" w="med" len="med"/>
                    </a:lnL>
                    <a:solidFill>
                      <a:schemeClr val="bg2"/>
                    </a:solidFill>
                  </a:tcPr>
                </a:tc>
                <a:tc>
                  <a:txBody>
                    <a:bodyPr/>
                    <a:lstStyle/>
                    <a:p>
                      <a:pPr marL="0" algn="ctr" defTabSz="457200" rtl="0" eaLnBrk="1" latinLnBrk="0" hangingPunct="1"/>
                      <a:r>
                        <a:rPr lang="en-GB" sz="1200" b="1" kern="1200">
                          <a:solidFill>
                            <a:schemeClr val="lt1"/>
                          </a:solidFill>
                          <a:latin typeface="+mn-lt"/>
                          <a:ea typeface="+mn-ea"/>
                          <a:cs typeface="+mn-cs"/>
                        </a:rPr>
                        <a:t>65+</a:t>
                      </a:r>
                    </a:p>
                  </a:txBody>
                  <a:tcPr anchor="ctr">
                    <a:lnR w="38100" cap="flat" cmpd="sng" algn="ctr">
                      <a:solidFill>
                        <a:schemeClr val="bg1"/>
                      </a:solidFill>
                      <a:prstDash val="solid"/>
                      <a:round/>
                      <a:headEnd type="none" w="med" len="med"/>
                      <a:tailEnd type="none" w="med" len="med"/>
                    </a:lnR>
                    <a:solidFill>
                      <a:schemeClr val="bg2"/>
                    </a:solidFill>
                  </a:tcPr>
                </a:tc>
                <a:tc>
                  <a:txBody>
                    <a:bodyPr/>
                    <a:lstStyle/>
                    <a:p>
                      <a:pPr marL="0" algn="ctr" defTabSz="457200" rtl="0" eaLnBrk="1" fontAlgn="b" latinLnBrk="0" hangingPunct="1"/>
                      <a:r>
                        <a:rPr lang="en-GB" sz="1200" b="1" kern="1200">
                          <a:solidFill>
                            <a:schemeClr val="lt1"/>
                          </a:solidFill>
                          <a:latin typeface="+mn-lt"/>
                          <a:ea typeface="+mn-ea"/>
                          <a:cs typeface="+mn-cs"/>
                        </a:rPr>
                        <a:t>ABC1</a:t>
                      </a:r>
                    </a:p>
                  </a:txBody>
                  <a:tcPr marL="9525" marR="9525" marT="9525" marB="0" anchor="ctr">
                    <a:lnL w="38100" cap="flat" cmpd="sng" algn="ctr">
                      <a:solidFill>
                        <a:schemeClr val="bg1"/>
                      </a:solidFill>
                      <a:prstDash val="solid"/>
                      <a:round/>
                      <a:headEnd type="none" w="med" len="med"/>
                      <a:tailEnd type="none" w="med" len="med"/>
                    </a:lnL>
                    <a:solidFill>
                      <a:schemeClr val="bg2"/>
                    </a:solidFill>
                  </a:tcPr>
                </a:tc>
                <a:tc>
                  <a:txBody>
                    <a:bodyPr/>
                    <a:lstStyle/>
                    <a:p>
                      <a:pPr marL="0" algn="ctr" defTabSz="457200" rtl="0" eaLnBrk="1" fontAlgn="b" latinLnBrk="0" hangingPunct="1"/>
                      <a:r>
                        <a:rPr lang="en-GB" sz="1200" b="1" kern="1200">
                          <a:solidFill>
                            <a:schemeClr val="lt1"/>
                          </a:solidFill>
                          <a:latin typeface="+mn-lt"/>
                          <a:ea typeface="+mn-ea"/>
                          <a:cs typeface="+mn-cs"/>
                        </a:rPr>
                        <a:t>C2DE</a:t>
                      </a:r>
                    </a:p>
                  </a:txBody>
                  <a:tcPr marL="9525" marR="9525" marT="9525" marB="0" anchor="ctr">
                    <a:lnR w="38100" cap="flat" cmpd="sng" algn="ctr">
                      <a:solidFill>
                        <a:schemeClr val="bg1"/>
                      </a:solidFill>
                      <a:prstDash val="solid"/>
                      <a:round/>
                      <a:headEnd type="none" w="med" len="med"/>
                      <a:tailEnd type="none" w="med" len="med"/>
                    </a:lnR>
                    <a:solidFill>
                      <a:schemeClr val="bg2"/>
                    </a:solidFill>
                  </a:tcPr>
                </a:tc>
                <a:tc>
                  <a:txBody>
                    <a:bodyPr/>
                    <a:lstStyle/>
                    <a:p>
                      <a:pPr marL="0" algn="ctr" defTabSz="457200" rtl="0" eaLnBrk="1" fontAlgn="b" latinLnBrk="0" hangingPunct="1">
                        <a:lnSpc>
                          <a:spcPct val="80000"/>
                        </a:lnSpc>
                      </a:pPr>
                      <a:r>
                        <a:rPr lang="en-GB" sz="1200" b="1" kern="1200">
                          <a:solidFill>
                            <a:schemeClr val="lt1"/>
                          </a:solidFill>
                          <a:latin typeface="+mn-lt"/>
                          <a:ea typeface="+mn-ea"/>
                          <a:cs typeface="+mn-cs"/>
                        </a:rPr>
                        <a:t>Minority ethnic groups</a:t>
                      </a:r>
                    </a:p>
                  </a:txBody>
                  <a:tcPr marL="9525" marR="9525" marT="9525" marB="0" anchor="ctr">
                    <a:lnL w="38100" cap="flat" cmpd="sng" algn="ctr">
                      <a:solidFill>
                        <a:schemeClr val="bg1"/>
                      </a:solidFill>
                      <a:prstDash val="solid"/>
                      <a:round/>
                      <a:headEnd type="none" w="med" len="med"/>
                      <a:tailEnd type="none" w="med" len="med"/>
                    </a:lnL>
                    <a:solidFill>
                      <a:schemeClr val="bg2"/>
                    </a:solidFill>
                  </a:tcPr>
                </a:tc>
                <a:tc>
                  <a:txBody>
                    <a:bodyPr/>
                    <a:lstStyle/>
                    <a:p>
                      <a:pPr marL="0" algn="ctr" defTabSz="457200" rtl="0" eaLnBrk="1" fontAlgn="b" latinLnBrk="0" hangingPunct="1"/>
                      <a:r>
                        <a:rPr lang="en-GB" sz="1200" b="1" kern="1200">
                          <a:solidFill>
                            <a:schemeClr val="lt1"/>
                          </a:solidFill>
                          <a:latin typeface="+mn-lt"/>
                          <a:ea typeface="+mn-ea"/>
                          <a:cs typeface="+mn-cs"/>
                        </a:rPr>
                        <a:t>White</a:t>
                      </a:r>
                    </a:p>
                  </a:txBody>
                  <a:tcPr marL="9525" marR="9525" marT="9525" marB="0" anchor="ctr">
                    <a:solidFill>
                      <a:schemeClr val="bg2"/>
                    </a:solidFill>
                  </a:tcPr>
                </a:tc>
                <a:extLst>
                  <a:ext uri="{0D108BD9-81ED-4DB2-BD59-A6C34878D82A}">
                    <a16:rowId xmlns:a16="http://schemas.microsoft.com/office/drawing/2014/main" val="10000"/>
                  </a:ext>
                </a:extLst>
              </a:tr>
              <a:tr h="314362">
                <a:tc>
                  <a:txBody>
                    <a:bodyPr/>
                    <a:lstStyle/>
                    <a:p>
                      <a:pPr algn="l" fontAlgn="ctr">
                        <a:lnSpc>
                          <a:spcPct val="90000"/>
                        </a:lnSpc>
                      </a:pPr>
                      <a:r>
                        <a:rPr lang="en-GB" sz="1200" b="0" i="0" u="none" strike="noStrike">
                          <a:solidFill>
                            <a:schemeClr val="bg1"/>
                          </a:solidFill>
                          <a:effectLst/>
                          <a:latin typeface="+mn-lt"/>
                        </a:rPr>
                        <a:t>Television</a:t>
                      </a:r>
                    </a:p>
                  </a:txBody>
                  <a:tcPr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b"/>
                      <a:r>
                        <a:rPr lang="en-US" sz="1100" b="1" i="0" u="none" strike="noStrike">
                          <a:solidFill>
                            <a:srgbClr val="000000"/>
                          </a:solidFill>
                          <a:effectLst/>
                          <a:latin typeface="Calibri" panose="020F0502020204030204" pitchFamily="34" charset="0"/>
                        </a:rPr>
                        <a:t>79%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rtl="0" fontAlgn="b"/>
                      <a:r>
                        <a:rPr lang="en-US" sz="1100" b="0" i="0" u="none" strike="noStrike">
                          <a:solidFill>
                            <a:srgbClr val="000000"/>
                          </a:solidFill>
                          <a:effectLst/>
                          <a:latin typeface="Calibri" panose="020F0502020204030204" pitchFamily="34" charset="0"/>
                        </a:rPr>
                        <a:t>80%</a:t>
                      </a:r>
                    </a:p>
                  </a:txBody>
                  <a:tcPr marL="9525" marR="9525" marT="9525"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79%</a:t>
                      </a:r>
                    </a:p>
                  </a:txBody>
                  <a:tcPr marL="9525" marR="9525" marT="9525"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61%</a:t>
                      </a:r>
                    </a:p>
                  </a:txBody>
                  <a:tcPr marL="9525" marR="9525" marT="9525"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93%</a:t>
                      </a:r>
                    </a:p>
                  </a:txBody>
                  <a:tcPr marL="9525" marR="9525" marT="9525"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rtl="0" fontAlgn="b"/>
                      <a:r>
                        <a:rPr lang="en-US" sz="1100" b="0" i="0" u="none" strike="noStrike">
                          <a:solidFill>
                            <a:srgbClr val="000000"/>
                          </a:solidFill>
                          <a:effectLst/>
                          <a:latin typeface="Calibri" panose="020F0502020204030204" pitchFamily="34" charset="0"/>
                        </a:rPr>
                        <a:t>80%</a:t>
                      </a:r>
                    </a:p>
                  </a:txBody>
                  <a:tcPr marL="9525" marR="9525" marT="9525"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78%</a:t>
                      </a:r>
                    </a:p>
                  </a:txBody>
                  <a:tcPr marL="9525" marR="9525" marT="9525"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69%</a:t>
                      </a:r>
                    </a:p>
                  </a:txBody>
                  <a:tcPr marL="9525" marR="9525" marT="9525"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81%</a:t>
                      </a:r>
                    </a:p>
                  </a:txBody>
                  <a:tcPr marL="9525" marR="9525" marT="9525" marB="0" anchor="ctr">
                    <a:solidFill>
                      <a:schemeClr val="accent1"/>
                    </a:solidFill>
                  </a:tcPr>
                </a:tc>
                <a:extLst>
                  <a:ext uri="{0D108BD9-81ED-4DB2-BD59-A6C34878D82A}">
                    <a16:rowId xmlns:a16="http://schemas.microsoft.com/office/drawing/2014/main" val="10002"/>
                  </a:ext>
                </a:extLst>
              </a:tr>
              <a:tr h="314362">
                <a:tc>
                  <a:txBody>
                    <a:bodyPr/>
                    <a:lstStyle/>
                    <a:p>
                      <a:pPr marL="0" marR="0" indent="0" algn="l" defTabSz="457200" rtl="0" eaLnBrk="1" fontAlgn="ctr" latinLnBrk="0" hangingPunct="1">
                        <a:lnSpc>
                          <a:spcPct val="90000"/>
                        </a:lnSpc>
                        <a:spcBef>
                          <a:spcPts val="0"/>
                        </a:spcBef>
                        <a:spcAft>
                          <a:spcPts val="0"/>
                        </a:spcAft>
                        <a:buClrTx/>
                        <a:buSzTx/>
                        <a:buFontTx/>
                        <a:buNone/>
                        <a:tabLst/>
                        <a:defRPr/>
                      </a:pPr>
                      <a:r>
                        <a:rPr lang="en-GB" sz="1200" b="0" i="0" u="none" strike="noStrike">
                          <a:solidFill>
                            <a:schemeClr val="bg1"/>
                          </a:solidFill>
                          <a:effectLst/>
                          <a:latin typeface="+mn-lt"/>
                        </a:rPr>
                        <a:t>Internet (any</a:t>
                      </a:r>
                      <a:r>
                        <a:rPr lang="en-GB" sz="1200" b="0" i="0" u="none" strike="noStrike" baseline="0">
                          <a:solidFill>
                            <a:schemeClr val="bg1"/>
                          </a:solidFill>
                          <a:effectLst/>
                          <a:latin typeface="+mn-lt"/>
                        </a:rPr>
                        <a:t> device)*</a:t>
                      </a:r>
                      <a:endParaRPr lang="en-GB" sz="1200" b="0" i="0" u="none" strike="noStrike">
                        <a:solidFill>
                          <a:schemeClr val="bg1"/>
                        </a:solidFill>
                        <a:effectLst/>
                        <a:latin typeface="+mn-lt"/>
                      </a:endParaRPr>
                    </a:p>
                  </a:txBody>
                  <a:tcPr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b"/>
                      <a:r>
                        <a:rPr lang="en-US" sz="1100" b="1" i="0" u="none" strike="noStrike">
                          <a:solidFill>
                            <a:srgbClr val="000000"/>
                          </a:solidFill>
                          <a:effectLst/>
                          <a:latin typeface="Calibri" panose="020F0502020204030204" pitchFamily="34" charset="0"/>
                        </a:rPr>
                        <a:t>73%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rtl="0" fontAlgn="b"/>
                      <a:r>
                        <a:rPr lang="en-US" sz="1100" b="0" i="0" u="none" strike="noStrike">
                          <a:solidFill>
                            <a:srgbClr val="000000"/>
                          </a:solidFill>
                          <a:effectLst/>
                          <a:latin typeface="Calibri" panose="020F0502020204030204" pitchFamily="34" charset="0"/>
                        </a:rPr>
                        <a:t>73%</a:t>
                      </a:r>
                    </a:p>
                  </a:txBody>
                  <a:tcPr marL="9525" marR="9525" marT="9525"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73%</a:t>
                      </a:r>
                    </a:p>
                  </a:txBody>
                  <a:tcPr marL="9525" marR="9525" marT="9525"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89%</a:t>
                      </a:r>
                    </a:p>
                  </a:txBody>
                  <a:tcPr marL="9525" marR="9525" marT="9525"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rtl="0" fontAlgn="b"/>
                      <a:r>
                        <a:rPr lang="en-US" sz="1100" b="0" i="0" u="none" strike="noStrike">
                          <a:solidFill>
                            <a:srgbClr val="000000"/>
                          </a:solidFill>
                          <a:effectLst/>
                          <a:latin typeface="Calibri" panose="020F0502020204030204" pitchFamily="34" charset="0"/>
                        </a:rPr>
                        <a:t>50%</a:t>
                      </a:r>
                    </a:p>
                  </a:txBody>
                  <a:tcPr marL="9525" marR="9525" marT="9525"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77%</a:t>
                      </a:r>
                    </a:p>
                  </a:txBody>
                  <a:tcPr marL="9525" marR="9525" marT="9525"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rtl="0" fontAlgn="b"/>
                      <a:r>
                        <a:rPr lang="en-US" sz="1100" b="0" i="0" u="none" strike="noStrike">
                          <a:solidFill>
                            <a:srgbClr val="000000"/>
                          </a:solidFill>
                          <a:effectLst/>
                          <a:latin typeface="Calibri" panose="020F0502020204030204" pitchFamily="34" charset="0"/>
                        </a:rPr>
                        <a:t>68%</a:t>
                      </a:r>
                    </a:p>
                  </a:txBody>
                  <a:tcPr marL="9525" marR="9525" marT="9525"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85%</a:t>
                      </a:r>
                    </a:p>
                  </a:txBody>
                  <a:tcPr marL="9525" marR="9525" marT="9525"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rtl="0" fontAlgn="b"/>
                      <a:r>
                        <a:rPr lang="en-US" sz="1100" b="0" i="0" u="none" strike="noStrike">
                          <a:solidFill>
                            <a:srgbClr val="000000"/>
                          </a:solidFill>
                          <a:effectLst/>
                          <a:latin typeface="Calibri" panose="020F0502020204030204" pitchFamily="34" charset="0"/>
                        </a:rPr>
                        <a:t>71%</a:t>
                      </a:r>
                    </a:p>
                  </a:txBody>
                  <a:tcPr marL="9525" marR="9525" marT="9525" marB="0" anchor="ctr">
                    <a:solidFill>
                      <a:srgbClr val="F3D9E9"/>
                    </a:solidFill>
                  </a:tcPr>
                </a:tc>
                <a:extLst>
                  <a:ext uri="{0D108BD9-81ED-4DB2-BD59-A6C34878D82A}">
                    <a16:rowId xmlns:a16="http://schemas.microsoft.com/office/drawing/2014/main" val="10003"/>
                  </a:ext>
                </a:extLst>
              </a:tr>
              <a:tr h="314362">
                <a:tc>
                  <a:txBody>
                    <a:bodyPr/>
                    <a:lstStyle/>
                    <a:p>
                      <a:pPr marL="0" marR="0" indent="0" algn="l" defTabSz="457200" rtl="0" eaLnBrk="1" fontAlgn="ctr" latinLnBrk="0" hangingPunct="1">
                        <a:lnSpc>
                          <a:spcPct val="90000"/>
                        </a:lnSpc>
                        <a:spcBef>
                          <a:spcPts val="0"/>
                        </a:spcBef>
                        <a:spcAft>
                          <a:spcPts val="0"/>
                        </a:spcAft>
                        <a:buClrTx/>
                        <a:buSzTx/>
                        <a:buFontTx/>
                        <a:buNone/>
                        <a:tabLst/>
                        <a:defRPr/>
                      </a:pPr>
                      <a:r>
                        <a:rPr lang="en-GB" sz="1200" b="0" i="0" u="none" strike="noStrike">
                          <a:solidFill>
                            <a:schemeClr val="bg1"/>
                          </a:solidFill>
                          <a:effectLst/>
                          <a:latin typeface="+mn-lt"/>
                        </a:rPr>
                        <a:t>Radio</a:t>
                      </a:r>
                    </a:p>
                  </a:txBody>
                  <a:tcPr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b"/>
                      <a:r>
                        <a:rPr lang="en-US" sz="1100" b="1" i="0" u="none" strike="noStrike">
                          <a:solidFill>
                            <a:srgbClr val="000000"/>
                          </a:solidFill>
                          <a:effectLst/>
                          <a:latin typeface="Calibri" panose="020F0502020204030204" pitchFamily="34" charset="0"/>
                        </a:rPr>
                        <a:t>46%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rtl="0" fontAlgn="b"/>
                      <a:r>
                        <a:rPr lang="en-US" sz="1100" b="0" i="0" u="none" strike="noStrike">
                          <a:solidFill>
                            <a:srgbClr val="000000"/>
                          </a:solidFill>
                          <a:effectLst/>
                          <a:latin typeface="Calibri" panose="020F0502020204030204" pitchFamily="34" charset="0"/>
                        </a:rPr>
                        <a:t>49%</a:t>
                      </a:r>
                    </a:p>
                  </a:txBody>
                  <a:tcPr marL="9525" marR="9525" marT="9525"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rtl="0" fontAlgn="b"/>
                      <a:r>
                        <a:rPr lang="en-US" sz="1100" b="0" i="0" u="none" strike="noStrike">
                          <a:solidFill>
                            <a:srgbClr val="000000"/>
                          </a:solidFill>
                          <a:effectLst/>
                          <a:latin typeface="Calibri" panose="020F0502020204030204" pitchFamily="34" charset="0"/>
                        </a:rPr>
                        <a:t>43%</a:t>
                      </a:r>
                    </a:p>
                  </a:txBody>
                  <a:tcPr marL="9525" marR="9525" marT="9525"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29%</a:t>
                      </a:r>
                    </a:p>
                  </a:txBody>
                  <a:tcPr marL="9525" marR="9525" marT="9525"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50%</a:t>
                      </a:r>
                    </a:p>
                  </a:txBody>
                  <a:tcPr marL="9525" marR="9525" marT="9525"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rtl="0" fontAlgn="b"/>
                      <a:r>
                        <a:rPr lang="en-US" sz="1100" b="0" i="0" u="none" strike="noStrike">
                          <a:solidFill>
                            <a:srgbClr val="000000"/>
                          </a:solidFill>
                          <a:effectLst/>
                          <a:latin typeface="Calibri" panose="020F0502020204030204" pitchFamily="34" charset="0"/>
                        </a:rPr>
                        <a:t>50%</a:t>
                      </a:r>
                    </a:p>
                  </a:txBody>
                  <a:tcPr marL="9525" marR="9525" marT="9525"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rtl="0" fontAlgn="b"/>
                      <a:r>
                        <a:rPr lang="en-US" sz="1100" b="0" i="0" u="none" strike="noStrike">
                          <a:solidFill>
                            <a:srgbClr val="000000"/>
                          </a:solidFill>
                          <a:effectLst/>
                          <a:latin typeface="Calibri" panose="020F0502020204030204" pitchFamily="34" charset="0"/>
                        </a:rPr>
                        <a:t>42%</a:t>
                      </a:r>
                    </a:p>
                  </a:txBody>
                  <a:tcPr marL="9525" marR="9525" marT="9525"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28%</a:t>
                      </a:r>
                    </a:p>
                  </a:txBody>
                  <a:tcPr marL="9525" marR="9525" marT="9525"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49%</a:t>
                      </a:r>
                    </a:p>
                  </a:txBody>
                  <a:tcPr marL="9525" marR="9525" marT="9525" marB="0" anchor="ctr">
                    <a:solidFill>
                      <a:schemeClr val="accent1"/>
                    </a:solidFill>
                  </a:tcPr>
                </a:tc>
                <a:extLst>
                  <a:ext uri="{0D108BD9-81ED-4DB2-BD59-A6C34878D82A}">
                    <a16:rowId xmlns:a16="http://schemas.microsoft.com/office/drawing/2014/main" val="10004"/>
                  </a:ext>
                </a:extLst>
              </a:tr>
              <a:tr h="470215">
                <a:tc>
                  <a:txBody>
                    <a:bodyPr/>
                    <a:lstStyle/>
                    <a:p>
                      <a:pPr marL="114300" marR="0" indent="-114300" algn="l" defTabSz="457200" rtl="0" eaLnBrk="1" fontAlgn="ctr" latinLnBrk="0" hangingPunct="1">
                        <a:lnSpc>
                          <a:spcPct val="90000"/>
                        </a:lnSpc>
                        <a:spcBef>
                          <a:spcPts val="0"/>
                        </a:spcBef>
                        <a:spcAft>
                          <a:spcPts val="0"/>
                        </a:spcAft>
                        <a:buClrTx/>
                        <a:buSzTx/>
                        <a:buFontTx/>
                        <a:buNone/>
                        <a:tabLst/>
                        <a:defRPr/>
                      </a:pPr>
                      <a:r>
                        <a:rPr lang="en-GB" sz="1200" b="0" i="0" u="none" strike="noStrike">
                          <a:solidFill>
                            <a:schemeClr val="bg1"/>
                          </a:solidFill>
                          <a:effectLst/>
                          <a:latin typeface="+mn-lt"/>
                        </a:rPr>
                        <a:t>Newspapers </a:t>
                      </a:r>
                      <a:br>
                        <a:rPr lang="en-GB" sz="1200" b="0" i="0" u="none" strike="noStrike">
                          <a:solidFill>
                            <a:schemeClr val="bg1"/>
                          </a:solidFill>
                          <a:effectLst/>
                          <a:latin typeface="+mn-lt"/>
                        </a:rPr>
                      </a:br>
                      <a:r>
                        <a:rPr lang="en-GB" sz="1200" b="0" i="0" u="none" strike="noStrike">
                          <a:solidFill>
                            <a:schemeClr val="bg1"/>
                          </a:solidFill>
                          <a:effectLst/>
                          <a:latin typeface="+mn-lt"/>
                        </a:rPr>
                        <a:t> (print only)</a:t>
                      </a:r>
                    </a:p>
                  </a:txBody>
                  <a:tcPr anchor="ctr">
                    <a:lnR w="38100" cap="flat" cmpd="sng" algn="ctr">
                      <a:solidFill>
                        <a:schemeClr val="bg1"/>
                      </a:solidFill>
                      <a:prstDash val="solid"/>
                      <a:round/>
                      <a:headEnd type="none" w="med" len="med"/>
                      <a:tailEnd type="none" w="med" len="med"/>
                    </a:lnR>
                    <a:solidFill>
                      <a:schemeClr val="bg2"/>
                    </a:solidFill>
                  </a:tcPr>
                </a:tc>
                <a:tc>
                  <a:txBody>
                    <a:bodyPr/>
                    <a:lstStyle/>
                    <a:p>
                      <a:pPr algn="ctr" rtl="0" fontAlgn="b"/>
                      <a:r>
                        <a:rPr lang="en-US" sz="1100" b="1" i="0" u="none" strike="noStrike">
                          <a:solidFill>
                            <a:srgbClr val="000000"/>
                          </a:solidFill>
                          <a:effectLst/>
                          <a:latin typeface="Calibri" panose="020F0502020204030204" pitchFamily="34" charset="0"/>
                        </a:rPr>
                        <a:t>32%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rtl="0" fontAlgn="b"/>
                      <a:r>
                        <a:rPr lang="en-US" sz="1100" b="0" i="0" u="none" strike="noStrike">
                          <a:solidFill>
                            <a:srgbClr val="000000"/>
                          </a:solidFill>
                          <a:effectLst/>
                          <a:latin typeface="Calibri" panose="020F0502020204030204" pitchFamily="34" charset="0"/>
                        </a:rPr>
                        <a:t>37%</a:t>
                      </a:r>
                    </a:p>
                  </a:txBody>
                  <a:tcPr marL="9525" marR="9525" marT="9525"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rtl="0" fontAlgn="b"/>
                      <a:r>
                        <a:rPr lang="en-US" sz="1100" b="0" i="0" u="none" strike="noStrike">
                          <a:solidFill>
                            <a:srgbClr val="000000"/>
                          </a:solidFill>
                          <a:effectLst/>
                          <a:latin typeface="Calibri" panose="020F0502020204030204" pitchFamily="34" charset="0"/>
                        </a:rPr>
                        <a:t>27%</a:t>
                      </a:r>
                    </a:p>
                  </a:txBody>
                  <a:tcPr marL="9525" marR="9525" marT="9525"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16%</a:t>
                      </a:r>
                    </a:p>
                  </a:txBody>
                  <a:tcPr marL="9525" marR="9525" marT="9525"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50%</a:t>
                      </a:r>
                    </a:p>
                  </a:txBody>
                  <a:tcPr marL="9525" marR="9525" marT="9525"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rtl="0" fontAlgn="b"/>
                      <a:r>
                        <a:rPr lang="en-US" sz="1100" b="0" i="0" u="none" strike="noStrike">
                          <a:solidFill>
                            <a:srgbClr val="000000"/>
                          </a:solidFill>
                          <a:effectLst/>
                          <a:latin typeface="Calibri" panose="020F0502020204030204" pitchFamily="34" charset="0"/>
                        </a:rPr>
                        <a:t>34%</a:t>
                      </a:r>
                    </a:p>
                  </a:txBody>
                  <a:tcPr marL="9525" marR="9525" marT="9525"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rtl="0" fontAlgn="b"/>
                      <a:r>
                        <a:rPr lang="en-US" sz="1100" b="0" i="0" u="none" strike="noStrike">
                          <a:solidFill>
                            <a:srgbClr val="000000"/>
                          </a:solidFill>
                          <a:effectLst/>
                          <a:latin typeface="Calibri" panose="020F0502020204030204" pitchFamily="34" charset="0"/>
                        </a:rPr>
                        <a:t>29%</a:t>
                      </a:r>
                    </a:p>
                  </a:txBody>
                  <a:tcPr marL="9525" marR="9525" marT="9525"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23%</a:t>
                      </a:r>
                    </a:p>
                  </a:txBody>
                  <a:tcPr marL="9525" marR="9525" marT="9525"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rtl="0" fontAlgn="b"/>
                      <a:r>
                        <a:rPr lang="en-US" sz="1100" b="0" i="0" u="none" strike="noStrike">
                          <a:solidFill>
                            <a:srgbClr val="000000"/>
                          </a:solidFill>
                          <a:effectLst/>
                          <a:latin typeface="Calibri" panose="020F0502020204030204" pitchFamily="34" charset="0"/>
                        </a:rPr>
                        <a:t>33%</a:t>
                      </a:r>
                    </a:p>
                  </a:txBody>
                  <a:tcPr marL="9525" marR="9525" marT="9525" marB="0" anchor="ctr">
                    <a:solidFill>
                      <a:schemeClr val="accent1"/>
                    </a:solidFill>
                  </a:tcPr>
                </a:tc>
                <a:extLst>
                  <a:ext uri="{0D108BD9-81ED-4DB2-BD59-A6C34878D82A}">
                    <a16:rowId xmlns:a16="http://schemas.microsoft.com/office/drawing/2014/main" val="10005"/>
                  </a:ext>
                </a:extLst>
              </a:tr>
              <a:tr h="470215">
                <a:tc>
                  <a:txBody>
                    <a:bodyPr/>
                    <a:lstStyle/>
                    <a:p>
                      <a:pPr marL="114300" marR="0" indent="-114300" algn="l" defTabSz="457200" rtl="0" eaLnBrk="1" fontAlgn="ctr" latinLnBrk="0" hangingPunct="1">
                        <a:lnSpc>
                          <a:spcPct val="90000"/>
                        </a:lnSpc>
                        <a:spcBef>
                          <a:spcPts val="0"/>
                        </a:spcBef>
                        <a:spcAft>
                          <a:spcPts val="0"/>
                        </a:spcAft>
                        <a:buClrTx/>
                        <a:buSzTx/>
                        <a:buFontTx/>
                        <a:buNone/>
                        <a:tabLst/>
                        <a:defRPr/>
                      </a:pPr>
                      <a:r>
                        <a:rPr lang="en-GB" sz="1200" b="0" i="1" u="none" strike="noStrike">
                          <a:solidFill>
                            <a:schemeClr val="bg1"/>
                          </a:solidFill>
                          <a:effectLst/>
                          <a:latin typeface="+mn-lt"/>
                        </a:rPr>
                        <a:t>Newspapers</a:t>
                      </a:r>
                      <a:br>
                        <a:rPr lang="en-GB" sz="1200" b="0" i="1" u="none" strike="noStrike">
                          <a:solidFill>
                            <a:schemeClr val="bg1"/>
                          </a:solidFill>
                          <a:effectLst/>
                          <a:latin typeface="+mn-lt"/>
                        </a:rPr>
                      </a:br>
                      <a:r>
                        <a:rPr lang="en-GB" sz="1200" b="0" i="1" u="none" strike="noStrike">
                          <a:solidFill>
                            <a:schemeClr val="bg1"/>
                          </a:solidFill>
                          <a:effectLst/>
                          <a:latin typeface="+mn-lt"/>
                        </a:rPr>
                        <a:t> (print + </a:t>
                      </a:r>
                      <a:r>
                        <a:rPr lang="en-GB" sz="1200" b="0" i="1" u="none" strike="noStrike" baseline="0">
                          <a:solidFill>
                            <a:schemeClr val="bg1"/>
                          </a:solidFill>
                          <a:effectLst/>
                          <a:latin typeface="+mn-lt"/>
                        </a:rPr>
                        <a:t>website/app</a:t>
                      </a:r>
                      <a:r>
                        <a:rPr lang="en-GB" sz="1200" b="0" i="1" u="none" strike="noStrike">
                          <a:solidFill>
                            <a:schemeClr val="bg1"/>
                          </a:solidFill>
                          <a:effectLst/>
                          <a:latin typeface="+mn-lt"/>
                        </a:rPr>
                        <a:t>)</a:t>
                      </a:r>
                    </a:p>
                  </a:txBody>
                  <a:tcPr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b"/>
                      <a:r>
                        <a:rPr lang="en-US" sz="1100" b="1" i="1" u="none" strike="noStrike">
                          <a:solidFill>
                            <a:srgbClr val="000000"/>
                          </a:solidFill>
                          <a:effectLst/>
                          <a:latin typeface="Calibri" panose="020F0502020204030204" pitchFamily="34" charset="0"/>
                        </a:rPr>
                        <a:t>49%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b"/>
                      <a:r>
                        <a:rPr lang="en-US" sz="1100" b="0" i="1" u="none" strike="noStrike">
                          <a:solidFill>
                            <a:srgbClr val="000000"/>
                          </a:solidFill>
                          <a:effectLst/>
                          <a:latin typeface="Calibri" panose="020F0502020204030204" pitchFamily="34" charset="0"/>
                        </a:rPr>
                        <a:t>53%</a:t>
                      </a:r>
                    </a:p>
                  </a:txBody>
                  <a:tcPr marL="9525" marR="9525" marT="9525"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b"/>
                      <a:r>
                        <a:rPr lang="en-US" sz="1100" b="0" i="1" u="none" strike="noStrike">
                          <a:solidFill>
                            <a:srgbClr val="000000"/>
                          </a:solidFill>
                          <a:effectLst/>
                          <a:latin typeface="Calibri" panose="020F0502020204030204" pitchFamily="34" charset="0"/>
                        </a:rPr>
                        <a:t>44%</a:t>
                      </a:r>
                    </a:p>
                  </a:txBody>
                  <a:tcPr marL="9525" marR="9525" marT="9525"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100" b="0" i="1" u="none" strike="noStrike">
                          <a:solidFill>
                            <a:srgbClr val="000000"/>
                          </a:solidFill>
                          <a:effectLst/>
                          <a:latin typeface="Calibri" panose="020F0502020204030204" pitchFamily="34" charset="0"/>
                        </a:rPr>
                        <a:t>34%</a:t>
                      </a:r>
                    </a:p>
                  </a:txBody>
                  <a:tcPr marL="9525" marR="9525" marT="9525"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b"/>
                      <a:r>
                        <a:rPr lang="en-US" sz="1100" b="0" i="1" u="none" strike="noStrike">
                          <a:solidFill>
                            <a:srgbClr val="000000"/>
                          </a:solidFill>
                          <a:effectLst/>
                          <a:latin typeface="Calibri" panose="020F0502020204030204" pitchFamily="34" charset="0"/>
                        </a:rPr>
                        <a:t>61%</a:t>
                      </a:r>
                    </a:p>
                  </a:txBody>
                  <a:tcPr marL="9525" marR="9525" marT="9525"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b"/>
                      <a:r>
                        <a:rPr lang="en-US" sz="1100" b="0" i="1" u="none" strike="noStrike">
                          <a:solidFill>
                            <a:srgbClr val="000000"/>
                          </a:solidFill>
                          <a:effectLst/>
                          <a:latin typeface="Calibri" panose="020F0502020204030204" pitchFamily="34" charset="0"/>
                        </a:rPr>
                        <a:t>53%</a:t>
                      </a:r>
                    </a:p>
                  </a:txBody>
                  <a:tcPr marL="9525" marR="9525" marT="9525"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b"/>
                      <a:r>
                        <a:rPr lang="en-US" sz="1100" b="0" i="1" u="none" strike="noStrike">
                          <a:solidFill>
                            <a:srgbClr val="000000"/>
                          </a:solidFill>
                          <a:effectLst/>
                          <a:latin typeface="Calibri" panose="020F0502020204030204" pitchFamily="34" charset="0"/>
                        </a:rPr>
                        <a:t>43%</a:t>
                      </a:r>
                    </a:p>
                  </a:txBody>
                  <a:tcPr marL="9525" marR="9525" marT="9525"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100" b="0" i="1" u="none" strike="noStrike">
                          <a:solidFill>
                            <a:srgbClr val="000000"/>
                          </a:solidFill>
                          <a:effectLst/>
                          <a:latin typeface="Calibri" panose="020F0502020204030204" pitchFamily="34" charset="0"/>
                        </a:rPr>
                        <a:t>42%</a:t>
                      </a:r>
                    </a:p>
                  </a:txBody>
                  <a:tcPr marL="9525" marR="9525" marT="9525"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b"/>
                      <a:r>
                        <a:rPr lang="en-US" sz="1100" b="0" i="1" u="none" strike="noStrike">
                          <a:solidFill>
                            <a:srgbClr val="000000"/>
                          </a:solidFill>
                          <a:effectLst/>
                          <a:latin typeface="Calibri" panose="020F0502020204030204" pitchFamily="34" charset="0"/>
                        </a:rPr>
                        <a:t>50%</a:t>
                      </a:r>
                    </a:p>
                  </a:txBody>
                  <a:tcPr marL="9525" marR="9525" marT="9525" marB="0" anchor="ctr">
                    <a:solidFill>
                      <a:schemeClr val="accent1"/>
                    </a:solidFill>
                  </a:tcPr>
                </a:tc>
                <a:extLst>
                  <a:ext uri="{0D108BD9-81ED-4DB2-BD59-A6C34878D82A}">
                    <a16:rowId xmlns:a16="http://schemas.microsoft.com/office/drawing/2014/main" val="10006"/>
                  </a:ext>
                </a:extLst>
              </a:tr>
              <a:tr h="470215">
                <a:tc>
                  <a:txBody>
                    <a:bodyPr/>
                    <a:lstStyle/>
                    <a:p>
                      <a:pPr marL="114300" marR="0" indent="-114300" algn="l" defTabSz="457200" rtl="0" eaLnBrk="1" fontAlgn="ctr" latinLnBrk="0" hangingPunct="1">
                        <a:lnSpc>
                          <a:spcPct val="90000"/>
                        </a:lnSpc>
                        <a:spcBef>
                          <a:spcPts val="0"/>
                        </a:spcBef>
                        <a:spcAft>
                          <a:spcPts val="0"/>
                        </a:spcAft>
                        <a:buClrTx/>
                        <a:buSzTx/>
                        <a:buFontTx/>
                        <a:buNone/>
                        <a:tabLst/>
                        <a:defRPr/>
                      </a:pPr>
                      <a:r>
                        <a:rPr lang="en-GB" sz="1200" b="0" i="1" u="none" strike="noStrike">
                          <a:solidFill>
                            <a:schemeClr val="bg1"/>
                          </a:solidFill>
                          <a:effectLst/>
                          <a:latin typeface="+mn-lt"/>
                        </a:rPr>
                        <a:t>Average number of platforms</a:t>
                      </a:r>
                    </a:p>
                  </a:txBody>
                  <a:tcPr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b"/>
                      <a:r>
                        <a:rPr lang="en-US" sz="1100" b="1" i="1" u="none" strike="noStrike">
                          <a:solidFill>
                            <a:srgbClr val="000000"/>
                          </a:solidFill>
                          <a:effectLst/>
                          <a:latin typeface="Calibri" panose="020F0502020204030204" pitchFamily="34" charset="0"/>
                        </a:rPr>
                        <a:t>2.3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b"/>
                      <a:r>
                        <a:rPr lang="en-US" sz="1100" b="0" i="1" u="none" strike="noStrike">
                          <a:solidFill>
                            <a:srgbClr val="000000"/>
                          </a:solidFill>
                          <a:effectLst/>
                          <a:latin typeface="Calibri" panose="020F0502020204030204" pitchFamily="34" charset="0"/>
                        </a:rPr>
                        <a:t>2.4</a:t>
                      </a:r>
                    </a:p>
                  </a:txBody>
                  <a:tcPr marL="9525" marR="9525" marT="9525" marB="0" anchor="ctr">
                    <a:lnL w="38100" cap="flat" cmpd="sng" algn="ctr">
                      <a:solidFill>
                        <a:schemeClr val="bg1"/>
                      </a:solidFill>
                      <a:prstDash val="solid"/>
                      <a:round/>
                      <a:headEnd type="none" w="med" len="med"/>
                      <a:tailEnd type="none" w="med" len="med"/>
                    </a:lnL>
                    <a:solidFill>
                      <a:srgbClr val="B6CA4F"/>
                    </a:solidFill>
                  </a:tcPr>
                </a:tc>
                <a:tc>
                  <a:txBody>
                    <a:bodyPr/>
                    <a:lstStyle/>
                    <a:p>
                      <a:pPr algn="ctr" fontAlgn="b"/>
                      <a:r>
                        <a:rPr lang="en-US" sz="1100" b="0" i="1" u="none" strike="noStrike">
                          <a:solidFill>
                            <a:srgbClr val="000000"/>
                          </a:solidFill>
                          <a:effectLst/>
                          <a:latin typeface="Calibri" panose="020F0502020204030204" pitchFamily="34" charset="0"/>
                        </a:rPr>
                        <a:t>2.2</a:t>
                      </a:r>
                    </a:p>
                  </a:txBody>
                  <a:tcPr marL="9525" marR="9525" marT="9525"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100" b="0" i="1" u="none" strike="noStrike">
                          <a:solidFill>
                            <a:srgbClr val="000000"/>
                          </a:solidFill>
                          <a:effectLst/>
                          <a:latin typeface="Calibri" panose="020F0502020204030204" pitchFamily="34" charset="0"/>
                        </a:rPr>
                        <a:t>1.9</a:t>
                      </a:r>
                    </a:p>
                  </a:txBody>
                  <a:tcPr marL="9525" marR="9525" marT="9525"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b"/>
                      <a:r>
                        <a:rPr lang="en-US" sz="1100" b="0" i="1" u="none" strike="noStrike">
                          <a:solidFill>
                            <a:srgbClr val="000000"/>
                          </a:solidFill>
                          <a:effectLst/>
                          <a:latin typeface="Calibri" panose="020F0502020204030204" pitchFamily="34" charset="0"/>
                        </a:rPr>
                        <a:t>2.4</a:t>
                      </a:r>
                    </a:p>
                  </a:txBody>
                  <a:tcPr marL="9525" marR="9525" marT="9525" marB="0" anchor="ctr">
                    <a:lnR w="38100" cap="flat" cmpd="sng" algn="ctr">
                      <a:solidFill>
                        <a:schemeClr val="bg1"/>
                      </a:solidFill>
                      <a:prstDash val="solid"/>
                      <a:round/>
                      <a:headEnd type="none" w="med" len="med"/>
                      <a:tailEnd type="none" w="med" len="med"/>
                    </a:lnR>
                    <a:solidFill>
                      <a:srgbClr val="B6CA4F"/>
                    </a:solidFill>
                  </a:tcPr>
                </a:tc>
                <a:tc>
                  <a:txBody>
                    <a:bodyPr/>
                    <a:lstStyle/>
                    <a:p>
                      <a:pPr algn="ctr" fontAlgn="b"/>
                      <a:r>
                        <a:rPr lang="en-US" sz="1100" b="0" i="1" u="none" strike="noStrike">
                          <a:solidFill>
                            <a:srgbClr val="000000"/>
                          </a:solidFill>
                          <a:effectLst/>
                          <a:latin typeface="Calibri" panose="020F0502020204030204" pitchFamily="34" charset="0"/>
                        </a:rPr>
                        <a:t>2.4</a:t>
                      </a:r>
                    </a:p>
                  </a:txBody>
                  <a:tcPr marL="9525" marR="9525" marT="9525"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b"/>
                      <a:r>
                        <a:rPr lang="en-US" sz="1100" b="0" i="1" u="none" strike="noStrike">
                          <a:solidFill>
                            <a:srgbClr val="000000"/>
                          </a:solidFill>
                          <a:effectLst/>
                          <a:latin typeface="Calibri" panose="020F0502020204030204" pitchFamily="34" charset="0"/>
                        </a:rPr>
                        <a:t>2.2</a:t>
                      </a:r>
                    </a:p>
                  </a:txBody>
                  <a:tcPr marL="9525" marR="9525" marT="9525"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100" b="0" i="1" u="none" strike="noStrike">
                          <a:solidFill>
                            <a:srgbClr val="000000"/>
                          </a:solidFill>
                          <a:effectLst/>
                          <a:latin typeface="Calibri" panose="020F0502020204030204" pitchFamily="34" charset="0"/>
                        </a:rPr>
                        <a:t>2.0</a:t>
                      </a:r>
                    </a:p>
                  </a:txBody>
                  <a:tcPr marL="9525" marR="9525" marT="9525"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b"/>
                      <a:r>
                        <a:rPr lang="en-US" sz="1100" b="0" i="1" u="none" strike="noStrike">
                          <a:solidFill>
                            <a:srgbClr val="000000"/>
                          </a:solidFill>
                          <a:effectLst/>
                          <a:latin typeface="Calibri" panose="020F0502020204030204" pitchFamily="34" charset="0"/>
                        </a:rPr>
                        <a:t>2.3</a:t>
                      </a:r>
                    </a:p>
                  </a:txBody>
                  <a:tcPr marL="9525" marR="9525" marT="9525" marB="0" anchor="ctr">
                    <a:solidFill>
                      <a:schemeClr val="accent1"/>
                    </a:solidFill>
                  </a:tcPr>
                </a:tc>
                <a:extLst>
                  <a:ext uri="{0D108BD9-81ED-4DB2-BD59-A6C34878D82A}">
                    <a16:rowId xmlns:a16="http://schemas.microsoft.com/office/drawing/2014/main" val="58005733"/>
                  </a:ext>
                </a:extLst>
              </a:tr>
            </a:tbl>
          </a:graphicData>
        </a:graphic>
      </p:graphicFrame>
      <p:sp>
        <p:nvSpPr>
          <p:cNvPr id="5" name="Text Placeholder 4"/>
          <p:cNvSpPr>
            <a:spLocks noGrp="1"/>
          </p:cNvSpPr>
          <p:nvPr>
            <p:ph type="body" sz="quarter" idx="12"/>
          </p:nvPr>
        </p:nvSpPr>
        <p:spPr>
          <a:xfrm>
            <a:off x="11253" y="5977560"/>
            <a:ext cx="9324771" cy="880439"/>
          </a:xfrm>
        </p:spPr>
        <p:txBody>
          <a:bodyPr anchor="t"/>
          <a:lstStyle/>
          <a:p>
            <a:pPr>
              <a:spcBef>
                <a:spcPts val="0"/>
              </a:spcBef>
            </a:pPr>
            <a:r>
              <a:rPr lang="en-GB"/>
              <a:t>Source: </a:t>
            </a:r>
            <a:r>
              <a:rPr lang="en-CA"/>
              <a:t>Ofcom News Consumption Survey 2021</a:t>
            </a:r>
            <a:r>
              <a:rPr lang="en-US"/>
              <a:t> </a:t>
            </a:r>
            <a:r>
              <a:rPr lang="en-CA"/>
              <a:t>– </a:t>
            </a:r>
            <a:r>
              <a:rPr lang="en-CA">
                <a:solidFill>
                  <a:srgbClr val="FFFF00"/>
                </a:solidFill>
              </a:rPr>
              <a:t>COMBINED CATI &amp; ONLINE</a:t>
            </a:r>
            <a:r>
              <a:rPr lang="en-CA"/>
              <a:t> sample</a:t>
            </a:r>
            <a:r>
              <a:rPr lang="en-US"/>
              <a:t>			Green s</a:t>
            </a:r>
            <a:r>
              <a:rPr lang="tr-TR"/>
              <a:t>hading</a:t>
            </a:r>
            <a:r>
              <a:rPr lang="en-GB"/>
              <a:t> indicate</a:t>
            </a:r>
            <a:r>
              <a:rPr lang="tr-TR"/>
              <a:t>s</a:t>
            </a:r>
            <a:r>
              <a:rPr lang="en-GB"/>
              <a:t> significant differences between groups </a:t>
            </a:r>
          </a:p>
          <a:p>
            <a:pPr>
              <a:spcBef>
                <a:spcPts val="0"/>
              </a:spcBef>
            </a:pPr>
            <a:r>
              <a:rPr lang="en-GB"/>
              <a:t>Question: </a:t>
            </a:r>
            <a:r>
              <a:rPr lang="en-US"/>
              <a:t>C1. Which of the following platforms do you use for news nowadays? </a:t>
            </a:r>
          </a:p>
          <a:p>
            <a:pPr>
              <a:spcBef>
                <a:spcPts val="0"/>
              </a:spcBef>
            </a:pPr>
            <a:r>
              <a:rPr lang="en-GB"/>
              <a:t>Base: All Adults 16+ 2021 - </a:t>
            </a:r>
            <a:r>
              <a:rPr lang="en-CA"/>
              <a:t>Total=4605, Male=2231, Female=2372, 16-24=839, 65+=935, ABC1=2558, C2DE=2016, Minority ethnic groups=641, White=3951</a:t>
            </a:r>
          </a:p>
          <a:p>
            <a:pPr>
              <a:spcBef>
                <a:spcPts val="0"/>
              </a:spcBef>
            </a:pPr>
            <a:r>
              <a:rPr lang="en-GB"/>
              <a:t>*Internet figures include use of social media, podcasts and all other websites/apps accessed via any device</a:t>
            </a:r>
          </a:p>
        </p:txBody>
      </p:sp>
      <p:sp>
        <p:nvSpPr>
          <p:cNvPr id="10" name="TextBox 9">
            <a:extLst>
              <a:ext uri="{FF2B5EF4-FFF2-40B4-BE49-F238E27FC236}">
                <a16:creationId xmlns:a16="http://schemas.microsoft.com/office/drawing/2014/main" id="{FD3A7653-AB47-402D-86A4-874B5BE6DB9F}"/>
              </a:ext>
            </a:extLst>
          </p:cNvPr>
          <p:cNvSpPr txBox="1"/>
          <p:nvPr/>
        </p:nvSpPr>
        <p:spPr>
          <a:xfrm>
            <a:off x="6663266" y="5253796"/>
            <a:ext cx="2371969" cy="646331"/>
          </a:xfrm>
          <a:prstGeom prst="rect">
            <a:avLst/>
          </a:prstGeom>
          <a:solidFill>
            <a:schemeClr val="accent6"/>
          </a:solidFill>
        </p:spPr>
        <p:txBody>
          <a:bodyPr wrap="square" rtlCol="0">
            <a:spAutoFit/>
          </a:bodyPr>
          <a:lstStyle/>
          <a:p>
            <a:pPr algn="ctr"/>
            <a:r>
              <a:rPr lang="en-GB" sz="1200">
                <a:solidFill>
                  <a:srgbClr val="000000"/>
                </a:solidFill>
              </a:rPr>
              <a:t>Data not comparable to previous surveys, due to Covid-19 enforced methodological changes</a:t>
            </a:r>
          </a:p>
        </p:txBody>
      </p:sp>
    </p:spTree>
    <p:extLst>
      <p:ext uri="{BB962C8B-B14F-4D97-AF65-F5344CB8AC3E}">
        <p14:creationId xmlns:p14="http://schemas.microsoft.com/office/powerpoint/2010/main" val="3342595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 This chart shows the usage of the 4 main platforms for news nowadays during 2021 and 2020 – using the online data: &#10;TV: 2021 = 79%, 2020 = 79%&#10;Internet: 2021 = 73%, 2020 = 76%&#10;Radio: 2021 = 50%, 2020 = 56%&#10;Newspapers: 2021 = 35%, 2020 = 40%&#10;"/>
          <p:cNvSpPr>
            <a:spLocks noGrp="1"/>
          </p:cNvSpPr>
          <p:nvPr>
            <p:ph type="title"/>
          </p:nvPr>
        </p:nvSpPr>
        <p:spPr>
          <a:xfrm>
            <a:off x="97922" y="1420191"/>
            <a:ext cx="9046078" cy="300991"/>
          </a:xfrm>
          <a:prstGeom prst="rect">
            <a:avLst/>
          </a:prstGeom>
        </p:spPr>
        <p:txBody>
          <a:bodyPr/>
          <a:lstStyle/>
          <a:p>
            <a:r>
              <a:rPr lang="en-GB" kern="0">
                <a:cs typeface="Arial" pitchFamily="34" charset="0"/>
              </a:rPr>
              <a:t>Use of main platforms for news nowadays 2021 vs 2020 – Online (only) sample comparison </a:t>
            </a:r>
            <a:br>
              <a:rPr lang="en-GB" kern="0">
                <a:cs typeface="Arial" pitchFamily="34" charset="0"/>
              </a:rPr>
            </a:br>
            <a:r>
              <a:rPr lang="en-GB" sz="1100" i="1" kern="0">
                <a:cs typeface="Arial" pitchFamily="34" charset="0"/>
              </a:rPr>
              <a:t>All adults 16+</a:t>
            </a:r>
            <a:endParaRPr lang="en-GB" i="1"/>
          </a:p>
        </p:txBody>
      </p:sp>
      <p:sp>
        <p:nvSpPr>
          <p:cNvPr id="4" name="Text Placeholder 3"/>
          <p:cNvSpPr>
            <a:spLocks noGrp="1"/>
          </p:cNvSpPr>
          <p:nvPr>
            <p:ph type="body" sz="quarter" idx="14"/>
          </p:nvPr>
        </p:nvSpPr>
        <p:spPr>
          <a:xfrm>
            <a:off x="12196" y="310243"/>
            <a:ext cx="7598363" cy="705057"/>
          </a:xfrm>
          <a:prstGeom prst="rect">
            <a:avLst/>
          </a:prstGeom>
        </p:spPr>
        <p:txBody>
          <a:bodyPr anchor="t" anchorCtr="0"/>
          <a:lstStyle/>
          <a:p>
            <a:pPr>
              <a:lnSpc>
                <a:spcPts val="1800"/>
              </a:lnSpc>
            </a:pPr>
            <a:r>
              <a:rPr lang="en-GB" sz="1900"/>
              <a:t>Use of radio, print newspapers and internet have all declined significantly since 2020, among the </a:t>
            </a:r>
            <a:r>
              <a:rPr lang="en-GB" sz="1900" u="sng"/>
              <a:t>online sample</a:t>
            </a:r>
          </a:p>
        </p:txBody>
      </p:sp>
      <p:sp>
        <p:nvSpPr>
          <p:cNvPr id="24" name="Title 1">
            <a:extLst>
              <a:ext uri="{FF2B5EF4-FFF2-40B4-BE49-F238E27FC236}">
                <a16:creationId xmlns:a16="http://schemas.microsoft.com/office/drawing/2014/main" id="{FB09429E-C777-442A-9562-4ED45222661D}"/>
              </a:ext>
            </a:extLst>
          </p:cNvPr>
          <p:cNvSpPr txBox="1">
            <a:spLocks/>
          </p:cNvSpPr>
          <p:nvPr/>
        </p:nvSpPr>
        <p:spPr>
          <a:xfrm>
            <a:off x="97922" y="1081615"/>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2.4</a:t>
            </a:r>
            <a:br>
              <a:rPr lang="en-GB" sz="1800" b="1">
                <a:latin typeface="+mn-lt"/>
                <a:cs typeface="Arial" pitchFamily="34" charset="0"/>
              </a:rPr>
            </a:br>
            <a:endParaRPr lang="en-GB" sz="1800" b="1">
              <a:latin typeface="+mn-lt"/>
              <a:cs typeface="Arial" pitchFamily="34" charset="0"/>
            </a:endParaRPr>
          </a:p>
        </p:txBody>
      </p:sp>
      <p:pic>
        <p:nvPicPr>
          <p:cNvPr id="12" name="Picture 11" descr="- This chart shows the usage of the 4 main platforms for news nowadays during 2021 and 2020 – using the online data: &#10;79% use TV for news in 2021, the same proportion as in 2020 &#10;73% use internet for news in 2021, a decrease from 76% in 2020 &#10;50% use radio for news in 2021, a decrease from 56% in 2020 &#10;35% use print newspapers for news in 2021, a decrease from 40% in 2020 &#10;">
            <a:extLst>
              <a:ext uri="{FF2B5EF4-FFF2-40B4-BE49-F238E27FC236}">
                <a16:creationId xmlns:a16="http://schemas.microsoft.com/office/drawing/2014/main" id="{35733490-0BA6-4F86-A564-708FE2877115}"/>
              </a:ext>
            </a:extLst>
          </p:cNvPr>
          <p:cNvPicPr>
            <a:picLocks noChangeAspect="1"/>
          </p:cNvPicPr>
          <p:nvPr/>
        </p:nvPicPr>
        <p:blipFill>
          <a:blip r:embed="rId3"/>
          <a:stretch>
            <a:fillRect/>
          </a:stretch>
        </p:blipFill>
        <p:spPr>
          <a:xfrm>
            <a:off x="383685" y="2044462"/>
            <a:ext cx="8376630" cy="3615241"/>
          </a:xfrm>
          <a:prstGeom prst="rect">
            <a:avLst/>
          </a:prstGeom>
        </p:spPr>
      </p:pic>
      <p:sp>
        <p:nvSpPr>
          <p:cNvPr id="14" name="Text Placeholder 4"/>
          <p:cNvSpPr>
            <a:spLocks noGrp="1"/>
          </p:cNvSpPr>
          <p:nvPr>
            <p:ph type="body" sz="quarter" idx="12"/>
          </p:nvPr>
        </p:nvSpPr>
        <p:spPr>
          <a:xfrm>
            <a:off x="11253" y="5972438"/>
            <a:ext cx="9046078" cy="880439"/>
          </a:xfrm>
        </p:spPr>
        <p:txBody>
          <a:bodyPr/>
          <a:lstStyle/>
          <a:p>
            <a:pPr>
              <a:tabLst>
                <a:tab pos="8229600" algn="r"/>
              </a:tabLst>
            </a:pPr>
            <a:r>
              <a:rPr lang="en-GB"/>
              <a:t>Source: </a:t>
            </a:r>
            <a:r>
              <a:rPr lang="en-CA"/>
              <a:t>Ofcom News Consumption Survey 2021 - ONLINE sample only </a:t>
            </a:r>
            <a:r>
              <a:rPr lang="en-GB"/>
              <a:t>	</a:t>
            </a:r>
          </a:p>
          <a:p>
            <a:pPr>
              <a:lnSpc>
                <a:spcPct val="90000"/>
              </a:lnSpc>
            </a:pPr>
            <a:r>
              <a:rPr lang="en-GB"/>
              <a:t>Question: </a:t>
            </a:r>
            <a:r>
              <a:rPr lang="en-US"/>
              <a:t>C1. Which of the following platforms do you use for news nowadays?</a:t>
            </a:r>
            <a:br>
              <a:rPr lang="en-US"/>
            </a:br>
            <a:r>
              <a:rPr lang="en-GB"/>
              <a:t>Base: All adults 16+ – 2021=3327, 2020=2510</a:t>
            </a:r>
            <a:endParaRPr lang="en-US"/>
          </a:p>
          <a:p>
            <a:pPr>
              <a:lnSpc>
                <a:spcPct val="90000"/>
              </a:lnSpc>
            </a:pPr>
            <a:r>
              <a:rPr lang="en-GB"/>
              <a:t>*Internet figures include use of social media, podcasts and all other websites/apps accessed via any device</a:t>
            </a:r>
          </a:p>
          <a:p>
            <a:pPr>
              <a:lnSpc>
                <a:spcPct val="90000"/>
              </a:lnSpc>
            </a:pPr>
            <a:r>
              <a:rPr lang="en-US"/>
              <a:t>Green/red triangles </a:t>
            </a:r>
            <a:r>
              <a:rPr lang="en-GB"/>
              <a:t>indicate statistically significant differences between 2021 and 2020</a:t>
            </a:r>
          </a:p>
          <a:p>
            <a:pPr>
              <a:lnSpc>
                <a:spcPct val="90000"/>
              </a:lnSpc>
            </a:pPr>
            <a:endParaRPr lang="en-GB"/>
          </a:p>
        </p:txBody>
      </p:sp>
      <p:sp>
        <p:nvSpPr>
          <p:cNvPr id="30" name="TextBox 29">
            <a:extLst>
              <a:ext uri="{FF2B5EF4-FFF2-40B4-BE49-F238E27FC236}">
                <a16:creationId xmlns:a16="http://schemas.microsoft.com/office/drawing/2014/main" id="{A6D6E974-8B41-4D0B-AEE5-BC79EDE1C00B}"/>
              </a:ext>
            </a:extLst>
          </p:cNvPr>
          <p:cNvSpPr txBox="1"/>
          <p:nvPr/>
        </p:nvSpPr>
        <p:spPr>
          <a:xfrm>
            <a:off x="7161818" y="6288030"/>
            <a:ext cx="1681315" cy="461665"/>
          </a:xfrm>
          <a:prstGeom prst="rect">
            <a:avLst/>
          </a:prstGeom>
          <a:solidFill>
            <a:schemeClr val="accent5">
              <a:lumMod val="20000"/>
              <a:lumOff val="80000"/>
            </a:schemeClr>
          </a:solidFill>
        </p:spPr>
        <p:txBody>
          <a:bodyPr wrap="square" rtlCol="0">
            <a:spAutoFit/>
          </a:bodyPr>
          <a:lstStyle/>
          <a:p>
            <a:pPr algn="ctr"/>
            <a:r>
              <a:rPr lang="en-GB" sz="1200"/>
              <a:t>2020 and 2021 ONLINE SAMPLE ONLY </a:t>
            </a:r>
          </a:p>
        </p:txBody>
      </p:sp>
    </p:spTree>
    <p:extLst>
      <p:ext uri="{BB962C8B-B14F-4D97-AF65-F5344CB8AC3E}">
        <p14:creationId xmlns:p14="http://schemas.microsoft.com/office/powerpoint/2010/main" val="333491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
          <p:cNvSpPr>
            <a:spLocks noGrp="1"/>
          </p:cNvSpPr>
          <p:nvPr>
            <p:ph type="title"/>
          </p:nvPr>
        </p:nvSpPr>
        <p:spPr>
          <a:xfrm>
            <a:off x="97922" y="1420191"/>
            <a:ext cx="9046078" cy="300991"/>
          </a:xfrm>
          <a:prstGeom prst="rect">
            <a:avLst/>
          </a:prstGeom>
        </p:spPr>
        <p:txBody>
          <a:bodyPr/>
          <a:lstStyle/>
          <a:p>
            <a:r>
              <a:rPr lang="en-GB" kern="0">
                <a:cs typeface="Arial" pitchFamily="34" charset="0"/>
              </a:rPr>
              <a:t>Use of main platforms for news nowadays 2021 vs 2020 – Online (only) sample comparison</a:t>
            </a:r>
            <a:br>
              <a:rPr lang="en-GB" kern="0">
                <a:cs typeface="Arial" pitchFamily="34" charset="0"/>
              </a:rPr>
            </a:br>
            <a:r>
              <a:rPr lang="en-GB" sz="1100" i="1" kern="0">
                <a:cs typeface="Arial" pitchFamily="34" charset="0"/>
              </a:rPr>
              <a:t>All adults 16+</a:t>
            </a:r>
            <a:endParaRPr lang="en-GB" i="1"/>
          </a:p>
        </p:txBody>
      </p:sp>
      <p:sp>
        <p:nvSpPr>
          <p:cNvPr id="43" name="Text Placeholder 3"/>
          <p:cNvSpPr>
            <a:spLocks noGrp="1"/>
          </p:cNvSpPr>
          <p:nvPr>
            <p:ph type="body" sz="quarter" idx="14"/>
          </p:nvPr>
        </p:nvSpPr>
        <p:spPr>
          <a:xfrm>
            <a:off x="12196" y="310243"/>
            <a:ext cx="7598363" cy="705057"/>
          </a:xfrm>
          <a:prstGeom prst="rect">
            <a:avLst/>
          </a:prstGeom>
        </p:spPr>
        <p:txBody>
          <a:bodyPr anchor="t" anchorCtr="0"/>
          <a:lstStyle/>
          <a:p>
            <a:pPr>
              <a:lnSpc>
                <a:spcPts val="1800"/>
              </a:lnSpc>
            </a:pPr>
            <a:r>
              <a:rPr lang="en-GB" sz="1800"/>
              <a:t>Use of radio and newspapers have also declined significantly when the additional online reach is included, amongst the </a:t>
            </a:r>
            <a:r>
              <a:rPr lang="en-GB" sz="1800" u="sng"/>
              <a:t>online sample</a:t>
            </a:r>
          </a:p>
        </p:txBody>
      </p:sp>
      <p:sp>
        <p:nvSpPr>
          <p:cNvPr id="52" name="Title 1">
            <a:extLst>
              <a:ext uri="{FF2B5EF4-FFF2-40B4-BE49-F238E27FC236}">
                <a16:creationId xmlns:a16="http://schemas.microsoft.com/office/drawing/2014/main" id="{FB09429E-C777-442A-9562-4ED45222661D}"/>
              </a:ext>
            </a:extLst>
          </p:cNvPr>
          <p:cNvSpPr txBox="1">
            <a:spLocks/>
          </p:cNvSpPr>
          <p:nvPr/>
        </p:nvSpPr>
        <p:spPr>
          <a:xfrm>
            <a:off x="97922" y="1081615"/>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2.5</a:t>
            </a:r>
            <a:br>
              <a:rPr lang="en-GB" sz="1800" b="1">
                <a:latin typeface="+mn-lt"/>
                <a:cs typeface="Arial" pitchFamily="34" charset="0"/>
              </a:rPr>
            </a:br>
            <a:endParaRPr lang="en-GB" sz="1800" b="1">
              <a:latin typeface="+mn-lt"/>
              <a:cs typeface="Arial" pitchFamily="34" charset="0"/>
            </a:endParaRPr>
          </a:p>
        </p:txBody>
      </p:sp>
      <p:pic>
        <p:nvPicPr>
          <p:cNvPr id="5" name="Picture 4" descr="- This chart shows the usage of the 4 main platforms, including additional online reach, for news nowadays during 2021 and 2020 – using the online data: &#10;80% use TV for news in 2021,in line with 81% in 2020 &#10;73% use internet for news in 2021, a decrease from 76% in 2020 &#10;57% use radio for news in 2021, a decrease from 56% in 2020 &#10;52% use newspapers (print or websites and apps) for news in 2021, a decrease from 57% in 2020 ">
            <a:extLst>
              <a:ext uri="{FF2B5EF4-FFF2-40B4-BE49-F238E27FC236}">
                <a16:creationId xmlns:a16="http://schemas.microsoft.com/office/drawing/2014/main" id="{BC817229-C925-4934-BD43-9148211AB967}"/>
              </a:ext>
            </a:extLst>
          </p:cNvPr>
          <p:cNvPicPr>
            <a:picLocks noChangeAspect="1"/>
          </p:cNvPicPr>
          <p:nvPr/>
        </p:nvPicPr>
        <p:blipFill>
          <a:blip r:embed="rId3"/>
          <a:stretch>
            <a:fillRect/>
          </a:stretch>
        </p:blipFill>
        <p:spPr>
          <a:xfrm>
            <a:off x="102901" y="1914360"/>
            <a:ext cx="8474174" cy="3493311"/>
          </a:xfrm>
          <a:prstGeom prst="rect">
            <a:avLst/>
          </a:prstGeom>
        </p:spPr>
      </p:pic>
      <p:sp>
        <p:nvSpPr>
          <p:cNvPr id="24" name="Rectangle: Rounded Corners 24">
            <a:extLst>
              <a:ext uri="{FF2B5EF4-FFF2-40B4-BE49-F238E27FC236}">
                <a16:creationId xmlns:a16="http://schemas.microsoft.com/office/drawing/2014/main" id="{E25260EE-5913-4845-A456-CD1F09D09EAC}"/>
              </a:ext>
            </a:extLst>
          </p:cNvPr>
          <p:cNvSpPr/>
          <p:nvPr/>
        </p:nvSpPr>
        <p:spPr>
          <a:xfrm>
            <a:off x="2352906" y="4728116"/>
            <a:ext cx="6642154" cy="1195171"/>
          </a:xfrm>
          <a:prstGeom prst="roundRect">
            <a:avLst/>
          </a:prstGeom>
          <a:solidFill>
            <a:schemeClr val="bg1">
              <a:lumMod val="95000"/>
            </a:schemeClr>
          </a:solidFill>
          <a:ln w="12700">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lIns="18288" tIns="18288" rIns="18288" bIns="18288"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85000"/>
              </a:lnSpc>
              <a:spcAft>
                <a:spcPts val="200"/>
              </a:spcAft>
            </a:pPr>
            <a:r>
              <a:rPr lang="en-GB" sz="1000">
                <a:solidFill>
                  <a:schemeClr val="tx1"/>
                </a:solidFill>
              </a:rPr>
              <a:t>In the internet section of the questionnaire, we ask respondents ‘</a:t>
            </a:r>
            <a:r>
              <a:rPr lang="en-GB" sz="1000" i="1">
                <a:solidFill>
                  <a:schemeClr val="tx1"/>
                </a:solidFill>
              </a:rPr>
              <a:t>In which types of ways do you access and use news through internet sources nowadays</a:t>
            </a:r>
            <a:r>
              <a:rPr lang="en-GB" sz="1000">
                <a:solidFill>
                  <a:schemeClr val="tx1"/>
                </a:solidFill>
              </a:rPr>
              <a:t>’. A possible answer here was ‘</a:t>
            </a:r>
            <a:r>
              <a:rPr lang="en-GB" sz="1000" b="1" i="1">
                <a:solidFill>
                  <a:schemeClr val="tx1"/>
                </a:solidFill>
              </a:rPr>
              <a:t>Watch TV news online</a:t>
            </a:r>
            <a:r>
              <a:rPr lang="en-GB" sz="1000">
                <a:solidFill>
                  <a:schemeClr val="tx1"/>
                </a:solidFill>
              </a:rPr>
              <a:t>’. Including respondents who selected this option, who didn’t originally say they used TV for news, brings the total for </a:t>
            </a:r>
            <a:r>
              <a:rPr lang="en-GB" sz="1000" b="1">
                <a:solidFill>
                  <a:schemeClr val="bg2"/>
                </a:solidFill>
              </a:rPr>
              <a:t>TV </a:t>
            </a:r>
            <a:r>
              <a:rPr lang="en-GB" sz="1000">
                <a:solidFill>
                  <a:schemeClr val="tx1"/>
                </a:solidFill>
              </a:rPr>
              <a:t>news (online or offline) to </a:t>
            </a:r>
            <a:r>
              <a:rPr lang="en-GB" sz="1000" b="1">
                <a:solidFill>
                  <a:schemeClr val="bg2"/>
                </a:solidFill>
              </a:rPr>
              <a:t>80%</a:t>
            </a:r>
            <a:r>
              <a:rPr lang="en-GB" sz="1000">
                <a:solidFill>
                  <a:schemeClr val="tx1"/>
                </a:solidFill>
              </a:rPr>
              <a:t>.</a:t>
            </a:r>
          </a:p>
          <a:p>
            <a:pPr algn="ctr">
              <a:lnSpc>
                <a:spcPct val="85000"/>
              </a:lnSpc>
              <a:spcAft>
                <a:spcPts val="200"/>
              </a:spcAft>
            </a:pPr>
            <a:endParaRPr lang="en-GB" sz="400">
              <a:solidFill>
                <a:schemeClr val="tx1"/>
              </a:solidFill>
            </a:endParaRPr>
          </a:p>
          <a:p>
            <a:pPr algn="ctr">
              <a:lnSpc>
                <a:spcPct val="85000"/>
              </a:lnSpc>
              <a:spcAft>
                <a:spcPts val="200"/>
              </a:spcAft>
            </a:pPr>
            <a:r>
              <a:rPr lang="en-GB" sz="1000">
                <a:solidFill>
                  <a:schemeClr val="tx1"/>
                </a:solidFill>
              </a:rPr>
              <a:t>Another option here was ‘</a:t>
            </a:r>
            <a:r>
              <a:rPr lang="en-GB" sz="1000" b="1" i="1">
                <a:solidFill>
                  <a:schemeClr val="tx1"/>
                </a:solidFill>
              </a:rPr>
              <a:t>Listen to radio news online’</a:t>
            </a:r>
            <a:r>
              <a:rPr lang="en-GB" sz="1000">
                <a:solidFill>
                  <a:schemeClr val="tx1"/>
                </a:solidFill>
              </a:rPr>
              <a:t>, including those who selected this option, who hadn’t originally said they use radio for news, brings the total for </a:t>
            </a:r>
            <a:r>
              <a:rPr lang="en-GB" sz="1000" b="1">
                <a:solidFill>
                  <a:schemeClr val="accent2"/>
                </a:solidFill>
              </a:rPr>
              <a:t>radio</a:t>
            </a:r>
            <a:r>
              <a:rPr lang="en-GB" sz="1000">
                <a:solidFill>
                  <a:schemeClr val="tx1"/>
                </a:solidFill>
              </a:rPr>
              <a:t> (online or offline) to </a:t>
            </a:r>
            <a:r>
              <a:rPr lang="en-GB" sz="1000" b="1">
                <a:solidFill>
                  <a:schemeClr val="accent2"/>
                </a:solidFill>
              </a:rPr>
              <a:t>52%</a:t>
            </a:r>
            <a:r>
              <a:rPr lang="en-GB" sz="1000">
                <a:solidFill>
                  <a:schemeClr val="tx1"/>
                </a:solidFill>
              </a:rPr>
              <a:t>.</a:t>
            </a:r>
          </a:p>
          <a:p>
            <a:pPr algn="ctr">
              <a:lnSpc>
                <a:spcPct val="85000"/>
              </a:lnSpc>
              <a:spcAft>
                <a:spcPts val="200"/>
              </a:spcAft>
            </a:pPr>
            <a:endParaRPr lang="en-GB" sz="400">
              <a:solidFill>
                <a:schemeClr val="tx1"/>
              </a:solidFill>
            </a:endParaRPr>
          </a:p>
          <a:p>
            <a:pPr algn="ctr">
              <a:lnSpc>
                <a:spcPct val="85000"/>
              </a:lnSpc>
              <a:spcAft>
                <a:spcPts val="200"/>
              </a:spcAft>
            </a:pPr>
            <a:r>
              <a:rPr lang="en-GB" sz="1000">
                <a:solidFill>
                  <a:schemeClr val="tx1"/>
                </a:solidFill>
              </a:rPr>
              <a:t>Combining mentions of reading news in </a:t>
            </a:r>
            <a:r>
              <a:rPr lang="en-GB" sz="1000" b="1" i="1">
                <a:solidFill>
                  <a:schemeClr val="tx1"/>
                </a:solidFill>
              </a:rPr>
              <a:t>printed newspapers and via newspaper websites/apps</a:t>
            </a:r>
            <a:r>
              <a:rPr lang="en-GB" sz="1000">
                <a:solidFill>
                  <a:schemeClr val="tx1"/>
                </a:solidFill>
              </a:rPr>
              <a:t>, brings the total for </a:t>
            </a:r>
            <a:r>
              <a:rPr lang="en-GB" sz="1000" b="1">
                <a:solidFill>
                  <a:schemeClr val="accent1">
                    <a:lumMod val="50000"/>
                  </a:schemeClr>
                </a:solidFill>
              </a:rPr>
              <a:t>newspapers</a:t>
            </a:r>
            <a:r>
              <a:rPr lang="en-GB" sz="1000" b="1">
                <a:solidFill>
                  <a:schemeClr val="accent2"/>
                </a:solidFill>
              </a:rPr>
              <a:t> </a:t>
            </a:r>
            <a:r>
              <a:rPr lang="en-GB" sz="1000">
                <a:solidFill>
                  <a:schemeClr val="tx1"/>
                </a:solidFill>
              </a:rPr>
              <a:t>(online or offline) to </a:t>
            </a:r>
            <a:r>
              <a:rPr lang="en-GB" sz="1000" b="1">
                <a:solidFill>
                  <a:schemeClr val="accent1">
                    <a:lumMod val="50000"/>
                  </a:schemeClr>
                </a:solidFill>
              </a:rPr>
              <a:t>52%</a:t>
            </a:r>
            <a:r>
              <a:rPr lang="en-GB" sz="1000">
                <a:solidFill>
                  <a:schemeClr val="tx1"/>
                </a:solidFill>
              </a:rPr>
              <a:t>.</a:t>
            </a:r>
          </a:p>
        </p:txBody>
      </p:sp>
      <p:sp>
        <p:nvSpPr>
          <p:cNvPr id="14" name="Text Placeholder 4"/>
          <p:cNvSpPr>
            <a:spLocks noGrp="1"/>
          </p:cNvSpPr>
          <p:nvPr>
            <p:ph type="body" sz="quarter" idx="12"/>
          </p:nvPr>
        </p:nvSpPr>
        <p:spPr>
          <a:xfrm>
            <a:off x="11253" y="5972438"/>
            <a:ext cx="9046078" cy="880439"/>
          </a:xfrm>
        </p:spPr>
        <p:txBody>
          <a:bodyPr anchor="t"/>
          <a:lstStyle/>
          <a:p>
            <a:pPr>
              <a:tabLst>
                <a:tab pos="8229600" algn="r"/>
              </a:tabLst>
            </a:pPr>
            <a:r>
              <a:rPr lang="en-GB"/>
              <a:t>Source: </a:t>
            </a:r>
            <a:r>
              <a:rPr lang="en-CA"/>
              <a:t>Ofcom News Consumption Survey 2021 - ONLINE sample only </a:t>
            </a:r>
            <a:r>
              <a:rPr lang="en-GB"/>
              <a:t>	</a:t>
            </a:r>
          </a:p>
          <a:p>
            <a:pPr>
              <a:lnSpc>
                <a:spcPct val="90000"/>
              </a:lnSpc>
            </a:pPr>
            <a:r>
              <a:rPr lang="en-GB"/>
              <a:t>Question: </a:t>
            </a:r>
            <a:r>
              <a:rPr lang="en-US"/>
              <a:t>C1. Which of the following platforms do you use for news nowadays?</a:t>
            </a:r>
            <a:br>
              <a:rPr lang="en-US"/>
            </a:br>
            <a:r>
              <a:rPr lang="en-GB"/>
              <a:t>Base: All adults 16+ – 2021=3327, 2020=2510</a:t>
            </a:r>
            <a:endParaRPr lang="en-US"/>
          </a:p>
          <a:p>
            <a:pPr>
              <a:lnSpc>
                <a:spcPct val="90000"/>
              </a:lnSpc>
            </a:pPr>
            <a:r>
              <a:rPr lang="en-GB"/>
              <a:t>*Internet figures include use of social media, podcasts and all other websites/apps accessed via any device</a:t>
            </a:r>
          </a:p>
          <a:p>
            <a:pPr>
              <a:lnSpc>
                <a:spcPct val="90000"/>
              </a:lnSpc>
            </a:pPr>
            <a:r>
              <a:rPr lang="en-US"/>
              <a:t>Green/red triangles </a:t>
            </a:r>
            <a:r>
              <a:rPr lang="en-GB"/>
              <a:t>indicate statistically significant differences between 2021 and 2020</a:t>
            </a:r>
          </a:p>
        </p:txBody>
      </p:sp>
      <p:sp>
        <p:nvSpPr>
          <p:cNvPr id="31" name="TextBox 30">
            <a:extLst>
              <a:ext uri="{FF2B5EF4-FFF2-40B4-BE49-F238E27FC236}">
                <a16:creationId xmlns:a16="http://schemas.microsoft.com/office/drawing/2014/main" id="{358AB203-5660-46D5-A4CC-7ADF1FEE6843}"/>
              </a:ext>
            </a:extLst>
          </p:cNvPr>
          <p:cNvSpPr txBox="1"/>
          <p:nvPr/>
        </p:nvSpPr>
        <p:spPr>
          <a:xfrm>
            <a:off x="7161818" y="6288030"/>
            <a:ext cx="1681315" cy="461665"/>
          </a:xfrm>
          <a:prstGeom prst="rect">
            <a:avLst/>
          </a:prstGeom>
          <a:solidFill>
            <a:schemeClr val="accent5">
              <a:lumMod val="20000"/>
              <a:lumOff val="80000"/>
            </a:schemeClr>
          </a:solidFill>
        </p:spPr>
        <p:txBody>
          <a:bodyPr wrap="square" rtlCol="0">
            <a:spAutoFit/>
          </a:bodyPr>
          <a:lstStyle/>
          <a:p>
            <a:pPr algn="ctr"/>
            <a:r>
              <a:rPr lang="en-GB" sz="1200"/>
              <a:t>2020 and 2021 ONLINE SAMPLE ONLY </a:t>
            </a:r>
          </a:p>
        </p:txBody>
      </p:sp>
    </p:spTree>
    <p:extLst>
      <p:ext uri="{BB962C8B-B14F-4D97-AF65-F5344CB8AC3E}">
        <p14:creationId xmlns:p14="http://schemas.microsoft.com/office/powerpoint/2010/main" val="3924786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22" y="1425114"/>
            <a:ext cx="9046078" cy="300991"/>
          </a:xfrm>
          <a:prstGeom prst="rect">
            <a:avLst/>
          </a:prstGeom>
        </p:spPr>
        <p:txBody>
          <a:bodyPr/>
          <a:lstStyle/>
          <a:p>
            <a:r>
              <a:rPr lang="en-GB">
                <a:latin typeface="+mn-lt"/>
                <a:cs typeface="Arial" pitchFamily="34" charset="0"/>
              </a:rPr>
              <a:t>Crossover use of four main platforms for news nowadays 2021</a:t>
            </a:r>
            <a:br>
              <a:rPr lang="en-GB">
                <a:latin typeface="+mn-lt"/>
                <a:cs typeface="Arial" pitchFamily="34" charset="0"/>
              </a:rPr>
            </a:br>
            <a:r>
              <a:rPr lang="en-GB" sz="1100" i="1" kern="0">
                <a:cs typeface="Arial" pitchFamily="34" charset="0"/>
              </a:rPr>
              <a:t>All adults 16+</a:t>
            </a:r>
            <a:endParaRPr lang="en-GB">
              <a:latin typeface="+mn-lt"/>
              <a:cs typeface="Arial" pitchFamily="34" charset="0"/>
            </a:endParaRPr>
          </a:p>
        </p:txBody>
      </p:sp>
      <p:sp>
        <p:nvSpPr>
          <p:cNvPr id="6" name="Text Placeholder 5"/>
          <p:cNvSpPr>
            <a:spLocks noGrp="1"/>
          </p:cNvSpPr>
          <p:nvPr>
            <p:ph type="body" sz="quarter" idx="14"/>
          </p:nvPr>
        </p:nvSpPr>
        <p:spPr>
          <a:xfrm>
            <a:off x="20093" y="414910"/>
            <a:ext cx="7609222" cy="705057"/>
          </a:xfrm>
        </p:spPr>
        <p:txBody>
          <a:bodyPr/>
          <a:lstStyle/>
          <a:p>
            <a:pPr>
              <a:lnSpc>
                <a:spcPts val="1800"/>
              </a:lnSpc>
            </a:pPr>
            <a:r>
              <a:rPr lang="en-GB" sz="1800"/>
              <a:t>12% of adults claim to use all four of the main platforms for news nowadays</a:t>
            </a:r>
            <a:endParaRPr lang="en-US" sz="1800"/>
          </a:p>
        </p:txBody>
      </p:sp>
      <p:sp>
        <p:nvSpPr>
          <p:cNvPr id="42" name="Title 1">
            <a:extLst>
              <a:ext uri="{FF2B5EF4-FFF2-40B4-BE49-F238E27FC236}">
                <a16:creationId xmlns:a16="http://schemas.microsoft.com/office/drawing/2014/main" id="{F6C11F59-6CE7-4D14-82A8-ACFDBC81FAAD}"/>
              </a:ext>
            </a:extLst>
          </p:cNvPr>
          <p:cNvSpPr txBox="1">
            <a:spLocks/>
          </p:cNvSpPr>
          <p:nvPr/>
        </p:nvSpPr>
        <p:spPr>
          <a:xfrm>
            <a:off x="97922" y="1091469"/>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2.6</a:t>
            </a:r>
          </a:p>
        </p:txBody>
      </p:sp>
      <p:pic>
        <p:nvPicPr>
          <p:cNvPr id="3" name="Picture 2" descr="This chart shows the crossover use of the 4 main platforms used for news nowadays – using the 2021 combined CATI and online data:&#10;19% use TV and internet only&#10;18% use TV, internet and radio only&#10;12% use all four of the main platforms&#10;">
            <a:extLst>
              <a:ext uri="{FF2B5EF4-FFF2-40B4-BE49-F238E27FC236}">
                <a16:creationId xmlns:a16="http://schemas.microsoft.com/office/drawing/2014/main" id="{5740A25C-544C-4F10-A2C9-D7FBE5288CD8}"/>
              </a:ext>
            </a:extLst>
          </p:cNvPr>
          <p:cNvPicPr>
            <a:picLocks noChangeAspect="1"/>
          </p:cNvPicPr>
          <p:nvPr/>
        </p:nvPicPr>
        <p:blipFill>
          <a:blip r:embed="rId3"/>
          <a:stretch>
            <a:fillRect/>
          </a:stretch>
        </p:blipFill>
        <p:spPr>
          <a:xfrm>
            <a:off x="389228" y="1929387"/>
            <a:ext cx="8583912" cy="4145639"/>
          </a:xfrm>
          <a:prstGeom prst="rect">
            <a:avLst/>
          </a:prstGeom>
        </p:spPr>
      </p:pic>
      <p:sp>
        <p:nvSpPr>
          <p:cNvPr id="5" name="Text Placeholder 4"/>
          <p:cNvSpPr>
            <a:spLocks noGrp="1"/>
          </p:cNvSpPr>
          <p:nvPr>
            <p:ph type="body" sz="quarter" idx="12"/>
          </p:nvPr>
        </p:nvSpPr>
        <p:spPr/>
        <p:txBody>
          <a:bodyPr anchor="t"/>
          <a:lstStyle/>
          <a:p>
            <a:pPr>
              <a:spcBef>
                <a:spcPts val="0"/>
              </a:spcBef>
            </a:pPr>
            <a:r>
              <a:rPr lang="en-GB"/>
              <a:t>Source: </a:t>
            </a:r>
            <a:r>
              <a:rPr lang="en-CA"/>
              <a:t>Ofcom News Consumption Survey 2021 – </a:t>
            </a:r>
            <a:r>
              <a:rPr lang="en-CA">
                <a:solidFill>
                  <a:srgbClr val="FFFF00"/>
                </a:solidFill>
              </a:rPr>
              <a:t>COMBINED CATI &amp; ONLINE</a:t>
            </a:r>
            <a:r>
              <a:rPr lang="en-CA"/>
              <a:t> sample</a:t>
            </a:r>
            <a:endParaRPr lang="en-GB"/>
          </a:p>
          <a:p>
            <a:pPr>
              <a:spcBef>
                <a:spcPts val="0"/>
              </a:spcBef>
            </a:pPr>
            <a:r>
              <a:rPr lang="en-GB"/>
              <a:t>Question: </a:t>
            </a:r>
            <a:r>
              <a:rPr lang="en-US"/>
              <a:t>C1. Which of the following platforms do you use for news nowadays? </a:t>
            </a:r>
          </a:p>
          <a:p>
            <a:pPr>
              <a:spcBef>
                <a:spcPts val="0"/>
              </a:spcBef>
            </a:pPr>
            <a:r>
              <a:rPr lang="en-GB"/>
              <a:t>Base: All Adults 16+ - 2021=4605 </a:t>
            </a:r>
          </a:p>
          <a:p>
            <a:pPr>
              <a:spcBef>
                <a:spcPts val="0"/>
              </a:spcBef>
            </a:pPr>
            <a:r>
              <a:rPr lang="en-GB"/>
              <a:t>*Internet figures include use of social media, podcasts and all other websites/apps accessed via any device</a:t>
            </a:r>
          </a:p>
        </p:txBody>
      </p:sp>
      <p:sp>
        <p:nvSpPr>
          <p:cNvPr id="43" name="TextBox 42">
            <a:extLst>
              <a:ext uri="{FF2B5EF4-FFF2-40B4-BE49-F238E27FC236}">
                <a16:creationId xmlns:a16="http://schemas.microsoft.com/office/drawing/2014/main" id="{0B6E65DC-EE4C-47F7-8C20-DD36C0030710}"/>
              </a:ext>
            </a:extLst>
          </p:cNvPr>
          <p:cNvSpPr txBox="1"/>
          <p:nvPr/>
        </p:nvSpPr>
        <p:spPr>
          <a:xfrm>
            <a:off x="7014334" y="5997158"/>
            <a:ext cx="1748666" cy="830997"/>
          </a:xfrm>
          <a:prstGeom prst="rect">
            <a:avLst/>
          </a:prstGeom>
          <a:solidFill>
            <a:schemeClr val="accent6"/>
          </a:solidFill>
        </p:spPr>
        <p:txBody>
          <a:bodyPr wrap="square" rtlCol="0">
            <a:spAutoFit/>
          </a:bodyPr>
          <a:lstStyle/>
          <a:p>
            <a:pPr algn="ctr"/>
            <a:r>
              <a:rPr lang="en-GB" sz="1200">
                <a:solidFill>
                  <a:srgbClr val="000000"/>
                </a:solidFill>
              </a:rPr>
              <a:t>Data not comparable to previous surveys, due to Covid-19 enforced methodological changes</a:t>
            </a:r>
          </a:p>
        </p:txBody>
      </p:sp>
    </p:spTree>
    <p:extLst>
      <p:ext uri="{BB962C8B-B14F-4D97-AF65-F5344CB8AC3E}">
        <p14:creationId xmlns:p14="http://schemas.microsoft.com/office/powerpoint/2010/main" val="2787046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11253" y="411573"/>
            <a:ext cx="7632000" cy="705057"/>
          </a:xfrm>
          <a:prstGeom prst="rect">
            <a:avLst/>
          </a:prstGeom>
        </p:spPr>
        <p:txBody>
          <a:bodyPr lIns="91440" tIns="45720" rIns="91440" bIns="45720" anchor="t" anchorCtr="0"/>
          <a:lstStyle/>
          <a:p>
            <a:r>
              <a:rPr lang="en-GB" sz="1800">
                <a:ea typeface="+mn-lt"/>
                <a:cs typeface="+mn-lt"/>
              </a:rPr>
              <a:t>Social media and other websites/apps are each used for news by half of adults, while 1 in 10 claim to use podcasts</a:t>
            </a:r>
          </a:p>
          <a:p>
            <a:pPr>
              <a:lnSpc>
                <a:spcPts val="1800"/>
              </a:lnSpc>
            </a:pPr>
            <a:endParaRPr lang="en-GB" sz="1800">
              <a:cs typeface="Calibri"/>
            </a:endParaRPr>
          </a:p>
        </p:txBody>
      </p:sp>
      <p:sp>
        <p:nvSpPr>
          <p:cNvPr id="15" name="Title 1">
            <a:extLst>
              <a:ext uri="{FF2B5EF4-FFF2-40B4-BE49-F238E27FC236}">
                <a16:creationId xmlns:a16="http://schemas.microsoft.com/office/drawing/2014/main" id="{E3B1E199-AA62-4F03-8FD2-28E2187C00C2}"/>
              </a:ext>
            </a:extLst>
          </p:cNvPr>
          <p:cNvSpPr txBox="1">
            <a:spLocks/>
          </p:cNvSpPr>
          <p:nvPr/>
        </p:nvSpPr>
        <p:spPr>
          <a:xfrm>
            <a:off x="95141" y="1119364"/>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2.7</a:t>
            </a:r>
            <a:br>
              <a:rPr lang="en-GB" sz="1800" b="1">
                <a:latin typeface="+mn-lt"/>
                <a:cs typeface="Arial" pitchFamily="34" charset="0"/>
              </a:rPr>
            </a:br>
            <a:endParaRPr lang="en-GB" sz="1800" b="1">
              <a:latin typeface="+mn-lt"/>
              <a:cs typeface="Arial" pitchFamily="34" charset="0"/>
            </a:endParaRPr>
          </a:p>
        </p:txBody>
      </p:sp>
      <p:sp>
        <p:nvSpPr>
          <p:cNvPr id="12" name="Title 5"/>
          <p:cNvSpPr>
            <a:spLocks noGrp="1"/>
          </p:cNvSpPr>
          <p:nvPr>
            <p:ph type="title"/>
          </p:nvPr>
        </p:nvSpPr>
        <p:spPr>
          <a:xfrm>
            <a:off x="98911" y="1504563"/>
            <a:ext cx="9046078" cy="300991"/>
          </a:xfrm>
          <a:prstGeom prst="rect">
            <a:avLst/>
          </a:prstGeom>
        </p:spPr>
        <p:txBody>
          <a:bodyPr/>
          <a:lstStyle/>
          <a:p>
            <a:r>
              <a:rPr lang="en-GB" kern="0">
                <a:cs typeface="Arial" pitchFamily="34" charset="0"/>
              </a:rPr>
              <a:t>All platforms used for news nowadays 2021</a:t>
            </a:r>
            <a:br>
              <a:rPr lang="en-GB" kern="0">
                <a:cs typeface="Arial" pitchFamily="34" charset="0"/>
              </a:rPr>
            </a:br>
            <a:r>
              <a:rPr lang="en-GB" sz="1100" i="1" kern="0">
                <a:cs typeface="Arial" pitchFamily="34" charset="0"/>
              </a:rPr>
              <a:t>All adults 16+ </a:t>
            </a:r>
            <a:endParaRPr lang="en-GB"/>
          </a:p>
        </p:txBody>
      </p:sp>
      <p:graphicFrame>
        <p:nvGraphicFramePr>
          <p:cNvPr id="7" name="Chart Placeholder 10" descr="This chart shows a more detailed breakdown of the platforms used for news nowadays – using the 2021 combined CATI and online data:&#10;49% use social media for news&#10;49% use other websites/apps for news&#10;36% use word of mouth&#10;9% use podcasts&#10;8% use magazines&#10;and 8% use interactive TV"/>
          <p:cNvGraphicFramePr>
            <a:graphicFrameLocks noGrp="1"/>
          </p:cNvGraphicFramePr>
          <p:nvPr>
            <p:ph type="chart" sz="quarter" idx="4294967295"/>
            <p:extLst>
              <p:ext uri="{D42A27DB-BD31-4B8C-83A1-F6EECF244321}">
                <p14:modId xmlns:p14="http://schemas.microsoft.com/office/powerpoint/2010/main" val="117966802"/>
              </p:ext>
            </p:extLst>
          </p:nvPr>
        </p:nvGraphicFramePr>
        <p:xfrm>
          <a:off x="-130854" y="1862411"/>
          <a:ext cx="6192688" cy="4199478"/>
        </p:xfrm>
        <a:graphic>
          <a:graphicData uri="http://schemas.openxmlformats.org/drawingml/2006/chart">
            <c:chart xmlns:c="http://schemas.openxmlformats.org/drawingml/2006/chart" xmlns:r="http://schemas.openxmlformats.org/officeDocument/2006/relationships" r:id="rId3"/>
          </a:graphicData>
        </a:graphic>
      </p:graphicFrame>
      <p:sp>
        <p:nvSpPr>
          <p:cNvPr id="35" name="Rectangle: Rounded Corners 1">
            <a:extLst>
              <a:ext uri="{FF2B5EF4-FFF2-40B4-BE49-F238E27FC236}">
                <a16:creationId xmlns:a16="http://schemas.microsoft.com/office/drawing/2014/main" id="{4DC91B4F-2D33-485D-8F5E-DC724E81D4C7}"/>
              </a:ext>
            </a:extLst>
          </p:cNvPr>
          <p:cNvSpPr/>
          <p:nvPr/>
        </p:nvSpPr>
        <p:spPr>
          <a:xfrm>
            <a:off x="3873710" y="4418730"/>
            <a:ext cx="1028615" cy="389100"/>
          </a:xfrm>
          <a:prstGeom prst="roundRect">
            <a:avLst/>
          </a:prstGeom>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lIns="18288" tIns="0" rIns="18288" bIns="0" rtlCol="0" anchor="ctr"/>
          <a:lstStyle/>
          <a:p>
            <a:pPr algn="ctr">
              <a:lnSpc>
                <a:spcPct val="85000"/>
              </a:lnSpc>
            </a:pPr>
            <a:r>
              <a:rPr lang="en-GB" sz="800">
                <a:solidFill>
                  <a:schemeClr val="tx1"/>
                </a:solidFill>
              </a:rPr>
              <a:t>Newspapers</a:t>
            </a:r>
            <a:br>
              <a:rPr lang="en-GB" sz="800">
                <a:solidFill>
                  <a:schemeClr val="tx1"/>
                </a:solidFill>
              </a:rPr>
            </a:br>
            <a:r>
              <a:rPr lang="en-GB" sz="800">
                <a:solidFill>
                  <a:schemeClr val="tx1"/>
                </a:solidFill>
              </a:rPr>
              <a:t>(print +  website/app)</a:t>
            </a:r>
          </a:p>
          <a:p>
            <a:pPr algn="ctr">
              <a:lnSpc>
                <a:spcPct val="85000"/>
              </a:lnSpc>
            </a:pPr>
            <a:r>
              <a:rPr lang="en-GB" sz="800" b="1">
                <a:solidFill>
                  <a:schemeClr val="tx2"/>
                </a:solidFill>
              </a:rPr>
              <a:t>49%</a:t>
            </a:r>
            <a:r>
              <a:rPr lang="en-GB" sz="800">
                <a:solidFill>
                  <a:schemeClr val="tx1"/>
                </a:solidFill>
              </a:rPr>
              <a:t> in 2021</a:t>
            </a:r>
            <a:endParaRPr lang="en-GB" sz="800" i="1">
              <a:solidFill>
                <a:schemeClr val="tx1"/>
              </a:solidFill>
            </a:endParaRPr>
          </a:p>
        </p:txBody>
      </p:sp>
      <p:pic>
        <p:nvPicPr>
          <p:cNvPr id="6" name="Picture 5" descr="This chart shows the proportion of adults using social media for news via their phone (42%) or via a laptop, desktop or tablet (32%), and the proportion of adults using other websites or apps for news via their phone (32%) or via a laptop, desktop or tablet (35%) ">
            <a:extLst>
              <a:ext uri="{FF2B5EF4-FFF2-40B4-BE49-F238E27FC236}">
                <a16:creationId xmlns:a16="http://schemas.microsoft.com/office/drawing/2014/main" id="{8DED4EF0-0C47-4A11-B901-C8B5AB4CDBB3}"/>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4406823" y="2694023"/>
            <a:ext cx="4151736" cy="1005927"/>
          </a:xfrm>
          <a:prstGeom prst="rect">
            <a:avLst/>
          </a:prstGeom>
        </p:spPr>
      </p:pic>
      <p:pic>
        <p:nvPicPr>
          <p:cNvPr id="5" name="Picture 4" descr="This chart shows the crossover between use of social media and websites/apps:&#10;26% use both social media and other websites/apps, 23% use only social media and not other websites/apps, and 24% use only other websites/apps and not social media ">
            <a:extLst>
              <a:ext uri="{FF2B5EF4-FFF2-40B4-BE49-F238E27FC236}">
                <a16:creationId xmlns:a16="http://schemas.microsoft.com/office/drawing/2014/main" id="{21E39D5E-3C36-4885-AED3-E1A28506CA0B}"/>
              </a:ext>
            </a:extLst>
          </p:cNvPr>
          <p:cNvPicPr>
            <a:picLocks noChangeAspect="1"/>
          </p:cNvPicPr>
          <p:nvPr/>
        </p:nvPicPr>
        <p:blipFill>
          <a:blip r:embed="rId5"/>
          <a:stretch>
            <a:fillRect/>
          </a:stretch>
        </p:blipFill>
        <p:spPr>
          <a:xfrm>
            <a:off x="5171174" y="4144035"/>
            <a:ext cx="3877392" cy="1828959"/>
          </a:xfrm>
          <a:prstGeom prst="rect">
            <a:avLst/>
          </a:prstGeom>
        </p:spPr>
      </p:pic>
      <p:sp>
        <p:nvSpPr>
          <p:cNvPr id="34" name="Text Placeholder 4">
            <a:extLst>
              <a:ext uri="{FF2B5EF4-FFF2-40B4-BE49-F238E27FC236}">
                <a16:creationId xmlns:a16="http://schemas.microsoft.com/office/drawing/2014/main" id="{667BBABD-A744-4BB8-B659-B3E2B479AFB8}"/>
              </a:ext>
            </a:extLst>
          </p:cNvPr>
          <p:cNvSpPr>
            <a:spLocks noGrp="1"/>
          </p:cNvSpPr>
          <p:nvPr>
            <p:ph type="body" sz="quarter" idx="12"/>
          </p:nvPr>
        </p:nvSpPr>
        <p:spPr>
          <a:xfrm>
            <a:off x="11253" y="5965421"/>
            <a:ext cx="8665203" cy="880439"/>
          </a:xfrm>
        </p:spPr>
        <p:txBody>
          <a:bodyPr anchor="t"/>
          <a:lstStyle/>
          <a:p>
            <a:pPr>
              <a:spcBef>
                <a:spcPts val="100"/>
              </a:spcBef>
              <a:tabLst>
                <a:tab pos="8229600" algn="r"/>
              </a:tabLst>
            </a:pPr>
            <a:r>
              <a:rPr lang="en-GB"/>
              <a:t>Source: </a:t>
            </a:r>
            <a:r>
              <a:rPr lang="en-CA"/>
              <a:t>Ofcom News Consumption Survey 2021 – </a:t>
            </a:r>
            <a:r>
              <a:rPr lang="en-CA">
                <a:solidFill>
                  <a:srgbClr val="FFFF00"/>
                </a:solidFill>
              </a:rPr>
              <a:t>COMBINED CATI &amp; ONLINE  </a:t>
            </a:r>
            <a:r>
              <a:rPr lang="en-CA"/>
              <a:t>sample	</a:t>
            </a:r>
            <a:endParaRPr lang="en-GB" sz="900"/>
          </a:p>
          <a:p>
            <a:pPr>
              <a:spcBef>
                <a:spcPts val="100"/>
              </a:spcBef>
              <a:tabLst>
                <a:tab pos="8229600" algn="r"/>
              </a:tabLst>
            </a:pPr>
            <a:r>
              <a:rPr lang="en-GB"/>
              <a:t>Question: </a:t>
            </a:r>
            <a:r>
              <a:rPr lang="en-US"/>
              <a:t>C1. Which of the following platforms do you use for news nowadays?    </a:t>
            </a:r>
          </a:p>
          <a:p>
            <a:pPr>
              <a:spcBef>
                <a:spcPts val="100"/>
              </a:spcBef>
              <a:tabLst>
                <a:tab pos="8229600" algn="r"/>
              </a:tabLst>
            </a:pPr>
            <a:r>
              <a:rPr lang="en-GB"/>
              <a:t>Base: All Adults 16+ - 2021=4605</a:t>
            </a:r>
          </a:p>
          <a:p>
            <a:pPr>
              <a:spcBef>
                <a:spcPts val="100"/>
              </a:spcBef>
              <a:tabLst>
                <a:tab pos="8229600" algn="r"/>
              </a:tabLst>
            </a:pPr>
            <a:r>
              <a:rPr lang="en-GB"/>
              <a:t>*Internet figures include use of social media, podcasts and all other websites/apps accessed via any device  </a:t>
            </a:r>
          </a:p>
          <a:p>
            <a:pPr>
              <a:spcBef>
                <a:spcPts val="100"/>
              </a:spcBef>
              <a:tabLst>
                <a:tab pos="8229600" algn="r"/>
              </a:tabLst>
            </a:pPr>
            <a:r>
              <a:rPr lang="en-GB"/>
              <a:t>**Other websites/apps includes any non-social media internet source (excluding podcasts)</a:t>
            </a:r>
          </a:p>
        </p:txBody>
      </p:sp>
      <p:sp>
        <p:nvSpPr>
          <p:cNvPr id="36" name="TextBox 35">
            <a:extLst>
              <a:ext uri="{FF2B5EF4-FFF2-40B4-BE49-F238E27FC236}">
                <a16:creationId xmlns:a16="http://schemas.microsoft.com/office/drawing/2014/main" id="{742F9229-5D2E-4195-87FA-186F5F060AE7}"/>
              </a:ext>
            </a:extLst>
          </p:cNvPr>
          <p:cNvSpPr txBox="1"/>
          <p:nvPr/>
        </p:nvSpPr>
        <p:spPr>
          <a:xfrm>
            <a:off x="7014334" y="5997158"/>
            <a:ext cx="1748666" cy="830997"/>
          </a:xfrm>
          <a:prstGeom prst="rect">
            <a:avLst/>
          </a:prstGeom>
          <a:solidFill>
            <a:schemeClr val="accent6"/>
          </a:solidFill>
        </p:spPr>
        <p:txBody>
          <a:bodyPr wrap="square" rtlCol="0">
            <a:spAutoFit/>
          </a:bodyPr>
          <a:lstStyle/>
          <a:p>
            <a:pPr algn="ctr"/>
            <a:r>
              <a:rPr lang="en-GB" sz="1200">
                <a:solidFill>
                  <a:srgbClr val="000000"/>
                </a:solidFill>
              </a:rPr>
              <a:t>Data not comparable to previous surveys, due to Covid-19 enforced methodological changes</a:t>
            </a:r>
          </a:p>
        </p:txBody>
      </p:sp>
    </p:spTree>
    <p:extLst>
      <p:ext uri="{BB962C8B-B14F-4D97-AF65-F5344CB8AC3E}">
        <p14:creationId xmlns:p14="http://schemas.microsoft.com/office/powerpoint/2010/main" val="2474483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0177" y="533057"/>
            <a:ext cx="8248650" cy="307777"/>
          </a:xfrm>
        </p:spPr>
        <p:txBody>
          <a:bodyPr anchor="ctr"/>
          <a:lstStyle/>
          <a:p>
            <a:pPr algn="l"/>
            <a:r>
              <a:rPr lang="en-GB" sz="2400" b="1">
                <a:solidFill>
                  <a:schemeClr val="tx1"/>
                </a:solidFill>
                <a:latin typeface="+mn-lt"/>
                <a:cs typeface="Arial" panose="020B0604020202020204" pitchFamily="34" charset="0"/>
              </a:rPr>
              <a:t>Contents</a:t>
            </a:r>
          </a:p>
        </p:txBody>
      </p:sp>
      <p:graphicFrame>
        <p:nvGraphicFramePr>
          <p:cNvPr id="4" name="Table 3">
            <a:extLst>
              <a:ext uri="{FF2B5EF4-FFF2-40B4-BE49-F238E27FC236}">
                <a16:creationId xmlns:a16="http://schemas.microsoft.com/office/drawing/2014/main" id="{3FBFDA86-4FC1-478C-A3BB-B4FEA1B44FF2}"/>
              </a:ext>
            </a:extLst>
          </p:cNvPr>
          <p:cNvGraphicFramePr>
            <a:graphicFrameLocks noGrp="1"/>
          </p:cNvGraphicFramePr>
          <p:nvPr>
            <p:extLst>
              <p:ext uri="{D42A27DB-BD31-4B8C-83A1-F6EECF244321}">
                <p14:modId xmlns:p14="http://schemas.microsoft.com/office/powerpoint/2010/main" val="4121539957"/>
              </p:ext>
            </p:extLst>
          </p:nvPr>
        </p:nvGraphicFramePr>
        <p:xfrm>
          <a:off x="114445" y="1081420"/>
          <a:ext cx="8855054" cy="4841086"/>
        </p:xfrm>
        <a:graphic>
          <a:graphicData uri="http://schemas.openxmlformats.org/drawingml/2006/table">
            <a:tbl>
              <a:tblPr firstRow="1" bandRow="1">
                <a:tableStyleId>{72833802-FEF1-4C79-8D5D-14CF1EAF98D9}</a:tableStyleId>
              </a:tblPr>
              <a:tblGrid>
                <a:gridCol w="791054">
                  <a:extLst>
                    <a:ext uri="{9D8B030D-6E8A-4147-A177-3AD203B41FA5}">
                      <a16:colId xmlns:a16="http://schemas.microsoft.com/office/drawing/2014/main" val="20000"/>
                    </a:ext>
                  </a:extLst>
                </a:gridCol>
                <a:gridCol w="8064000">
                  <a:extLst>
                    <a:ext uri="{9D8B030D-6E8A-4147-A177-3AD203B41FA5}">
                      <a16:colId xmlns:a16="http://schemas.microsoft.com/office/drawing/2014/main" val="20001"/>
                    </a:ext>
                  </a:extLst>
                </a:gridCol>
              </a:tblGrid>
              <a:tr h="348014">
                <a:tc>
                  <a:txBody>
                    <a:bodyPr/>
                    <a:lstStyle/>
                    <a:p>
                      <a:pPr algn="ctr"/>
                      <a:r>
                        <a:rPr lang="en-GB" sz="1400">
                          <a:latin typeface="+mj-lt"/>
                        </a:rPr>
                        <a:t>Slide</a:t>
                      </a:r>
                      <a:endParaRPr lang="en-GB" sz="1400">
                        <a:latin typeface="+mj-lt"/>
                        <a:ea typeface="Tahoma" panose="020B0604030504040204" pitchFamily="34" charset="0"/>
                        <a:cs typeface="Tahoma" panose="020B060403050404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r>
                        <a:rPr lang="en-GB" sz="1400">
                          <a:latin typeface="+mj-lt"/>
                        </a:rPr>
                        <a:t>Section</a:t>
                      </a:r>
                      <a:endParaRPr lang="en-GB" sz="1400">
                        <a:latin typeface="+mj-lt"/>
                        <a:ea typeface="Tahoma" panose="020B0604030504040204" pitchFamily="34" charset="0"/>
                        <a:cs typeface="Tahoma" panose="020B060403050404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280817">
                <a:tc>
                  <a:txBody>
                    <a:bodyPr/>
                    <a:lstStyle/>
                    <a:p>
                      <a:pPr algn="ctr"/>
                      <a:r>
                        <a:rPr lang="en-GB" sz="1200">
                          <a:latin typeface="+mn-lt"/>
                          <a:cs typeface="Arial" panose="020B0604020202020204" pitchFamily="34" charset="0"/>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GB" sz="1200" b="0">
                          <a:latin typeface="+mn-lt"/>
                          <a:cs typeface="Arial" panose="020B0604020202020204" pitchFamily="34" charset="0"/>
                        </a:rPr>
                        <a:t>1. Overall summary of findings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80817">
                <a:tc>
                  <a:txBody>
                    <a:bodyPr/>
                    <a:lstStyle/>
                    <a:p>
                      <a:pPr algn="ctr"/>
                      <a:r>
                        <a:rPr lang="en-GB" sz="1200">
                          <a:latin typeface="+mn-lt"/>
                          <a:cs typeface="Arial" panose="020B0604020202020204" pitchFamily="34" charset="0"/>
                        </a:rPr>
                        <a:t>12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GB" sz="1200" b="0">
                          <a:latin typeface="+mn-lt"/>
                          <a:cs typeface="Arial" panose="020B0604020202020204" pitchFamily="34" charset="0"/>
                        </a:rPr>
                        <a:t>2. Platforms used for news nowadays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280817">
                <a:tc>
                  <a:txBody>
                    <a:bodyPr/>
                    <a:lstStyle/>
                    <a:p>
                      <a:pPr algn="ctr"/>
                      <a:r>
                        <a:rPr lang="en-GB" sz="1200">
                          <a:latin typeface="+mn-lt"/>
                          <a:cs typeface="Arial" panose="020B0604020202020204" pitchFamily="34" charset="0"/>
                        </a:rPr>
                        <a:t>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GB" sz="1200" b="0">
                          <a:latin typeface="+mn-lt"/>
                          <a:cs typeface="Arial" panose="020B0604020202020204" pitchFamily="34" charset="0"/>
                        </a:rPr>
                        <a:t>3. Cross-platform news consumption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280817">
                <a:tc>
                  <a:txBody>
                    <a:bodyPr/>
                    <a:lstStyle/>
                    <a:p>
                      <a:pPr algn="ctr"/>
                      <a:r>
                        <a:rPr lang="en-GB" sz="1200">
                          <a:latin typeface="+mn-lt"/>
                          <a:cs typeface="Arial" panose="020B0604020202020204" pitchFamily="34" charset="0"/>
                        </a:rPr>
                        <a:t>26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GB" sz="1200" b="0">
                          <a:latin typeface="+mn-lt"/>
                          <a:cs typeface="Arial" panose="020B0604020202020204" pitchFamily="34" charset="0"/>
                        </a:rPr>
                        <a:t>4. News consumption via television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7"/>
                  </a:ext>
                </a:extLst>
              </a:tr>
              <a:tr h="280817">
                <a:tc>
                  <a:txBody>
                    <a:bodyPr/>
                    <a:lstStyle/>
                    <a:p>
                      <a:pPr algn="ctr"/>
                      <a:r>
                        <a:rPr lang="en-GB" sz="1200">
                          <a:latin typeface="+mn-lt"/>
                          <a:cs typeface="Arial" panose="020B0604020202020204" pitchFamily="34" charset="0"/>
                        </a:rPr>
                        <a:t>32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GB" sz="1200" b="0">
                          <a:latin typeface="+mn-lt"/>
                          <a:cs typeface="Arial" panose="020B0604020202020204" pitchFamily="34" charset="0"/>
                        </a:rPr>
                        <a:t>5. News consumption via radio</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9"/>
                  </a:ext>
                </a:extLst>
              </a:tr>
              <a:tr h="280817">
                <a:tc>
                  <a:txBody>
                    <a:bodyPr/>
                    <a:lstStyle/>
                    <a:p>
                      <a:pPr algn="ctr"/>
                      <a:r>
                        <a:rPr lang="en-GB" sz="1200">
                          <a:latin typeface="+mn-lt"/>
                          <a:cs typeface="Arial" panose="020B0604020202020204" pitchFamily="34" charset="0"/>
                        </a:rPr>
                        <a:t>35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a:latin typeface="+mn-lt"/>
                          <a:cs typeface="Arial" panose="020B0604020202020204" pitchFamily="34" charset="0"/>
                        </a:rPr>
                        <a:t>6. News consumption via newspapers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0"/>
                  </a:ext>
                </a:extLst>
              </a:tr>
              <a:tr h="280817">
                <a:tc>
                  <a:txBody>
                    <a:bodyPr/>
                    <a:lstStyle/>
                    <a:p>
                      <a:pPr algn="ctr"/>
                      <a:r>
                        <a:rPr lang="en-GB" sz="1200">
                          <a:latin typeface="+mn-lt"/>
                          <a:cs typeface="Arial" panose="020B0604020202020204" pitchFamily="34" charset="0"/>
                        </a:rPr>
                        <a:t>41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GB" sz="1200" b="0">
                          <a:latin typeface="+mn-lt"/>
                          <a:cs typeface="Arial" pitchFamily="34" charset="0"/>
                        </a:rPr>
                        <a:t>7. News consumption via social media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1"/>
                  </a:ext>
                </a:extLst>
              </a:tr>
              <a:tr h="280817">
                <a:tc>
                  <a:txBody>
                    <a:bodyPr/>
                    <a:lstStyle/>
                    <a:p>
                      <a:pPr algn="ctr"/>
                      <a:r>
                        <a:rPr lang="en-GB" sz="1200">
                          <a:latin typeface="+mn-lt"/>
                          <a:cs typeface="Arial" panose="020B0604020202020204" pitchFamily="34" charset="0"/>
                        </a:rPr>
                        <a:t>54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GB" sz="1200" b="0">
                          <a:latin typeface="+mn-lt"/>
                          <a:cs typeface="Arial" pitchFamily="34" charset="0"/>
                        </a:rPr>
                        <a:t>8. News consumption via websites or apps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2"/>
                  </a:ext>
                </a:extLst>
              </a:tr>
              <a:tr h="280817">
                <a:tc>
                  <a:txBody>
                    <a:bodyPr/>
                    <a:lstStyle/>
                    <a:p>
                      <a:pPr algn="ctr"/>
                      <a:r>
                        <a:rPr lang="en-GB" sz="1200">
                          <a:latin typeface="+mn-lt"/>
                          <a:cs typeface="Arial" panose="020B0604020202020204" pitchFamily="34" charset="0"/>
                        </a:rPr>
                        <a:t>63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GB" sz="1200" b="0">
                          <a:latin typeface="+mn-lt"/>
                          <a:cs typeface="Arial" panose="020B0604020202020204" pitchFamily="34" charset="0"/>
                        </a:rPr>
                        <a:t>9. News consumption via magazines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3"/>
                  </a:ext>
                </a:extLst>
              </a:tr>
              <a:tr h="280817">
                <a:tc>
                  <a:txBody>
                    <a:bodyPr/>
                    <a:lstStyle/>
                    <a:p>
                      <a:pPr algn="ctr"/>
                      <a:r>
                        <a:rPr lang="en-GB" sz="1200">
                          <a:latin typeface="+mn-lt"/>
                          <a:cs typeface="Arial" panose="020B0604020202020204" pitchFamily="34" charset="0"/>
                        </a:rPr>
                        <a:t>66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GB" sz="1200" b="0">
                          <a:latin typeface="+mn-lt"/>
                          <a:cs typeface="Arial" panose="020B0604020202020204" pitchFamily="34" charset="0"/>
                        </a:rPr>
                        <a:t>10. Multi-sourcing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4"/>
                  </a:ext>
                </a:extLst>
              </a:tr>
              <a:tr h="280817">
                <a:tc>
                  <a:txBody>
                    <a:bodyPr/>
                    <a:lstStyle/>
                    <a:p>
                      <a:pPr algn="ctr"/>
                      <a:r>
                        <a:rPr lang="en-GB" sz="1200">
                          <a:latin typeface="+mn-lt"/>
                          <a:cs typeface="Arial" panose="020B0604020202020204" pitchFamily="34" charset="0"/>
                        </a:rPr>
                        <a:t>70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GB" sz="1200" b="0">
                          <a:latin typeface="+mn-lt"/>
                          <a:cs typeface="Arial" panose="020B0604020202020204" pitchFamily="34" charset="0"/>
                        </a:rPr>
                        <a:t>11.</a:t>
                      </a:r>
                      <a:r>
                        <a:rPr lang="en-GB" sz="1200" b="0" baseline="0">
                          <a:latin typeface="+mn-lt"/>
                          <a:cs typeface="Arial" panose="020B0604020202020204" pitchFamily="34" charset="0"/>
                        </a:rPr>
                        <a:t> </a:t>
                      </a:r>
                      <a:r>
                        <a:rPr lang="en-GB" sz="1200" b="0">
                          <a:latin typeface="+mn-lt"/>
                          <a:cs typeface="Arial" panose="020B0604020202020204" pitchFamily="34" charset="0"/>
                        </a:rPr>
                        <a:t>Importance of sources and attitudes towards news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280817">
                <a:tc>
                  <a:txBody>
                    <a:bodyPr/>
                    <a:lstStyle/>
                    <a:p>
                      <a:pPr algn="ctr"/>
                      <a:r>
                        <a:rPr lang="en-GB" sz="1200">
                          <a:latin typeface="+mn-lt"/>
                          <a:cs typeface="Arial" panose="020B0604020202020204" pitchFamily="34" charset="0"/>
                        </a:rPr>
                        <a:t>85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GB" sz="1200" b="0">
                          <a:latin typeface="+mn-lt"/>
                          <a:cs typeface="Arial" panose="020B0604020202020204" pitchFamily="34" charset="0"/>
                        </a:rPr>
                        <a:t>12. Local</a:t>
                      </a:r>
                      <a:r>
                        <a:rPr lang="en-GB" sz="1200" b="0" baseline="0">
                          <a:latin typeface="+mn-lt"/>
                          <a:cs typeface="Arial" panose="020B0604020202020204" pitchFamily="34" charset="0"/>
                        </a:rPr>
                        <a:t> news</a:t>
                      </a:r>
                      <a:endParaRPr lang="en-GB" sz="1200" b="0">
                        <a:latin typeface="+mn-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r h="280817">
                <a:tc>
                  <a:txBody>
                    <a:bodyPr/>
                    <a:lstStyle/>
                    <a:p>
                      <a:pPr algn="ctr"/>
                      <a:r>
                        <a:rPr lang="en-GB" sz="1200">
                          <a:latin typeface="+mn-lt"/>
                          <a:cs typeface="Arial" panose="020B0604020202020204" pitchFamily="34" charset="0"/>
                        </a:rPr>
                        <a:t>87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GB" sz="1200" b="0">
                          <a:latin typeface="+mn-lt"/>
                          <a:cs typeface="Arial" panose="020B0604020202020204" pitchFamily="34" charset="0"/>
                        </a:rPr>
                        <a:t>13. News</a:t>
                      </a:r>
                      <a:r>
                        <a:rPr lang="en-GB" sz="1200" b="0" baseline="0">
                          <a:latin typeface="+mn-lt"/>
                          <a:cs typeface="Arial" panose="020B0604020202020204" pitchFamily="34" charset="0"/>
                        </a:rPr>
                        <a:t> consumption in the nations</a:t>
                      </a:r>
                      <a:endParaRPr lang="en-GB" sz="1200" b="0">
                        <a:latin typeface="+mn-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8"/>
                  </a:ext>
                </a:extLst>
              </a:tr>
              <a:tr h="280817">
                <a:tc>
                  <a:txBody>
                    <a:bodyPr/>
                    <a:lstStyle/>
                    <a:p>
                      <a:pPr algn="ctr"/>
                      <a:r>
                        <a:rPr lang="en-GB" sz="1200">
                          <a:latin typeface="+mn-lt"/>
                          <a:cs typeface="Arial" panose="020B0604020202020204" pitchFamily="34" charset="0"/>
                        </a:rPr>
                        <a:t>99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GB" sz="1200" b="0">
                          <a:latin typeface="+mn-lt"/>
                          <a:cs typeface="Arial" panose="020B0604020202020204" pitchFamily="34" charset="0"/>
                        </a:rPr>
                        <a:t>14. Current</a:t>
                      </a:r>
                      <a:r>
                        <a:rPr lang="en-GB" sz="1200" b="0" baseline="0">
                          <a:latin typeface="+mn-lt"/>
                          <a:cs typeface="Arial" panose="020B0604020202020204" pitchFamily="34" charset="0"/>
                        </a:rPr>
                        <a:t> affairs</a:t>
                      </a:r>
                      <a:endParaRPr lang="en-GB" sz="1200" b="0">
                        <a:latin typeface="+mn-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6"/>
                  </a:ext>
                </a:extLst>
              </a:tr>
              <a:tr h="280817">
                <a:tc>
                  <a:txBody>
                    <a:bodyPr/>
                    <a:lstStyle/>
                    <a:p>
                      <a:pPr algn="ctr"/>
                      <a:r>
                        <a:rPr lang="en-GB" sz="1200">
                          <a:latin typeface="+mn-lt"/>
                          <a:cs typeface="Arial" panose="020B0604020202020204" pitchFamily="34" charset="0"/>
                        </a:rPr>
                        <a:t>101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GB" sz="1200" b="0"/>
                        <a:t>15. How children aged 12-15 consume news</a:t>
                      </a:r>
                      <a:endParaRPr lang="en-GB" sz="1200" b="0">
                        <a:latin typeface="+mn-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7"/>
                  </a:ext>
                </a:extLst>
              </a:tr>
              <a:tr h="280817">
                <a:tc>
                  <a:txBody>
                    <a:bodyPr/>
                    <a:lstStyle/>
                    <a:p>
                      <a:pPr algn="ctr"/>
                      <a:r>
                        <a:rPr lang="en-GB" sz="1200">
                          <a:latin typeface="+mn-lt"/>
                          <a:cs typeface="Arial" panose="020B0604020202020204" pitchFamily="34" charset="0"/>
                        </a:rPr>
                        <a:t>119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lang="en-GB" sz="1200" b="0">
                          <a:latin typeface="+mn-lt"/>
                          <a:cs typeface="Arial" panose="020B0604020202020204" pitchFamily="34" charset="0"/>
                        </a:rPr>
                        <a:t>16. Appendix – industry currencies and methodology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288499619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11253" y="411573"/>
            <a:ext cx="7632000" cy="705057"/>
          </a:xfrm>
          <a:prstGeom prst="rect">
            <a:avLst/>
          </a:prstGeom>
        </p:spPr>
        <p:txBody>
          <a:bodyPr/>
          <a:lstStyle/>
          <a:p>
            <a:pPr>
              <a:lnSpc>
                <a:spcPts val="1800"/>
              </a:lnSpc>
            </a:pPr>
            <a:r>
              <a:rPr lang="en-GB" sz="1800"/>
              <a:t>In addition to radio and newspapers, usage of other websites/apps, word of mouth and magazines have also declined since 2020, amongst the </a:t>
            </a:r>
            <a:r>
              <a:rPr lang="en-GB" sz="1800" u="sng"/>
              <a:t>online sample</a:t>
            </a:r>
          </a:p>
        </p:txBody>
      </p:sp>
      <p:sp>
        <p:nvSpPr>
          <p:cNvPr id="15" name="Title 1">
            <a:extLst>
              <a:ext uri="{FF2B5EF4-FFF2-40B4-BE49-F238E27FC236}">
                <a16:creationId xmlns:a16="http://schemas.microsoft.com/office/drawing/2014/main" id="{E3B1E199-AA62-4F03-8FD2-28E2187C00C2}"/>
              </a:ext>
            </a:extLst>
          </p:cNvPr>
          <p:cNvSpPr txBox="1">
            <a:spLocks/>
          </p:cNvSpPr>
          <p:nvPr/>
        </p:nvSpPr>
        <p:spPr>
          <a:xfrm>
            <a:off x="95141" y="1119364"/>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2.8</a:t>
            </a:r>
            <a:br>
              <a:rPr lang="en-GB" sz="1800" b="1">
                <a:latin typeface="+mn-lt"/>
                <a:cs typeface="Arial" pitchFamily="34" charset="0"/>
              </a:rPr>
            </a:br>
            <a:endParaRPr lang="en-GB" sz="1800" b="1">
              <a:latin typeface="+mn-lt"/>
              <a:cs typeface="Arial" pitchFamily="34" charset="0"/>
            </a:endParaRPr>
          </a:p>
        </p:txBody>
      </p:sp>
      <p:sp>
        <p:nvSpPr>
          <p:cNvPr id="12" name="Title 5"/>
          <p:cNvSpPr>
            <a:spLocks noGrp="1"/>
          </p:cNvSpPr>
          <p:nvPr>
            <p:ph type="title"/>
          </p:nvPr>
        </p:nvSpPr>
        <p:spPr>
          <a:xfrm>
            <a:off x="98911" y="1504563"/>
            <a:ext cx="9046078" cy="300991"/>
          </a:xfrm>
          <a:prstGeom prst="rect">
            <a:avLst/>
          </a:prstGeom>
        </p:spPr>
        <p:txBody>
          <a:bodyPr/>
          <a:lstStyle/>
          <a:p>
            <a:r>
              <a:rPr lang="en-GB" kern="0">
                <a:cs typeface="Arial" pitchFamily="34" charset="0"/>
              </a:rPr>
              <a:t>All platforms used for news nowadays</a:t>
            </a:r>
            <a:br>
              <a:rPr lang="en-GB" kern="0">
                <a:cs typeface="Arial" pitchFamily="34" charset="0"/>
              </a:rPr>
            </a:br>
            <a:r>
              <a:rPr lang="en-GB" sz="1100" i="1" kern="0">
                <a:cs typeface="Arial" pitchFamily="34" charset="0"/>
              </a:rPr>
              <a:t>All adults 16+ </a:t>
            </a:r>
            <a:endParaRPr lang="en-GB"/>
          </a:p>
        </p:txBody>
      </p:sp>
      <p:pic>
        <p:nvPicPr>
          <p:cNvPr id="2" name="Picture 1" descr="This chart shows a more detailed breakdown of the platforms used for news nowadays during 2021 and 2020 – using the online data: &#10;51% used social media in 2021, in line with 53% in 2020&#10;47% used other websites/apps in 2021, a decrease from 50% in 2020 &#10;37% used word of mouth in 2021, a decrease from 44% in 2020&#10;10% used magazines in 2021, a decrease from 14% in 2020&#10;11% used podcasts in 2021, the same as in 2020 &#10;10% used interactive TV in 2021 in line with 11% in 2020&#10;">
            <a:extLst>
              <a:ext uri="{FF2B5EF4-FFF2-40B4-BE49-F238E27FC236}">
                <a16:creationId xmlns:a16="http://schemas.microsoft.com/office/drawing/2014/main" id="{22133353-81C6-46F5-BD1A-2F1EAB84B124}"/>
              </a:ext>
            </a:extLst>
          </p:cNvPr>
          <p:cNvPicPr>
            <a:picLocks noChangeAspect="1"/>
          </p:cNvPicPr>
          <p:nvPr/>
        </p:nvPicPr>
        <p:blipFill>
          <a:blip r:embed="rId3"/>
          <a:stretch>
            <a:fillRect/>
          </a:stretch>
        </p:blipFill>
        <p:spPr>
          <a:xfrm>
            <a:off x="-111096" y="1574762"/>
            <a:ext cx="6187976" cy="4578493"/>
          </a:xfrm>
          <a:prstGeom prst="rect">
            <a:avLst/>
          </a:prstGeom>
        </p:spPr>
      </p:pic>
      <p:sp>
        <p:nvSpPr>
          <p:cNvPr id="35" name="Rectangle: Rounded Corners 1">
            <a:extLst>
              <a:ext uri="{FF2B5EF4-FFF2-40B4-BE49-F238E27FC236}">
                <a16:creationId xmlns:a16="http://schemas.microsoft.com/office/drawing/2014/main" id="{4DC91B4F-2D33-485D-8F5E-DC724E81D4C7}"/>
              </a:ext>
            </a:extLst>
          </p:cNvPr>
          <p:cNvSpPr/>
          <p:nvPr/>
        </p:nvSpPr>
        <p:spPr>
          <a:xfrm>
            <a:off x="4150156" y="4392365"/>
            <a:ext cx="1028615" cy="447364"/>
          </a:xfrm>
          <a:prstGeom prst="roundRect">
            <a:avLst/>
          </a:prstGeom>
          <a:ln w="63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lIns="18288" tIns="0" rIns="18288" bIns="0" rtlCol="0" anchor="ctr"/>
          <a:lstStyle/>
          <a:p>
            <a:pPr algn="ctr">
              <a:lnSpc>
                <a:spcPct val="85000"/>
              </a:lnSpc>
            </a:pPr>
            <a:r>
              <a:rPr lang="en-GB" sz="800">
                <a:solidFill>
                  <a:schemeClr val="tx1"/>
                </a:solidFill>
              </a:rPr>
              <a:t>Newspapers</a:t>
            </a:r>
            <a:br>
              <a:rPr lang="en-GB" sz="800">
                <a:solidFill>
                  <a:schemeClr val="tx1"/>
                </a:solidFill>
              </a:rPr>
            </a:br>
            <a:r>
              <a:rPr lang="en-GB" sz="800">
                <a:solidFill>
                  <a:schemeClr val="tx1"/>
                </a:solidFill>
              </a:rPr>
              <a:t>(print +  website/app)</a:t>
            </a:r>
          </a:p>
          <a:p>
            <a:pPr algn="ctr">
              <a:lnSpc>
                <a:spcPct val="85000"/>
              </a:lnSpc>
            </a:pPr>
            <a:r>
              <a:rPr lang="en-GB" sz="800" b="1">
                <a:solidFill>
                  <a:schemeClr val="tx2"/>
                </a:solidFill>
              </a:rPr>
              <a:t>52%</a:t>
            </a:r>
            <a:r>
              <a:rPr lang="en-GB" sz="800">
                <a:solidFill>
                  <a:schemeClr val="tx1"/>
                </a:solidFill>
              </a:rPr>
              <a:t> in 2021  </a:t>
            </a:r>
            <a:br>
              <a:rPr lang="en-GB" sz="800">
                <a:solidFill>
                  <a:schemeClr val="tx1"/>
                </a:solidFill>
              </a:rPr>
            </a:br>
            <a:r>
              <a:rPr lang="en-GB" sz="700" i="1">
                <a:solidFill>
                  <a:schemeClr val="tx1"/>
                </a:solidFill>
              </a:rPr>
              <a:t>(-5  vs. 2020)</a:t>
            </a:r>
          </a:p>
        </p:txBody>
      </p:sp>
      <p:pic>
        <p:nvPicPr>
          <p:cNvPr id="5" name="Picture 4" descr="This chart shows the proportion of online adults using social media for news via their phone (43%) or via a laptop, desktop or tablet (38%), and the proportion of adults using other websites or apps for news via their phone (28% - a decline from 2020) or via a laptop, desktop or tablet (36%) ">
            <a:extLst>
              <a:ext uri="{FF2B5EF4-FFF2-40B4-BE49-F238E27FC236}">
                <a16:creationId xmlns:a16="http://schemas.microsoft.com/office/drawing/2014/main" id="{7ED4A708-E0B2-4C9A-9128-16A4AAB699A8}"/>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4399803" y="2704095"/>
            <a:ext cx="4090771" cy="1005927"/>
          </a:xfrm>
          <a:prstGeom prst="rect">
            <a:avLst/>
          </a:prstGeom>
        </p:spPr>
      </p:pic>
      <p:pic>
        <p:nvPicPr>
          <p:cNvPr id="6" name="Picture 5" descr="This chart shows the crossover between use of social media and websites/apps during 2021 and 2020 – using the online sample only:&#10;The proportion using both social media and other websites/apps was 26% in 2021 in line with 28% in 2020&#10;">
            <a:extLst>
              <a:ext uri="{FF2B5EF4-FFF2-40B4-BE49-F238E27FC236}">
                <a16:creationId xmlns:a16="http://schemas.microsoft.com/office/drawing/2014/main" id="{0048C4F8-255E-459E-9BC5-B565535F54A0}"/>
              </a:ext>
            </a:extLst>
          </p:cNvPr>
          <p:cNvPicPr>
            <a:picLocks noChangeAspect="1"/>
          </p:cNvPicPr>
          <p:nvPr/>
        </p:nvPicPr>
        <p:blipFill>
          <a:blip r:embed="rId5"/>
          <a:stretch>
            <a:fillRect/>
          </a:stretch>
        </p:blipFill>
        <p:spPr>
          <a:xfrm>
            <a:off x="5178771" y="4021932"/>
            <a:ext cx="3877392" cy="1828959"/>
          </a:xfrm>
          <a:prstGeom prst="rect">
            <a:avLst/>
          </a:prstGeom>
        </p:spPr>
      </p:pic>
      <p:sp>
        <p:nvSpPr>
          <p:cNvPr id="34" name="Text Placeholder 4">
            <a:extLst>
              <a:ext uri="{FF2B5EF4-FFF2-40B4-BE49-F238E27FC236}">
                <a16:creationId xmlns:a16="http://schemas.microsoft.com/office/drawing/2014/main" id="{667BBABD-A744-4BB8-B659-B3E2B479AFB8}"/>
              </a:ext>
            </a:extLst>
          </p:cNvPr>
          <p:cNvSpPr>
            <a:spLocks noGrp="1"/>
          </p:cNvSpPr>
          <p:nvPr>
            <p:ph type="body" sz="quarter" idx="12"/>
          </p:nvPr>
        </p:nvSpPr>
        <p:spPr>
          <a:xfrm>
            <a:off x="11253" y="5965421"/>
            <a:ext cx="9132747" cy="880439"/>
          </a:xfrm>
        </p:spPr>
        <p:txBody>
          <a:bodyPr anchor="t"/>
          <a:lstStyle/>
          <a:p>
            <a:pPr>
              <a:spcBef>
                <a:spcPts val="100"/>
              </a:spcBef>
              <a:tabLst>
                <a:tab pos="8701088" algn="r"/>
              </a:tabLst>
            </a:pPr>
            <a:r>
              <a:rPr lang="en-GB"/>
              <a:t>Source: </a:t>
            </a:r>
            <a:r>
              <a:rPr lang="en-CA"/>
              <a:t>Ofcom News Consumption Survey 2021 – ONLINE sample only	</a:t>
            </a:r>
            <a:r>
              <a:rPr lang="en-US"/>
              <a:t> Green/red triangles </a:t>
            </a:r>
            <a:r>
              <a:rPr lang="en-GB"/>
              <a:t>indicate statistically significant differences between 2021 and 2020</a:t>
            </a:r>
            <a:endParaRPr lang="en-GB" sz="900"/>
          </a:p>
          <a:p>
            <a:pPr>
              <a:spcBef>
                <a:spcPts val="100"/>
              </a:spcBef>
              <a:tabLst>
                <a:tab pos="8229600" algn="r"/>
              </a:tabLst>
            </a:pPr>
            <a:r>
              <a:rPr lang="en-GB"/>
              <a:t>Question: </a:t>
            </a:r>
            <a:r>
              <a:rPr lang="en-US"/>
              <a:t>C1. Which of the following platforms do you use for news nowadays?    </a:t>
            </a:r>
          </a:p>
          <a:p>
            <a:pPr>
              <a:spcBef>
                <a:spcPts val="100"/>
              </a:spcBef>
              <a:tabLst>
                <a:tab pos="8229600" algn="r"/>
              </a:tabLst>
            </a:pPr>
            <a:r>
              <a:rPr lang="en-GB"/>
              <a:t>Base: All Adults 16+ - 2021=3327, 2020=2510</a:t>
            </a:r>
          </a:p>
          <a:p>
            <a:pPr>
              <a:spcBef>
                <a:spcPts val="100"/>
              </a:spcBef>
              <a:tabLst>
                <a:tab pos="8229600" algn="r"/>
              </a:tabLst>
            </a:pPr>
            <a:r>
              <a:rPr lang="en-GB"/>
              <a:t>*Internet figures include use of social media, podcasts and all other websites/apps accessed via any device  </a:t>
            </a:r>
          </a:p>
          <a:p>
            <a:pPr>
              <a:spcBef>
                <a:spcPts val="100"/>
              </a:spcBef>
              <a:tabLst>
                <a:tab pos="8229600" algn="r"/>
              </a:tabLst>
            </a:pPr>
            <a:r>
              <a:rPr lang="en-GB"/>
              <a:t>**Other websites/apps includes any non-social media internet source (excluding podcasts)</a:t>
            </a:r>
          </a:p>
        </p:txBody>
      </p:sp>
      <p:sp>
        <p:nvSpPr>
          <p:cNvPr id="40" name="TextBox 39">
            <a:extLst>
              <a:ext uri="{FF2B5EF4-FFF2-40B4-BE49-F238E27FC236}">
                <a16:creationId xmlns:a16="http://schemas.microsoft.com/office/drawing/2014/main" id="{0683612A-A183-439B-B6B5-0A8BDCCDC927}"/>
              </a:ext>
            </a:extLst>
          </p:cNvPr>
          <p:cNvSpPr txBox="1"/>
          <p:nvPr/>
        </p:nvSpPr>
        <p:spPr>
          <a:xfrm>
            <a:off x="7161818" y="6288030"/>
            <a:ext cx="1681315" cy="461665"/>
          </a:xfrm>
          <a:prstGeom prst="rect">
            <a:avLst/>
          </a:prstGeom>
          <a:solidFill>
            <a:schemeClr val="accent5">
              <a:lumMod val="20000"/>
              <a:lumOff val="80000"/>
            </a:schemeClr>
          </a:solidFill>
        </p:spPr>
        <p:txBody>
          <a:bodyPr wrap="square" rtlCol="0">
            <a:spAutoFit/>
          </a:bodyPr>
          <a:lstStyle/>
          <a:p>
            <a:pPr algn="ctr"/>
            <a:r>
              <a:rPr lang="en-GB" sz="1200"/>
              <a:t>2020 and 2021 ONLINE SAMPLE ONLY </a:t>
            </a:r>
          </a:p>
        </p:txBody>
      </p:sp>
      <p:graphicFrame>
        <p:nvGraphicFramePr>
          <p:cNvPr id="38" name="Chart 37">
            <a:extLst>
              <a:ext uri="{FF2B5EF4-FFF2-40B4-BE49-F238E27FC236}">
                <a16:creationId xmlns:a16="http://schemas.microsoft.com/office/drawing/2014/main" id="{A23A0CC6-28B5-4634-9E44-6D9EC3C1330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18153881"/>
              </p:ext>
            </p:extLst>
          </p:nvPr>
        </p:nvGraphicFramePr>
        <p:xfrm>
          <a:off x="3519132" y="5158642"/>
          <a:ext cx="1345223" cy="822004"/>
        </p:xfrm>
        <a:graphic>
          <a:graphicData uri="http://schemas.openxmlformats.org/drawingml/2006/chart">
            <c:chart xmlns:c="http://schemas.openxmlformats.org/drawingml/2006/chart" xmlns:r="http://schemas.openxmlformats.org/officeDocument/2006/relationships" r:id="rId6"/>
          </a:graphicData>
        </a:graphic>
      </p:graphicFrame>
      <p:sp>
        <p:nvSpPr>
          <p:cNvPr id="39" name="Isosceles Triangle 38">
            <a:extLst>
              <a:ext uri="{FF2B5EF4-FFF2-40B4-BE49-F238E27FC236}">
                <a16:creationId xmlns:a16="http://schemas.microsoft.com/office/drawing/2014/main" id="{EA903B9C-E77E-4548-A5CC-DE5C1831D43F}"/>
              </a:ext>
              <a:ext uri="{C183D7F6-B498-43B3-948B-1728B52AA6E4}">
                <adec:decorative xmlns:adec="http://schemas.microsoft.com/office/drawing/2017/decorative" val="1"/>
              </a:ext>
            </a:extLst>
          </p:cNvPr>
          <p:cNvSpPr/>
          <p:nvPr/>
        </p:nvSpPr>
        <p:spPr bwMode="ltGray">
          <a:xfrm rot="10800000">
            <a:off x="4482534" y="2602713"/>
            <a:ext cx="103747" cy="9911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41" name="Isosceles Triangle 40">
            <a:extLst>
              <a:ext uri="{FF2B5EF4-FFF2-40B4-BE49-F238E27FC236}">
                <a16:creationId xmlns:a16="http://schemas.microsoft.com/office/drawing/2014/main" id="{29E4262B-C857-4A73-95EF-928D36337BB1}"/>
              </a:ext>
              <a:ext uri="{C183D7F6-B498-43B3-948B-1728B52AA6E4}">
                <adec:decorative xmlns:adec="http://schemas.microsoft.com/office/drawing/2017/decorative" val="1"/>
              </a:ext>
            </a:extLst>
          </p:cNvPr>
          <p:cNvSpPr/>
          <p:nvPr/>
        </p:nvSpPr>
        <p:spPr bwMode="ltGray">
          <a:xfrm rot="10800000">
            <a:off x="3627113" y="3314161"/>
            <a:ext cx="103747" cy="9911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42" name="Isosceles Triangle 41">
            <a:extLst>
              <a:ext uri="{FF2B5EF4-FFF2-40B4-BE49-F238E27FC236}">
                <a16:creationId xmlns:a16="http://schemas.microsoft.com/office/drawing/2014/main" id="{5BD16781-B4EE-4859-85E1-F820F33BE637}"/>
              </a:ext>
              <a:ext uri="{C183D7F6-B498-43B3-948B-1728B52AA6E4}">
                <adec:decorative xmlns:adec="http://schemas.microsoft.com/office/drawing/2017/decorative" val="1"/>
              </a:ext>
            </a:extLst>
          </p:cNvPr>
          <p:cNvSpPr/>
          <p:nvPr/>
        </p:nvSpPr>
        <p:spPr bwMode="ltGray">
          <a:xfrm rot="10800000">
            <a:off x="3775379" y="4021932"/>
            <a:ext cx="103747" cy="9911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43" name="Isosceles Triangle 42">
            <a:extLst>
              <a:ext uri="{FF2B5EF4-FFF2-40B4-BE49-F238E27FC236}">
                <a16:creationId xmlns:a16="http://schemas.microsoft.com/office/drawing/2014/main" id="{C232AA2B-F774-4EB4-8889-DC9086B6FED1}"/>
              </a:ext>
              <a:ext uri="{C183D7F6-B498-43B3-948B-1728B52AA6E4}">
                <adec:decorative xmlns:adec="http://schemas.microsoft.com/office/drawing/2017/decorative" val="1"/>
              </a:ext>
            </a:extLst>
          </p:cNvPr>
          <p:cNvSpPr/>
          <p:nvPr/>
        </p:nvSpPr>
        <p:spPr bwMode="ltGray">
          <a:xfrm rot="10800000">
            <a:off x="3339098" y="4374709"/>
            <a:ext cx="103747" cy="9911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44" name="Isosceles Triangle 43">
            <a:extLst>
              <a:ext uri="{FF2B5EF4-FFF2-40B4-BE49-F238E27FC236}">
                <a16:creationId xmlns:a16="http://schemas.microsoft.com/office/drawing/2014/main" id="{8721CF1D-8D6C-4878-B346-C46C7F106BFD}"/>
              </a:ext>
              <a:ext uri="{C183D7F6-B498-43B3-948B-1728B52AA6E4}">
                <adec:decorative xmlns:adec="http://schemas.microsoft.com/office/drawing/2017/decorative" val="1"/>
              </a:ext>
            </a:extLst>
          </p:cNvPr>
          <p:cNvSpPr/>
          <p:nvPr/>
        </p:nvSpPr>
        <p:spPr bwMode="ltGray">
          <a:xfrm rot="10800000">
            <a:off x="3265891" y="4717139"/>
            <a:ext cx="103747" cy="9911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45" name="Isosceles Triangle 44">
            <a:extLst>
              <a:ext uri="{FF2B5EF4-FFF2-40B4-BE49-F238E27FC236}">
                <a16:creationId xmlns:a16="http://schemas.microsoft.com/office/drawing/2014/main" id="{9FAB6278-3B98-4E06-AB79-F3725C96DAE2}"/>
              </a:ext>
              <a:ext uri="{C183D7F6-B498-43B3-948B-1728B52AA6E4}">
                <adec:decorative xmlns:adec="http://schemas.microsoft.com/office/drawing/2017/decorative" val="1"/>
              </a:ext>
            </a:extLst>
          </p:cNvPr>
          <p:cNvSpPr/>
          <p:nvPr/>
        </p:nvSpPr>
        <p:spPr bwMode="ltGray">
          <a:xfrm rot="10800000">
            <a:off x="2504468" y="5424255"/>
            <a:ext cx="103747" cy="9911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Tree>
    <p:extLst>
      <p:ext uri="{BB962C8B-B14F-4D97-AF65-F5344CB8AC3E}">
        <p14:creationId xmlns:p14="http://schemas.microsoft.com/office/powerpoint/2010/main" val="1475991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109121" y="1366823"/>
            <a:ext cx="9046078" cy="300991"/>
          </a:xfrm>
          <a:prstGeom prst="rect">
            <a:avLst/>
          </a:prstGeom>
        </p:spPr>
        <p:txBody>
          <a:bodyPr/>
          <a:lstStyle/>
          <a:p>
            <a:pPr lvl="0"/>
            <a:r>
              <a:rPr lang="en-GB"/>
              <a:t>Platforms used </a:t>
            </a:r>
            <a:r>
              <a:rPr lang="en-GB" u="sng"/>
              <a:t>most often</a:t>
            </a:r>
            <a:r>
              <a:rPr lang="en-GB"/>
              <a:t> for different types of news content 2021</a:t>
            </a:r>
            <a:br>
              <a:rPr lang="en-GB"/>
            </a:br>
            <a:r>
              <a:rPr lang="en-GB" sz="1100" i="1"/>
              <a:t>All adults 16+ who follow news</a:t>
            </a:r>
            <a:endParaRPr lang="en-GB" i="1"/>
          </a:p>
        </p:txBody>
      </p:sp>
      <p:sp>
        <p:nvSpPr>
          <p:cNvPr id="7" name="Text Placeholder 6"/>
          <p:cNvSpPr>
            <a:spLocks noGrp="1"/>
          </p:cNvSpPr>
          <p:nvPr>
            <p:ph type="body" sz="quarter" idx="14"/>
          </p:nvPr>
        </p:nvSpPr>
        <p:spPr>
          <a:xfrm>
            <a:off x="98911" y="336342"/>
            <a:ext cx="7386222" cy="705057"/>
          </a:xfrm>
        </p:spPr>
        <p:txBody>
          <a:bodyPr/>
          <a:lstStyle/>
          <a:p>
            <a:pPr>
              <a:lnSpc>
                <a:spcPts val="1800"/>
              </a:lnSpc>
            </a:pPr>
            <a:r>
              <a:rPr lang="en-GB" sz="1800"/>
              <a:t>TV is the most-used platform for almost all types of news content, except for celebrity news, where social media is used most often</a:t>
            </a:r>
            <a:endParaRPr lang="en-US" sz="1800"/>
          </a:p>
        </p:txBody>
      </p:sp>
      <p:sp>
        <p:nvSpPr>
          <p:cNvPr id="6" name="Title 1">
            <a:extLst>
              <a:ext uri="{FF2B5EF4-FFF2-40B4-BE49-F238E27FC236}">
                <a16:creationId xmlns:a16="http://schemas.microsoft.com/office/drawing/2014/main" id="{D6A9659A-57BC-421C-B9C7-2B720B17CFCF}"/>
              </a:ext>
            </a:extLst>
          </p:cNvPr>
          <p:cNvSpPr txBox="1">
            <a:spLocks/>
          </p:cNvSpPr>
          <p:nvPr/>
        </p:nvSpPr>
        <p:spPr>
          <a:xfrm>
            <a:off x="104131" y="986383"/>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2.9</a:t>
            </a:r>
            <a:br>
              <a:rPr lang="en-GB" sz="1800" b="1">
                <a:latin typeface="+mn-lt"/>
                <a:cs typeface="Arial" pitchFamily="34" charset="0"/>
              </a:rPr>
            </a:br>
            <a:endParaRPr lang="en-GB" sz="1800" b="1">
              <a:latin typeface="+mn-lt"/>
              <a:cs typeface="Arial" pitchFamily="34" charset="0"/>
            </a:endParaRPr>
          </a:p>
        </p:txBody>
      </p:sp>
      <p:graphicFrame>
        <p:nvGraphicFramePr>
          <p:cNvPr id="10" name="Chart Placeholder 9" descr="This chart shows the platforms that are used most often for different types of news content – using the 2021 combined CATI and online data. TV is the most used platform for UK news (52%), breaking news (40%), headlines news (41%), local news (39%), foreign/international news (41%), political news (41%), in-depth analysis (29%) and sports (25%). Social media is the most used platform for celebrity news (21%)"/>
          <p:cNvGraphicFramePr>
            <a:graphicFrameLocks noGrp="1"/>
          </p:cNvGraphicFramePr>
          <p:nvPr>
            <p:ph type="chart" sz="quarter" idx="13"/>
            <p:extLst>
              <p:ext uri="{D42A27DB-BD31-4B8C-83A1-F6EECF244321}">
                <p14:modId xmlns:p14="http://schemas.microsoft.com/office/powerpoint/2010/main" val="3373079692"/>
              </p:ext>
            </p:extLst>
          </p:nvPr>
        </p:nvGraphicFramePr>
        <p:xfrm>
          <a:off x="109121" y="1926615"/>
          <a:ext cx="8978245" cy="417308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Placeholder 4"/>
          <p:cNvSpPr>
            <a:spLocks noGrp="1"/>
          </p:cNvSpPr>
          <p:nvPr>
            <p:ph type="body" sz="quarter" idx="12"/>
          </p:nvPr>
        </p:nvSpPr>
        <p:spPr>
          <a:xfrm>
            <a:off x="11253" y="5977560"/>
            <a:ext cx="8665203" cy="880439"/>
          </a:xfrm>
        </p:spPr>
        <p:txBody>
          <a:bodyPr/>
          <a:lstStyle/>
          <a:p>
            <a:r>
              <a:rPr lang="en-GB"/>
              <a:t>Source: </a:t>
            </a:r>
            <a:r>
              <a:rPr lang="en-CA"/>
              <a:t>Ofcom News Consumption Survey 2021 – </a:t>
            </a:r>
            <a:r>
              <a:rPr lang="en-CA">
                <a:solidFill>
                  <a:srgbClr val="FFFF00"/>
                </a:solidFill>
              </a:rPr>
              <a:t>COMBINED CATI &amp; ONLINE</a:t>
            </a:r>
            <a:r>
              <a:rPr lang="en-CA"/>
              <a:t> sample</a:t>
            </a:r>
            <a:endParaRPr lang="en-GB"/>
          </a:p>
          <a:p>
            <a:r>
              <a:rPr lang="en-GB"/>
              <a:t>Question: </a:t>
            </a:r>
            <a:r>
              <a:rPr lang="en-US"/>
              <a:t>D1. Where do you tend to go most often for each of the following types of news content?  </a:t>
            </a:r>
          </a:p>
          <a:p>
            <a:r>
              <a:rPr lang="en-GB"/>
              <a:t>Base: All adults 16+ who follow news – 2021=4499</a:t>
            </a:r>
          </a:p>
          <a:p>
            <a:r>
              <a:rPr lang="en-GB"/>
              <a:t>*Other websites/apps includes any non-social media internet source (including podcasts)</a:t>
            </a:r>
          </a:p>
        </p:txBody>
      </p:sp>
      <p:sp>
        <p:nvSpPr>
          <p:cNvPr id="8" name="TextBox 7">
            <a:extLst>
              <a:ext uri="{FF2B5EF4-FFF2-40B4-BE49-F238E27FC236}">
                <a16:creationId xmlns:a16="http://schemas.microsoft.com/office/drawing/2014/main" id="{05FFC121-1668-4026-A2D2-725056D761D8}"/>
              </a:ext>
            </a:extLst>
          </p:cNvPr>
          <p:cNvSpPr txBox="1"/>
          <p:nvPr/>
        </p:nvSpPr>
        <p:spPr>
          <a:xfrm>
            <a:off x="7014334" y="5997158"/>
            <a:ext cx="1748666" cy="830997"/>
          </a:xfrm>
          <a:prstGeom prst="rect">
            <a:avLst/>
          </a:prstGeom>
          <a:solidFill>
            <a:schemeClr val="accent6"/>
          </a:solidFill>
        </p:spPr>
        <p:txBody>
          <a:bodyPr wrap="square" rtlCol="0">
            <a:spAutoFit/>
          </a:bodyPr>
          <a:lstStyle/>
          <a:p>
            <a:pPr algn="ctr"/>
            <a:r>
              <a:rPr lang="en-GB" sz="1200">
                <a:solidFill>
                  <a:srgbClr val="000000"/>
                </a:solidFill>
              </a:rPr>
              <a:t>Data not comparable to previous surveys, due to Covid-19 enforced methodological changes</a:t>
            </a:r>
          </a:p>
        </p:txBody>
      </p:sp>
    </p:spTree>
    <p:extLst>
      <p:ext uri="{BB962C8B-B14F-4D97-AF65-F5344CB8AC3E}">
        <p14:creationId xmlns:p14="http://schemas.microsoft.com/office/powerpoint/2010/main" val="2103825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2780928"/>
            <a:ext cx="7886700" cy="1080120"/>
          </a:xfrm>
        </p:spPr>
        <p:txBody>
          <a:bodyPr/>
          <a:lstStyle/>
          <a:p>
            <a:r>
              <a:rPr lang="en-GB"/>
              <a:t>Cross-platform news consumption</a:t>
            </a:r>
          </a:p>
        </p:txBody>
      </p:sp>
    </p:spTree>
    <p:extLst>
      <p:ext uri="{BB962C8B-B14F-4D97-AF65-F5344CB8AC3E}">
        <p14:creationId xmlns:p14="http://schemas.microsoft.com/office/powerpoint/2010/main" val="3240049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77" y="1242241"/>
            <a:ext cx="9046078" cy="300991"/>
          </a:xfrm>
          <a:prstGeom prst="rect">
            <a:avLst/>
          </a:prstGeom>
        </p:spPr>
        <p:txBody>
          <a:bodyPr/>
          <a:lstStyle/>
          <a:p>
            <a:r>
              <a:rPr lang="en-GB" kern="0">
                <a:cs typeface="Arial" pitchFamily="34" charset="0"/>
              </a:rPr>
              <a:t>Top 20 news sources</a:t>
            </a:r>
            <a:br>
              <a:rPr lang="en-GB">
                <a:latin typeface="+mn-lt"/>
                <a:cs typeface="Arial" pitchFamily="34" charset="0"/>
              </a:rPr>
            </a:br>
            <a:r>
              <a:rPr lang="en-GB" sz="1100" i="1" kern="0">
                <a:cs typeface="Arial" pitchFamily="34" charset="0"/>
              </a:rPr>
              <a:t>% of all adults 16+ using each source for news nowadays</a:t>
            </a:r>
            <a:endParaRPr lang="en-GB">
              <a:latin typeface="+mn-lt"/>
              <a:cs typeface="Arial" pitchFamily="34" charset="0"/>
            </a:endParaRPr>
          </a:p>
        </p:txBody>
      </p:sp>
      <p:sp>
        <p:nvSpPr>
          <p:cNvPr id="6" name="Text Placeholder 5"/>
          <p:cNvSpPr>
            <a:spLocks noGrp="1"/>
          </p:cNvSpPr>
          <p:nvPr>
            <p:ph type="body" sz="quarter" idx="14"/>
          </p:nvPr>
        </p:nvSpPr>
        <p:spPr>
          <a:xfrm>
            <a:off x="136722" y="296853"/>
            <a:ext cx="7496999" cy="705057"/>
          </a:xfrm>
        </p:spPr>
        <p:txBody>
          <a:bodyPr anchor="t" anchorCtr="0"/>
          <a:lstStyle/>
          <a:p>
            <a:pPr>
              <a:lnSpc>
                <a:spcPts val="1800"/>
              </a:lnSpc>
            </a:pPr>
            <a:r>
              <a:rPr lang="en-GB" sz="1800"/>
              <a:t>BBC One remains the most-used news source across platforms, followed by ITV and Facebook which have both declined since 2020. Use of Channel 4, BBC Radio 2 and BBC Radio 1 has also declined since 2020</a:t>
            </a:r>
          </a:p>
        </p:txBody>
      </p:sp>
      <p:sp>
        <p:nvSpPr>
          <p:cNvPr id="14" name="Title 1">
            <a:extLst>
              <a:ext uri="{FF2B5EF4-FFF2-40B4-BE49-F238E27FC236}">
                <a16:creationId xmlns:a16="http://schemas.microsoft.com/office/drawing/2014/main" id="{4655667E-2B0C-49A8-B277-827054C59BEC}"/>
              </a:ext>
            </a:extLst>
          </p:cNvPr>
          <p:cNvSpPr txBox="1">
            <a:spLocks/>
          </p:cNvSpPr>
          <p:nvPr/>
        </p:nvSpPr>
        <p:spPr>
          <a:xfrm>
            <a:off x="104377" y="976596"/>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3.1</a:t>
            </a:r>
            <a:br>
              <a:rPr lang="en-GB" sz="1800" b="1">
                <a:latin typeface="+mn-lt"/>
                <a:cs typeface="Arial" pitchFamily="34" charset="0"/>
              </a:rPr>
            </a:br>
            <a:endParaRPr lang="en-GB" sz="1800" b="1">
              <a:latin typeface="+mn-lt"/>
              <a:cs typeface="Arial" pitchFamily="34" charset="0"/>
            </a:endParaRPr>
          </a:p>
        </p:txBody>
      </p:sp>
      <p:graphicFrame>
        <p:nvGraphicFramePr>
          <p:cNvPr id="8" name="Table 7" descr="This table shows the top 20 most used news sources in 2021 and 2020 – using the online data.  BBC One is the most used source in 2021 at 62%, followed by ITV at 46% and Facebook at 36%.  The BBC website/app and BBC News Channel are used by 31% of adults, with the Sky News Channel used by 30% "/>
          <p:cNvGraphicFramePr>
            <a:graphicFrameLocks noGrp="1"/>
          </p:cNvGraphicFramePr>
          <p:nvPr>
            <p:extLst>
              <p:ext uri="{D42A27DB-BD31-4B8C-83A1-F6EECF244321}">
                <p14:modId xmlns:p14="http://schemas.microsoft.com/office/powerpoint/2010/main" val="3264653914"/>
              </p:ext>
            </p:extLst>
          </p:nvPr>
        </p:nvGraphicFramePr>
        <p:xfrm>
          <a:off x="2604521" y="1557341"/>
          <a:ext cx="3108960" cy="4220560"/>
        </p:xfrm>
        <a:graphic>
          <a:graphicData uri="http://schemas.openxmlformats.org/drawingml/2006/table">
            <a:tbl>
              <a:tblPr firstRow="1" firstCol="1" bandRow="1">
                <a:tableStyleId>{5C22544A-7EE6-4342-B048-85BDC9FD1C3A}</a:tableStyleId>
              </a:tblPr>
              <a:tblGrid>
                <a:gridCol w="16459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tblGrid>
              <a:tr h="274320">
                <a:tc>
                  <a:txBody>
                    <a:bodyPr/>
                    <a:lstStyle/>
                    <a:p>
                      <a:pPr algn="l"/>
                      <a:endParaRPr lang="en-GB" sz="1200">
                        <a:solidFill>
                          <a:schemeClr val="tx2"/>
                        </a:solidFill>
                      </a:endParaRPr>
                    </a:p>
                  </a:txBody>
                  <a:tcPr>
                    <a:lnR w="38100" cap="flat" cmpd="sng" algn="ctr">
                      <a:solidFill>
                        <a:schemeClr val="bg1"/>
                      </a:solidFill>
                      <a:prstDash val="solid"/>
                      <a:round/>
                      <a:headEnd type="none" w="med" len="med"/>
                      <a:tailEnd type="none" w="med" len="med"/>
                    </a:lnR>
                    <a:noFill/>
                  </a:tcPr>
                </a:tc>
                <a:tc>
                  <a:txBody>
                    <a:bodyPr/>
                    <a:lstStyle/>
                    <a:p>
                      <a:pPr algn="ctr"/>
                      <a:r>
                        <a:rPr lang="en-GB" sz="1200">
                          <a:solidFill>
                            <a:schemeClr val="bg1"/>
                          </a:solidFill>
                        </a:rPr>
                        <a:t>2021</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solidFill>
                  </a:tcPr>
                </a:tc>
                <a:tc>
                  <a:txBody>
                    <a:bodyPr/>
                    <a:lstStyle/>
                    <a:p>
                      <a:pPr algn="ctr"/>
                      <a:r>
                        <a:rPr lang="en-GB" sz="1200">
                          <a:solidFill>
                            <a:srgbClr val="000000"/>
                          </a:solidFill>
                        </a:rPr>
                        <a:t>2020</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97312">
                <a:tc>
                  <a:txBody>
                    <a:bodyPr/>
                    <a:lstStyle/>
                    <a:p>
                      <a:pPr algn="l" fontAlgn="ctr"/>
                      <a:r>
                        <a:rPr lang="en-US" sz="1050" b="0" i="0" u="none" strike="noStrike">
                          <a:solidFill>
                            <a:schemeClr val="bg1"/>
                          </a:solidFill>
                          <a:effectLst/>
                          <a:latin typeface="Calibri" panose="020F0502020204030204" pitchFamily="34" charset="0"/>
                        </a:rPr>
                        <a:t>BBC One</a:t>
                      </a:r>
                    </a:p>
                  </a:txBody>
                  <a:tcPr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050" b="0" i="0" u="none" strike="noStrike">
                          <a:solidFill>
                            <a:srgbClr val="000000"/>
                          </a:solidFill>
                          <a:effectLst/>
                          <a:latin typeface="Calibri" panose="020F0502020204030204" pitchFamily="34" charset="0"/>
                        </a:rPr>
                        <a:t>62%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fontAlgn="ctr"/>
                      <a:r>
                        <a:rPr lang="en-US" sz="1050" b="0" i="0" u="none" strike="noStrike">
                          <a:solidFill>
                            <a:srgbClr val="000000"/>
                          </a:solidFill>
                          <a:effectLst/>
                          <a:latin typeface="Calibri" panose="020F0502020204030204" pitchFamily="34" charset="0"/>
                        </a:rPr>
                        <a:t>62%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197312">
                <a:tc>
                  <a:txBody>
                    <a:bodyPr/>
                    <a:lstStyle/>
                    <a:p>
                      <a:pPr algn="l" fontAlgn="ctr"/>
                      <a:r>
                        <a:rPr lang="sv-SE" sz="1050" b="0" i="0" u="none" strike="noStrike">
                          <a:solidFill>
                            <a:schemeClr val="bg1"/>
                          </a:solidFill>
                          <a:effectLst/>
                          <a:latin typeface="Calibri" panose="020F0502020204030204" pitchFamily="34" charset="0"/>
                        </a:rPr>
                        <a:t>ITV/ITV WALES/UTV/STV</a:t>
                      </a:r>
                    </a:p>
                  </a:txBody>
                  <a:tcPr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050" b="0" i="0" u="none" strike="noStrike">
                          <a:solidFill>
                            <a:srgbClr val="000000"/>
                          </a:solidFill>
                          <a:effectLst/>
                          <a:latin typeface="Calibri" panose="020F0502020204030204" pitchFamily="34" charset="0"/>
                        </a:rPr>
                        <a:t>46%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fontAlgn="ctr"/>
                      <a:r>
                        <a:rPr lang="en-US" sz="1050" b="0" i="0" u="none" strike="noStrike">
                          <a:solidFill>
                            <a:srgbClr val="000000"/>
                          </a:solidFill>
                          <a:effectLst/>
                          <a:latin typeface="Calibri" panose="020F0502020204030204" pitchFamily="34" charset="0"/>
                        </a:rPr>
                        <a:t>49%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197312">
                <a:tc>
                  <a:txBody>
                    <a:bodyPr/>
                    <a:lstStyle/>
                    <a:p>
                      <a:pPr algn="l" fontAlgn="ctr"/>
                      <a:r>
                        <a:rPr lang="en-US" sz="1050" b="0" i="0" u="none" strike="noStrike">
                          <a:solidFill>
                            <a:schemeClr val="bg1"/>
                          </a:solidFill>
                          <a:effectLst/>
                          <a:latin typeface="Calibri" panose="020F0502020204030204" pitchFamily="34" charset="0"/>
                        </a:rPr>
                        <a:t>Facebook</a:t>
                      </a:r>
                    </a:p>
                  </a:txBody>
                  <a:tcPr marT="0" marB="0" anchor="ctr">
                    <a:lnR w="38100" cap="flat" cmpd="sng" algn="ctr">
                      <a:solidFill>
                        <a:schemeClr val="bg1"/>
                      </a:solidFill>
                      <a:prstDash val="solid"/>
                      <a:round/>
                      <a:headEnd type="none" w="med" len="med"/>
                      <a:tailEnd type="none" w="med" len="med"/>
                    </a:lnR>
                    <a:solidFill>
                      <a:schemeClr val="accent4">
                        <a:lumMod val="75000"/>
                      </a:schemeClr>
                    </a:solidFill>
                  </a:tcPr>
                </a:tc>
                <a:tc>
                  <a:txBody>
                    <a:bodyPr/>
                    <a:lstStyle/>
                    <a:p>
                      <a:pPr algn="ctr" fontAlgn="ctr"/>
                      <a:r>
                        <a:rPr lang="en-US" sz="1050" b="0" i="0" u="none" strike="noStrike">
                          <a:solidFill>
                            <a:srgbClr val="000000"/>
                          </a:solidFill>
                          <a:effectLst/>
                          <a:latin typeface="Calibri" panose="020F0502020204030204" pitchFamily="34" charset="0"/>
                        </a:rPr>
                        <a:t>36%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fontAlgn="ctr"/>
                      <a:r>
                        <a:rPr lang="en-US" sz="1050" b="0" i="0" u="none" strike="noStrike">
                          <a:solidFill>
                            <a:srgbClr val="000000"/>
                          </a:solidFill>
                          <a:effectLst/>
                          <a:latin typeface="Calibri" panose="020F0502020204030204" pitchFamily="34" charset="0"/>
                        </a:rPr>
                        <a:t>40%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197312">
                <a:tc>
                  <a:txBody>
                    <a:bodyPr/>
                    <a:lstStyle/>
                    <a:p>
                      <a:pPr algn="l" fontAlgn="ctr"/>
                      <a:r>
                        <a:rPr lang="en-US" sz="1050" b="0" i="0" u="none" strike="noStrike">
                          <a:solidFill>
                            <a:srgbClr val="000000"/>
                          </a:solidFill>
                          <a:effectLst/>
                          <a:latin typeface="Calibri" panose="020F0502020204030204" pitchFamily="34" charset="0"/>
                        </a:rPr>
                        <a:t>BBC website/app</a:t>
                      </a:r>
                    </a:p>
                  </a:txBody>
                  <a:tcPr marT="0" marB="0" anchor="ctr">
                    <a:lnR w="38100" cap="flat" cmpd="sng" algn="ctr">
                      <a:solidFill>
                        <a:schemeClr val="bg1"/>
                      </a:solidFill>
                      <a:prstDash val="solid"/>
                      <a:round/>
                      <a:headEnd type="none" w="med" len="med"/>
                      <a:tailEnd type="none" w="med" len="med"/>
                    </a:lnR>
                    <a:solidFill>
                      <a:schemeClr val="accent5"/>
                    </a:solidFill>
                  </a:tcPr>
                </a:tc>
                <a:tc>
                  <a:txBody>
                    <a:bodyPr/>
                    <a:lstStyle/>
                    <a:p>
                      <a:pPr algn="ctr" fontAlgn="ctr"/>
                      <a:r>
                        <a:rPr lang="en-US" sz="1050" b="0" i="0" u="none" strike="noStrike">
                          <a:solidFill>
                            <a:srgbClr val="000000"/>
                          </a:solidFill>
                          <a:effectLst/>
                          <a:latin typeface="Calibri" panose="020F0502020204030204" pitchFamily="34" charset="0"/>
                        </a:rPr>
                        <a:t>31%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fontAlgn="ctr"/>
                      <a:r>
                        <a:rPr lang="en-US" sz="1050" b="0" i="0" u="none" strike="noStrike">
                          <a:solidFill>
                            <a:srgbClr val="000000"/>
                          </a:solidFill>
                          <a:effectLst/>
                          <a:latin typeface="Calibri" panose="020F0502020204030204" pitchFamily="34" charset="0"/>
                        </a:rPr>
                        <a:t>32%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197312">
                <a:tc>
                  <a:txBody>
                    <a:bodyPr/>
                    <a:lstStyle/>
                    <a:p>
                      <a:pPr algn="l" fontAlgn="ctr"/>
                      <a:r>
                        <a:rPr lang="en-US" sz="1050" b="0" i="0" u="none" strike="noStrike">
                          <a:solidFill>
                            <a:schemeClr val="bg1"/>
                          </a:solidFill>
                          <a:effectLst/>
                          <a:latin typeface="Calibri" panose="020F0502020204030204" pitchFamily="34" charset="0"/>
                        </a:rPr>
                        <a:t>BBC News Channel</a:t>
                      </a:r>
                    </a:p>
                  </a:txBody>
                  <a:tcPr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050" b="0" i="0" u="none" strike="noStrike">
                          <a:solidFill>
                            <a:srgbClr val="000000"/>
                          </a:solidFill>
                          <a:effectLst/>
                          <a:latin typeface="Calibri" panose="020F0502020204030204" pitchFamily="34" charset="0"/>
                        </a:rPr>
                        <a:t>31%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fontAlgn="ctr"/>
                      <a:r>
                        <a:rPr lang="en-US" sz="1050" b="0" i="0" u="none" strike="noStrike">
                          <a:solidFill>
                            <a:srgbClr val="000000"/>
                          </a:solidFill>
                          <a:effectLst/>
                          <a:latin typeface="Calibri" panose="020F0502020204030204" pitchFamily="34" charset="0"/>
                        </a:rPr>
                        <a:t>30%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6"/>
                  </a:ext>
                </a:extLst>
              </a:tr>
              <a:tr h="197312">
                <a:tc>
                  <a:txBody>
                    <a:bodyPr/>
                    <a:lstStyle/>
                    <a:p>
                      <a:pPr algn="l" fontAlgn="ctr"/>
                      <a:r>
                        <a:rPr lang="en-US" sz="1050" b="0" i="0" u="none" strike="noStrike">
                          <a:solidFill>
                            <a:schemeClr val="bg1"/>
                          </a:solidFill>
                          <a:effectLst/>
                          <a:latin typeface="Calibri" panose="020F0502020204030204" pitchFamily="34" charset="0"/>
                        </a:rPr>
                        <a:t>Sky News Channel</a:t>
                      </a:r>
                    </a:p>
                  </a:txBody>
                  <a:tcPr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050" b="0" i="0" u="none" strike="noStrike">
                          <a:solidFill>
                            <a:srgbClr val="000000"/>
                          </a:solidFill>
                          <a:effectLst/>
                          <a:latin typeface="Calibri" panose="020F0502020204030204" pitchFamily="34" charset="0"/>
                        </a:rPr>
                        <a:t>30%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fontAlgn="ctr"/>
                      <a:r>
                        <a:rPr lang="en-US" sz="1050" b="0" i="0" u="none" strike="noStrike">
                          <a:solidFill>
                            <a:srgbClr val="000000"/>
                          </a:solidFill>
                          <a:effectLst/>
                          <a:latin typeface="Calibri" panose="020F0502020204030204" pitchFamily="34" charset="0"/>
                        </a:rPr>
                        <a:t>28%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7"/>
                  </a:ext>
                </a:extLst>
              </a:tr>
              <a:tr h="197312">
                <a:tc>
                  <a:txBody>
                    <a:bodyPr/>
                    <a:lstStyle/>
                    <a:p>
                      <a:pPr algn="l" fontAlgn="ctr"/>
                      <a:r>
                        <a:rPr lang="en-US" sz="1050" b="0" i="0" u="none" strike="noStrike">
                          <a:solidFill>
                            <a:schemeClr val="bg1"/>
                          </a:solidFill>
                          <a:effectLst/>
                          <a:latin typeface="Calibri" panose="020F0502020204030204" pitchFamily="34" charset="0"/>
                        </a:rPr>
                        <a:t>Channel 4</a:t>
                      </a:r>
                    </a:p>
                  </a:txBody>
                  <a:tcPr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050" b="0" i="0" u="none" strike="noStrike">
                          <a:solidFill>
                            <a:srgbClr val="000000"/>
                          </a:solidFill>
                          <a:effectLst/>
                          <a:latin typeface="Calibri" panose="020F0502020204030204" pitchFamily="34" charset="0"/>
                        </a:rPr>
                        <a:t>24%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fontAlgn="ctr"/>
                      <a:r>
                        <a:rPr lang="en-US" sz="1050" b="0" i="0" u="none" strike="noStrike">
                          <a:solidFill>
                            <a:srgbClr val="000000"/>
                          </a:solidFill>
                          <a:effectLst/>
                          <a:latin typeface="Calibri" panose="020F0502020204030204" pitchFamily="34" charset="0"/>
                        </a:rPr>
                        <a:t>26%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8"/>
                  </a:ext>
                </a:extLst>
              </a:tr>
              <a:tr h="197312">
                <a:tc>
                  <a:txBody>
                    <a:bodyPr/>
                    <a:lstStyle/>
                    <a:p>
                      <a:pPr algn="l" fontAlgn="ctr"/>
                      <a:r>
                        <a:rPr lang="en-US" sz="1050" b="0" i="0" u="none" strike="noStrike">
                          <a:solidFill>
                            <a:schemeClr val="bg1"/>
                          </a:solidFill>
                          <a:effectLst/>
                          <a:latin typeface="Calibri" panose="020F0502020204030204" pitchFamily="34" charset="0"/>
                        </a:rPr>
                        <a:t>Twitter</a:t>
                      </a:r>
                    </a:p>
                  </a:txBody>
                  <a:tcPr marT="0" marB="0" anchor="ctr">
                    <a:lnR w="38100" cap="flat" cmpd="sng" algn="ctr">
                      <a:solidFill>
                        <a:schemeClr val="bg1"/>
                      </a:solidFill>
                      <a:prstDash val="solid"/>
                      <a:round/>
                      <a:headEnd type="none" w="med" len="med"/>
                      <a:tailEnd type="none" w="med" len="med"/>
                    </a:lnR>
                    <a:solidFill>
                      <a:schemeClr val="accent4">
                        <a:lumMod val="75000"/>
                      </a:schemeClr>
                    </a:solidFill>
                  </a:tcPr>
                </a:tc>
                <a:tc>
                  <a:txBody>
                    <a:bodyPr/>
                    <a:lstStyle/>
                    <a:p>
                      <a:pPr algn="ctr" fontAlgn="ctr"/>
                      <a:r>
                        <a:rPr lang="en-US" sz="1050" b="0" i="0" u="none" strike="noStrike">
                          <a:solidFill>
                            <a:srgbClr val="000000"/>
                          </a:solidFill>
                          <a:effectLst/>
                          <a:latin typeface="Calibri" panose="020F0502020204030204" pitchFamily="34" charset="0"/>
                        </a:rPr>
                        <a:t>24%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fontAlgn="ctr"/>
                      <a:r>
                        <a:rPr lang="en-US" sz="1050" b="0" i="0" u="none" strike="noStrike">
                          <a:solidFill>
                            <a:srgbClr val="000000"/>
                          </a:solidFill>
                          <a:effectLst/>
                          <a:latin typeface="Calibri" panose="020F0502020204030204" pitchFamily="34" charset="0"/>
                        </a:rPr>
                        <a:t>24%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031654830"/>
                  </a:ext>
                </a:extLst>
              </a:tr>
              <a:tr h="197312">
                <a:tc>
                  <a:txBody>
                    <a:bodyPr/>
                    <a:lstStyle/>
                    <a:p>
                      <a:pPr algn="l" fontAlgn="ctr"/>
                      <a:r>
                        <a:rPr lang="en-CA" sz="1050" b="0" i="0" u="none" strike="noStrike">
                          <a:solidFill>
                            <a:srgbClr val="000000"/>
                          </a:solidFill>
                          <a:effectLst/>
                          <a:latin typeface="Calibri" panose="020F0502020204030204" pitchFamily="34" charset="0"/>
                        </a:rPr>
                        <a:t>Daily Mail/Mail on Sunday</a:t>
                      </a:r>
                    </a:p>
                  </a:txBody>
                  <a:tcPr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22%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fontAlgn="ctr"/>
                      <a:r>
                        <a:rPr lang="en-US" sz="1050" b="0" i="0" u="none" strike="noStrike">
                          <a:solidFill>
                            <a:srgbClr val="000000"/>
                          </a:solidFill>
                          <a:effectLst/>
                          <a:latin typeface="Calibri" panose="020F0502020204030204" pitchFamily="34" charset="0"/>
                        </a:rPr>
                        <a:t>23%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9"/>
                  </a:ext>
                </a:extLst>
              </a:tr>
              <a:tr h="197312">
                <a:tc>
                  <a:txBody>
                    <a:bodyPr/>
                    <a:lstStyle/>
                    <a:p>
                      <a:pPr algn="l" fontAlgn="ctr"/>
                      <a:r>
                        <a:rPr lang="en-US" sz="1050" b="0" i="0" u="none" strike="noStrike">
                          <a:solidFill>
                            <a:schemeClr val="bg1"/>
                          </a:solidFill>
                          <a:effectLst/>
                          <a:latin typeface="Calibri" panose="020F0502020204030204" pitchFamily="34" charset="0"/>
                        </a:rPr>
                        <a:t>Instagram</a:t>
                      </a:r>
                    </a:p>
                  </a:txBody>
                  <a:tcPr marT="0" marB="0" anchor="ctr">
                    <a:lnR w="38100" cap="flat" cmpd="sng" algn="ctr">
                      <a:solidFill>
                        <a:schemeClr val="bg1"/>
                      </a:solidFill>
                      <a:prstDash val="solid"/>
                      <a:round/>
                      <a:headEnd type="none" w="med" len="med"/>
                      <a:tailEnd type="none" w="med" len="med"/>
                    </a:lnR>
                    <a:solidFill>
                      <a:schemeClr val="accent4">
                        <a:lumMod val="75000"/>
                      </a:schemeClr>
                    </a:solidFill>
                  </a:tcPr>
                </a:tc>
                <a:tc>
                  <a:txBody>
                    <a:bodyPr/>
                    <a:lstStyle/>
                    <a:p>
                      <a:pPr algn="ctr" fontAlgn="ctr"/>
                      <a:r>
                        <a:rPr lang="en-US" sz="1050" b="0" i="0" u="none" strike="noStrike">
                          <a:solidFill>
                            <a:srgbClr val="000000"/>
                          </a:solidFill>
                          <a:effectLst/>
                          <a:latin typeface="Calibri" panose="020F0502020204030204" pitchFamily="34" charset="0"/>
                        </a:rPr>
                        <a:t>19%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fontAlgn="ctr"/>
                      <a:r>
                        <a:rPr lang="en-US" sz="1050" b="0" i="0" u="none" strike="noStrike">
                          <a:solidFill>
                            <a:srgbClr val="000000"/>
                          </a:solidFill>
                          <a:effectLst/>
                          <a:latin typeface="Calibri" panose="020F0502020204030204" pitchFamily="34" charset="0"/>
                        </a:rPr>
                        <a:t>18%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0"/>
                  </a:ext>
                </a:extLst>
              </a:tr>
              <a:tr h="197312">
                <a:tc>
                  <a:txBody>
                    <a:bodyPr/>
                    <a:lstStyle/>
                    <a:p>
                      <a:pPr marL="0" algn="l" defTabSz="457200" rtl="0" eaLnBrk="1" fontAlgn="ctr" latinLnBrk="0" hangingPunct="1"/>
                      <a:r>
                        <a:rPr lang="en-US" sz="1050" b="0" i="0" u="none" strike="noStrike" kern="1200">
                          <a:solidFill>
                            <a:srgbClr val="000000"/>
                          </a:solidFill>
                          <a:effectLst/>
                          <a:latin typeface="Calibri" panose="020F0502020204030204" pitchFamily="34" charset="0"/>
                          <a:ea typeface="+mn-ea"/>
                          <a:cs typeface="+mn-cs"/>
                        </a:rPr>
                        <a:t>Google (search engine)</a:t>
                      </a:r>
                    </a:p>
                  </a:txBody>
                  <a:tcPr marT="0" marB="0" anchor="ctr">
                    <a:lnR w="38100" cap="flat" cmpd="sng" algn="ctr">
                      <a:solidFill>
                        <a:schemeClr val="bg1"/>
                      </a:solidFill>
                      <a:prstDash val="solid"/>
                      <a:round/>
                      <a:headEnd type="none" w="med" len="med"/>
                      <a:tailEnd type="none" w="med" len="med"/>
                    </a:lnR>
                    <a:solidFill>
                      <a:schemeClr val="accent5"/>
                    </a:solidFill>
                  </a:tcPr>
                </a:tc>
                <a:tc>
                  <a:txBody>
                    <a:bodyPr/>
                    <a:lstStyle/>
                    <a:p>
                      <a:pPr algn="ctr" fontAlgn="ctr"/>
                      <a:r>
                        <a:rPr lang="en-US" sz="1050" b="0" i="0" u="none" strike="noStrike">
                          <a:solidFill>
                            <a:srgbClr val="000000"/>
                          </a:solidFill>
                          <a:effectLst/>
                          <a:latin typeface="Calibri" panose="020F0502020204030204" pitchFamily="34" charset="0"/>
                        </a:rPr>
                        <a:t>17%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fontAlgn="ctr"/>
                      <a:r>
                        <a:rPr lang="en-US" sz="1050" b="0" i="0" u="none" strike="noStrike">
                          <a:solidFill>
                            <a:srgbClr val="000000"/>
                          </a:solidFill>
                          <a:effectLst/>
                          <a:latin typeface="Calibri" panose="020F0502020204030204" pitchFamily="34" charset="0"/>
                        </a:rPr>
                        <a:t>19%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1"/>
                  </a:ext>
                </a:extLst>
              </a:tr>
              <a:tr h="197312">
                <a:tc>
                  <a:txBody>
                    <a:bodyPr/>
                    <a:lstStyle/>
                    <a:p>
                      <a:pPr algn="l" fontAlgn="ctr"/>
                      <a:r>
                        <a:rPr lang="en-US" sz="1050" b="0" i="0" u="none" strike="noStrike">
                          <a:solidFill>
                            <a:schemeClr val="bg1"/>
                          </a:solidFill>
                          <a:effectLst/>
                          <a:latin typeface="Calibri" panose="020F0502020204030204" pitchFamily="34" charset="0"/>
                        </a:rPr>
                        <a:t>BBC Two</a:t>
                      </a:r>
                    </a:p>
                  </a:txBody>
                  <a:tcPr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050" b="0" i="0" u="none" strike="noStrike">
                          <a:solidFill>
                            <a:srgbClr val="000000"/>
                          </a:solidFill>
                          <a:effectLst/>
                          <a:latin typeface="Calibri" panose="020F0502020204030204" pitchFamily="34" charset="0"/>
                        </a:rPr>
                        <a:t>16%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fontAlgn="ctr"/>
                      <a:r>
                        <a:rPr lang="en-US" sz="1050" b="0" i="0" u="none" strike="noStrike">
                          <a:solidFill>
                            <a:srgbClr val="000000"/>
                          </a:solidFill>
                          <a:effectLst/>
                          <a:latin typeface="Calibri" panose="020F0502020204030204" pitchFamily="34" charset="0"/>
                        </a:rPr>
                        <a:t>15%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2"/>
                  </a:ext>
                </a:extLst>
              </a:tr>
              <a:tr h="197312">
                <a:tc>
                  <a:txBody>
                    <a:bodyPr/>
                    <a:lstStyle/>
                    <a:p>
                      <a:pPr algn="l" fontAlgn="ctr"/>
                      <a:r>
                        <a:rPr lang="en-US" sz="1050" b="0" i="0" u="none" strike="noStrike">
                          <a:solidFill>
                            <a:schemeClr val="bg1"/>
                          </a:solidFill>
                          <a:effectLst/>
                          <a:latin typeface="Calibri" panose="020F0502020204030204" pitchFamily="34" charset="0"/>
                        </a:rPr>
                        <a:t>WhatsApp</a:t>
                      </a:r>
                    </a:p>
                  </a:txBody>
                  <a:tcPr marT="0" marB="0" anchor="ctr">
                    <a:lnR w="38100" cap="flat" cmpd="sng" algn="ctr">
                      <a:solidFill>
                        <a:schemeClr val="bg1"/>
                      </a:solidFill>
                      <a:prstDash val="solid"/>
                      <a:round/>
                      <a:headEnd type="none" w="med" len="med"/>
                      <a:tailEnd type="none" w="med" len="med"/>
                    </a:lnR>
                    <a:solidFill>
                      <a:schemeClr val="accent4">
                        <a:lumMod val="75000"/>
                      </a:schemeClr>
                    </a:solidFill>
                  </a:tcPr>
                </a:tc>
                <a:tc>
                  <a:txBody>
                    <a:bodyPr/>
                    <a:lstStyle/>
                    <a:p>
                      <a:pPr algn="ctr" fontAlgn="ctr"/>
                      <a:r>
                        <a:rPr lang="en-US" sz="1050" b="0" i="0" u="none" strike="noStrike">
                          <a:solidFill>
                            <a:srgbClr val="000000"/>
                          </a:solidFill>
                          <a:effectLst/>
                          <a:latin typeface="Calibri" panose="020F0502020204030204" pitchFamily="34" charset="0"/>
                        </a:rPr>
                        <a:t>16%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fontAlgn="ctr"/>
                      <a:r>
                        <a:rPr lang="en-US" sz="1050" b="0" i="0" u="none" strike="noStrike">
                          <a:solidFill>
                            <a:srgbClr val="000000"/>
                          </a:solidFill>
                          <a:effectLst/>
                          <a:latin typeface="Calibri" panose="020F0502020204030204" pitchFamily="34" charset="0"/>
                        </a:rPr>
                        <a:t>17%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3"/>
                  </a:ext>
                </a:extLst>
              </a:tr>
              <a:tr h="197312">
                <a:tc>
                  <a:txBody>
                    <a:bodyPr/>
                    <a:lstStyle/>
                    <a:p>
                      <a:pPr marL="0" algn="l" defTabSz="457200" rtl="0" eaLnBrk="1" fontAlgn="ctr" latinLnBrk="0" hangingPunct="1"/>
                      <a:r>
                        <a:rPr lang="en-US" sz="1050" b="0" i="0" u="none" strike="noStrike" kern="1200">
                          <a:solidFill>
                            <a:srgbClr val="000000"/>
                          </a:solidFill>
                          <a:effectLst/>
                          <a:latin typeface="Calibri" panose="020F0502020204030204" pitchFamily="34" charset="0"/>
                          <a:ea typeface="+mn-ea"/>
                          <a:cs typeface="+mn-cs"/>
                        </a:rPr>
                        <a:t>The Guardian/Observer</a:t>
                      </a:r>
                    </a:p>
                  </a:txBody>
                  <a:tcPr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16%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fontAlgn="ctr"/>
                      <a:r>
                        <a:rPr lang="en-US" sz="1050" b="0" i="0" u="none" strike="noStrike">
                          <a:solidFill>
                            <a:srgbClr val="000000"/>
                          </a:solidFill>
                          <a:effectLst/>
                          <a:latin typeface="Calibri" panose="020F0502020204030204" pitchFamily="34" charset="0"/>
                        </a:rPr>
                        <a:t>16%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33641605"/>
                  </a:ext>
                </a:extLst>
              </a:tr>
              <a:tr h="197312">
                <a:tc>
                  <a:txBody>
                    <a:bodyPr/>
                    <a:lstStyle/>
                    <a:p>
                      <a:pPr algn="l" fontAlgn="ctr"/>
                      <a:r>
                        <a:rPr lang="en-US" sz="1050" b="0" i="0" u="none" strike="noStrike">
                          <a:solidFill>
                            <a:schemeClr val="bg1"/>
                          </a:solidFill>
                          <a:effectLst/>
                          <a:latin typeface="Calibri" panose="020F0502020204030204" pitchFamily="34" charset="0"/>
                        </a:rPr>
                        <a:t>BBC Radio 2</a:t>
                      </a:r>
                    </a:p>
                  </a:txBody>
                  <a:tcPr marT="0" marB="0" anchor="ctr">
                    <a:lnR w="38100" cap="flat" cmpd="sng" algn="ctr">
                      <a:solidFill>
                        <a:schemeClr val="bg1"/>
                      </a:solidFill>
                      <a:prstDash val="solid"/>
                      <a:round/>
                      <a:headEnd type="none" w="med" len="med"/>
                      <a:tailEnd type="none" w="med" len="med"/>
                    </a:lnR>
                    <a:solidFill>
                      <a:schemeClr val="accent2"/>
                    </a:solidFill>
                  </a:tcPr>
                </a:tc>
                <a:tc>
                  <a:txBody>
                    <a:bodyPr/>
                    <a:lstStyle/>
                    <a:p>
                      <a:pPr algn="ctr" fontAlgn="ctr"/>
                      <a:r>
                        <a:rPr lang="en-US" sz="1050" b="0" i="0" u="none" strike="noStrike">
                          <a:solidFill>
                            <a:srgbClr val="000000"/>
                          </a:solidFill>
                          <a:effectLst/>
                          <a:latin typeface="Calibri" panose="020F0502020204030204" pitchFamily="34" charset="0"/>
                        </a:rPr>
                        <a:t>13%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fontAlgn="ctr"/>
                      <a:r>
                        <a:rPr lang="en-US" sz="1050" b="0" i="0" u="none" strike="noStrike">
                          <a:solidFill>
                            <a:srgbClr val="000000"/>
                          </a:solidFill>
                          <a:effectLst/>
                          <a:latin typeface="Calibri" panose="020F0502020204030204" pitchFamily="34" charset="0"/>
                        </a:rPr>
                        <a:t>16%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0499600"/>
                  </a:ext>
                </a:extLst>
              </a:tr>
              <a:tr h="197312">
                <a:tc>
                  <a:txBody>
                    <a:bodyPr/>
                    <a:lstStyle/>
                    <a:p>
                      <a:pPr marL="0" algn="l" defTabSz="457200" rtl="0" eaLnBrk="1" fontAlgn="ctr" latinLnBrk="0" hangingPunct="1"/>
                      <a:r>
                        <a:rPr lang="en-US" sz="1050" b="0" i="0" u="none" strike="noStrike" kern="1200">
                          <a:solidFill>
                            <a:srgbClr val="000000"/>
                          </a:solidFill>
                          <a:effectLst/>
                          <a:latin typeface="Calibri" panose="020F0502020204030204" pitchFamily="34" charset="0"/>
                          <a:ea typeface="+mn-ea"/>
                          <a:cs typeface="+mn-cs"/>
                        </a:rPr>
                        <a:t>The Sun/Sun on Sunday</a:t>
                      </a:r>
                    </a:p>
                  </a:txBody>
                  <a:tcPr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12%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fontAlgn="ctr"/>
                      <a:r>
                        <a:rPr lang="en-US" sz="1050" b="0" i="0" u="none" strike="noStrike">
                          <a:solidFill>
                            <a:srgbClr val="000000"/>
                          </a:solidFill>
                          <a:effectLst/>
                          <a:latin typeface="Calibri" panose="020F0502020204030204" pitchFamily="34" charset="0"/>
                        </a:rPr>
                        <a:t>14%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5"/>
                  </a:ext>
                </a:extLst>
              </a:tr>
              <a:tr h="197312">
                <a:tc>
                  <a:txBody>
                    <a:bodyPr/>
                    <a:lstStyle/>
                    <a:p>
                      <a:pPr marL="0" algn="l" defTabSz="457200" rtl="0" eaLnBrk="1" fontAlgn="ctr" latinLnBrk="0" hangingPunct="1"/>
                      <a:r>
                        <a:rPr lang="en-US" sz="1050" b="0" i="0" u="none" strike="noStrike" kern="1200">
                          <a:solidFill>
                            <a:srgbClr val="000000"/>
                          </a:solidFill>
                          <a:effectLst/>
                          <a:latin typeface="Calibri" panose="020F0502020204030204" pitchFamily="34" charset="0"/>
                          <a:ea typeface="+mn-ea"/>
                          <a:cs typeface="+mn-cs"/>
                        </a:rPr>
                        <a:t>Sky News website/app</a:t>
                      </a:r>
                    </a:p>
                  </a:txBody>
                  <a:tcPr marT="0" marB="0" anchor="ctr">
                    <a:lnR w="38100" cap="flat" cmpd="sng" algn="ctr">
                      <a:solidFill>
                        <a:schemeClr val="bg1"/>
                      </a:solidFill>
                      <a:prstDash val="solid"/>
                      <a:round/>
                      <a:headEnd type="none" w="med" len="med"/>
                      <a:tailEnd type="none" w="med" len="med"/>
                    </a:lnR>
                    <a:solidFill>
                      <a:schemeClr val="accent5"/>
                    </a:solidFill>
                  </a:tcPr>
                </a:tc>
                <a:tc>
                  <a:txBody>
                    <a:bodyPr/>
                    <a:lstStyle/>
                    <a:p>
                      <a:pPr algn="ctr" fontAlgn="ctr"/>
                      <a:r>
                        <a:rPr lang="en-US" sz="1050" b="0" i="0" u="none" strike="noStrike">
                          <a:solidFill>
                            <a:srgbClr val="000000"/>
                          </a:solidFill>
                          <a:effectLst/>
                          <a:latin typeface="Calibri" panose="020F0502020204030204" pitchFamily="34" charset="0"/>
                        </a:rPr>
                        <a:t>12%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fontAlgn="ctr"/>
                      <a:r>
                        <a:rPr lang="en-US" sz="1050" b="0" i="0" u="none" strike="noStrike">
                          <a:solidFill>
                            <a:srgbClr val="000000"/>
                          </a:solidFill>
                          <a:effectLst/>
                          <a:latin typeface="Calibri" panose="020F0502020204030204" pitchFamily="34" charset="0"/>
                        </a:rPr>
                        <a:t>11%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6"/>
                  </a:ext>
                </a:extLst>
              </a:tr>
              <a:tr h="197312">
                <a:tc>
                  <a:txBody>
                    <a:bodyPr/>
                    <a:lstStyle/>
                    <a:p>
                      <a:pPr algn="l" fontAlgn="ctr"/>
                      <a:r>
                        <a:rPr lang="en-US" sz="1050" b="0" i="0" u="none" strike="noStrike">
                          <a:solidFill>
                            <a:schemeClr val="bg1"/>
                          </a:solidFill>
                          <a:effectLst/>
                          <a:latin typeface="Calibri" panose="020F0502020204030204" pitchFamily="34" charset="0"/>
                        </a:rPr>
                        <a:t>Channel 5</a:t>
                      </a:r>
                    </a:p>
                  </a:txBody>
                  <a:tcPr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050" b="0" i="0" u="none" strike="noStrike">
                          <a:solidFill>
                            <a:srgbClr val="000000"/>
                          </a:solidFill>
                          <a:effectLst/>
                          <a:latin typeface="Calibri" panose="020F0502020204030204" pitchFamily="34" charset="0"/>
                        </a:rPr>
                        <a:t>12%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fontAlgn="ctr"/>
                      <a:r>
                        <a:rPr lang="en-US" sz="1050" b="0" i="0" u="none" strike="noStrike">
                          <a:solidFill>
                            <a:srgbClr val="000000"/>
                          </a:solidFill>
                          <a:effectLst/>
                          <a:latin typeface="Calibri" panose="020F0502020204030204" pitchFamily="34" charset="0"/>
                        </a:rPr>
                        <a:t>11%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7"/>
                  </a:ext>
                </a:extLst>
              </a:tr>
              <a:tr h="197312">
                <a:tc>
                  <a:txBody>
                    <a:bodyPr/>
                    <a:lstStyle/>
                    <a:p>
                      <a:pPr algn="l" fontAlgn="ctr"/>
                      <a:r>
                        <a:rPr lang="en-US" sz="1050" b="0" i="0" u="none" strike="noStrike">
                          <a:solidFill>
                            <a:schemeClr val="bg1"/>
                          </a:solidFill>
                          <a:effectLst/>
                          <a:latin typeface="Calibri" panose="020F0502020204030204" pitchFamily="34" charset="0"/>
                        </a:rPr>
                        <a:t>BBC Radio 1</a:t>
                      </a:r>
                    </a:p>
                  </a:txBody>
                  <a:tcPr marT="0" marB="0" anchor="ctr">
                    <a:lnR w="38100" cap="flat" cmpd="sng" algn="ctr">
                      <a:solidFill>
                        <a:schemeClr val="bg1"/>
                      </a:solidFill>
                      <a:prstDash val="solid"/>
                      <a:round/>
                      <a:headEnd type="none" w="med" len="med"/>
                      <a:tailEnd type="none" w="med" len="med"/>
                    </a:lnR>
                    <a:solidFill>
                      <a:schemeClr val="accent2"/>
                    </a:solidFill>
                  </a:tcPr>
                </a:tc>
                <a:tc>
                  <a:txBody>
                    <a:bodyPr/>
                    <a:lstStyle/>
                    <a:p>
                      <a:pPr algn="ctr" fontAlgn="ctr"/>
                      <a:r>
                        <a:rPr lang="en-US" sz="1050" b="0" i="0" u="none" strike="noStrike">
                          <a:solidFill>
                            <a:srgbClr val="000000"/>
                          </a:solidFill>
                          <a:effectLst/>
                          <a:latin typeface="Calibri" panose="020F0502020204030204" pitchFamily="34" charset="0"/>
                        </a:rPr>
                        <a:t>11%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fontAlgn="ctr"/>
                      <a:r>
                        <a:rPr lang="en-US" sz="1050" b="0" i="0" u="none" strike="noStrike">
                          <a:solidFill>
                            <a:srgbClr val="000000"/>
                          </a:solidFill>
                          <a:effectLst/>
                          <a:latin typeface="Calibri" panose="020F0502020204030204" pitchFamily="34" charset="0"/>
                        </a:rPr>
                        <a:t>13%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8"/>
                  </a:ext>
                </a:extLst>
              </a:tr>
              <a:tr h="197312">
                <a:tc>
                  <a:txBody>
                    <a:bodyPr/>
                    <a:lstStyle/>
                    <a:p>
                      <a:pPr algn="l" fontAlgn="ctr"/>
                      <a:r>
                        <a:rPr lang="en-US" sz="1050" b="0" i="0" u="none" strike="noStrike">
                          <a:solidFill>
                            <a:schemeClr val="bg1"/>
                          </a:solidFill>
                          <a:effectLst/>
                          <a:latin typeface="Calibri" panose="020F0502020204030204" pitchFamily="34" charset="0"/>
                        </a:rPr>
                        <a:t>BBC Radio 4</a:t>
                      </a:r>
                    </a:p>
                  </a:txBody>
                  <a:tcPr marT="0" marB="0" anchor="ctr">
                    <a:lnR w="38100" cap="flat" cmpd="sng" algn="ctr">
                      <a:solidFill>
                        <a:schemeClr val="bg1"/>
                      </a:solidFill>
                      <a:prstDash val="solid"/>
                      <a:round/>
                      <a:headEnd type="none" w="med" len="med"/>
                      <a:tailEnd type="none" w="med" len="med"/>
                    </a:lnR>
                    <a:solidFill>
                      <a:schemeClr val="accent2"/>
                    </a:solidFill>
                  </a:tcPr>
                </a:tc>
                <a:tc>
                  <a:txBody>
                    <a:bodyPr/>
                    <a:lstStyle/>
                    <a:p>
                      <a:pPr algn="ctr" fontAlgn="ctr"/>
                      <a:r>
                        <a:rPr lang="en-US" sz="1050" b="0" i="0" u="none" strike="noStrike">
                          <a:solidFill>
                            <a:srgbClr val="000000"/>
                          </a:solidFill>
                          <a:effectLst/>
                          <a:latin typeface="Calibri" panose="020F0502020204030204" pitchFamily="34" charset="0"/>
                        </a:rPr>
                        <a:t>11%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algn="ctr" fontAlgn="ctr"/>
                      <a:r>
                        <a:rPr lang="en-US" sz="1050" b="0" i="0" u="none" strike="noStrike">
                          <a:solidFill>
                            <a:srgbClr val="000000"/>
                          </a:solidFill>
                          <a:effectLst/>
                          <a:latin typeface="Calibri" panose="020F0502020204030204" pitchFamily="34" charset="0"/>
                        </a:rPr>
                        <a:t>12%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84204311"/>
                  </a:ext>
                </a:extLst>
              </a:tr>
            </a:tbl>
          </a:graphicData>
        </a:graphic>
      </p:graphicFrame>
      <p:sp>
        <p:nvSpPr>
          <p:cNvPr id="11" name="Isosceles Triangle 10">
            <a:extLst>
              <a:ext uri="{FF2B5EF4-FFF2-40B4-BE49-F238E27FC236}">
                <a16:creationId xmlns:a16="http://schemas.microsoft.com/office/drawing/2014/main" id="{FF92E459-F15C-42B6-A6EA-721BE159236B}"/>
              </a:ext>
              <a:ext uri="{C183D7F6-B498-43B3-948B-1728B52AA6E4}">
                <adec:decorative xmlns:adec="http://schemas.microsoft.com/office/drawing/2017/decorative" val="1"/>
              </a:ext>
            </a:extLst>
          </p:cNvPr>
          <p:cNvSpPr/>
          <p:nvPr/>
        </p:nvSpPr>
        <p:spPr bwMode="ltGray">
          <a:xfrm rot="10800000">
            <a:off x="4820256" y="2081097"/>
            <a:ext cx="91440" cy="9144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2" name="Isosceles Triangle 11">
            <a:extLst>
              <a:ext uri="{FF2B5EF4-FFF2-40B4-BE49-F238E27FC236}">
                <a16:creationId xmlns:a16="http://schemas.microsoft.com/office/drawing/2014/main" id="{33B1149E-4AD1-47DA-B564-C8B3037F79E0}"/>
              </a:ext>
              <a:ext uri="{C183D7F6-B498-43B3-948B-1728B52AA6E4}">
                <adec:decorative xmlns:adec="http://schemas.microsoft.com/office/drawing/2017/decorative" val="1"/>
              </a:ext>
            </a:extLst>
          </p:cNvPr>
          <p:cNvSpPr/>
          <p:nvPr/>
        </p:nvSpPr>
        <p:spPr bwMode="ltGray">
          <a:xfrm rot="10800000">
            <a:off x="4820256" y="2284867"/>
            <a:ext cx="91440" cy="9144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3" name="Isosceles Triangle 12">
            <a:extLst>
              <a:ext uri="{FF2B5EF4-FFF2-40B4-BE49-F238E27FC236}">
                <a16:creationId xmlns:a16="http://schemas.microsoft.com/office/drawing/2014/main" id="{8B8433A8-2A5E-4B95-A29A-87C9816DAAE6}"/>
              </a:ext>
              <a:ext uri="{C183D7F6-B498-43B3-948B-1728B52AA6E4}">
                <adec:decorative xmlns:adec="http://schemas.microsoft.com/office/drawing/2017/decorative" val="1"/>
              </a:ext>
            </a:extLst>
          </p:cNvPr>
          <p:cNvSpPr/>
          <p:nvPr/>
        </p:nvSpPr>
        <p:spPr bwMode="ltGray">
          <a:xfrm rot="10800000">
            <a:off x="4820256" y="3071640"/>
            <a:ext cx="91440" cy="9144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5" name="Isosceles Triangle 14">
            <a:extLst>
              <a:ext uri="{FF2B5EF4-FFF2-40B4-BE49-F238E27FC236}">
                <a16:creationId xmlns:a16="http://schemas.microsoft.com/office/drawing/2014/main" id="{92DEBC78-DD1C-49AE-9BFB-717DEE47E7D6}"/>
              </a:ext>
              <a:ext uri="{C183D7F6-B498-43B3-948B-1728B52AA6E4}">
                <adec:decorative xmlns:adec="http://schemas.microsoft.com/office/drawing/2017/decorative" val="1"/>
              </a:ext>
            </a:extLst>
          </p:cNvPr>
          <p:cNvSpPr/>
          <p:nvPr/>
        </p:nvSpPr>
        <p:spPr bwMode="ltGray">
          <a:xfrm rot="10800000">
            <a:off x="4820256" y="4650017"/>
            <a:ext cx="91440" cy="9144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7" name="Isosceles Triangle 16">
            <a:extLst>
              <a:ext uri="{FF2B5EF4-FFF2-40B4-BE49-F238E27FC236}">
                <a16:creationId xmlns:a16="http://schemas.microsoft.com/office/drawing/2014/main" id="{79EF6902-0367-4291-A95C-6B10EA5D954D}"/>
              </a:ext>
              <a:ext uri="{C183D7F6-B498-43B3-948B-1728B52AA6E4}">
                <adec:decorative xmlns:adec="http://schemas.microsoft.com/office/drawing/2017/decorative" val="1"/>
              </a:ext>
            </a:extLst>
          </p:cNvPr>
          <p:cNvSpPr/>
          <p:nvPr/>
        </p:nvSpPr>
        <p:spPr bwMode="ltGray">
          <a:xfrm rot="10800000">
            <a:off x="4820256" y="5438162"/>
            <a:ext cx="91440" cy="9144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graphicFrame>
        <p:nvGraphicFramePr>
          <p:cNvPr id="16" name="Table 15">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2869456"/>
              </p:ext>
            </p:extLst>
          </p:nvPr>
        </p:nvGraphicFramePr>
        <p:xfrm>
          <a:off x="304323" y="2223453"/>
          <a:ext cx="1371600" cy="1600200"/>
        </p:xfrm>
        <a:graphic>
          <a:graphicData uri="http://schemas.openxmlformats.org/drawingml/2006/table">
            <a:tbl>
              <a:tblPr bandRow="1">
                <a:tableStyleId>{5C22544A-7EE6-4342-B048-85BDC9FD1C3A}</a:tableStyleId>
              </a:tblPr>
              <a:tblGrid>
                <a:gridCol w="1371600">
                  <a:extLst>
                    <a:ext uri="{9D8B030D-6E8A-4147-A177-3AD203B41FA5}">
                      <a16:colId xmlns:a16="http://schemas.microsoft.com/office/drawing/2014/main" val="20000"/>
                    </a:ext>
                  </a:extLst>
                </a:gridCol>
              </a:tblGrid>
              <a:tr h="3200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a:solidFill>
                            <a:schemeClr val="bg1"/>
                          </a:solidFill>
                        </a:rPr>
                        <a:t>TV channel</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20040">
                <a:tc>
                  <a:txBody>
                    <a:bodyPr/>
                    <a:lstStyle/>
                    <a:p>
                      <a:pPr algn="ctr">
                        <a:lnSpc>
                          <a:spcPct val="85000"/>
                        </a:lnSpc>
                      </a:pPr>
                      <a:r>
                        <a:rPr lang="en-GB" sz="1200">
                          <a:solidFill>
                            <a:srgbClr val="000000"/>
                          </a:solidFill>
                        </a:rPr>
                        <a:t>Newspaper</a:t>
                      </a:r>
                      <a:br>
                        <a:rPr lang="en-GB" sz="1200">
                          <a:solidFill>
                            <a:srgbClr val="000000"/>
                          </a:solidFill>
                        </a:rPr>
                      </a:br>
                      <a:r>
                        <a:rPr lang="en-GB" sz="1000">
                          <a:solidFill>
                            <a:srgbClr val="000000"/>
                          </a:solidFill>
                        </a:rPr>
                        <a:t>(print + website/app)</a:t>
                      </a:r>
                      <a:endParaRPr lang="en-US" sz="1200">
                        <a:solidFill>
                          <a:srgbClr val="000000"/>
                        </a:solidFill>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200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a:solidFill>
                            <a:schemeClr val="bg1"/>
                          </a:solidFill>
                        </a:rPr>
                        <a:t>Radio station</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0002"/>
                  </a:ext>
                </a:extLst>
              </a:tr>
              <a:tr h="3200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a:solidFill>
                            <a:schemeClr val="bg1"/>
                          </a:solidFill>
                        </a:rPr>
                        <a:t>Social media</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lumMod val="75000"/>
                      </a:schemeClr>
                    </a:solidFill>
                  </a:tcPr>
                </a:tc>
                <a:extLst>
                  <a:ext uri="{0D108BD9-81ED-4DB2-BD59-A6C34878D82A}">
                    <a16:rowId xmlns:a16="http://schemas.microsoft.com/office/drawing/2014/main" val="10003"/>
                  </a:ext>
                </a:extLst>
              </a:tr>
              <a:tr h="3200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200">
                          <a:solidFill>
                            <a:srgbClr val="000000"/>
                          </a:solidFill>
                        </a:rPr>
                        <a:t>Other website/app</a:t>
                      </a: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4"/>
                  </a:ext>
                </a:extLst>
              </a:tr>
            </a:tbl>
          </a:graphicData>
        </a:graphic>
      </p:graphicFrame>
      <p:sp>
        <p:nvSpPr>
          <p:cNvPr id="5" name="Text Placeholder 4"/>
          <p:cNvSpPr>
            <a:spLocks noGrp="1"/>
          </p:cNvSpPr>
          <p:nvPr>
            <p:ph type="body" sz="quarter" idx="12"/>
          </p:nvPr>
        </p:nvSpPr>
        <p:spPr/>
        <p:txBody>
          <a:bodyPr/>
          <a:lstStyle/>
          <a:p>
            <a:pPr>
              <a:tabLst>
                <a:tab pos="8229600" algn="r"/>
              </a:tabLst>
            </a:pPr>
            <a:r>
              <a:rPr lang="en-GB"/>
              <a:t>Source: </a:t>
            </a:r>
            <a:r>
              <a:rPr lang="en-CA"/>
              <a:t>Ofcom News Consumption Survey 2021 - ONLINE sample only</a:t>
            </a:r>
            <a:r>
              <a:rPr lang="en-GB"/>
              <a:t>	</a:t>
            </a:r>
          </a:p>
          <a:p>
            <a:pPr>
              <a:tabLst>
                <a:tab pos="8229600" algn="r"/>
              </a:tabLst>
            </a:pPr>
            <a:r>
              <a:rPr lang="en-GB"/>
              <a:t>Question: D2a-D8a</a:t>
            </a:r>
            <a:r>
              <a:rPr lang="nl-NL"/>
              <a:t>. </a:t>
            </a:r>
            <a:r>
              <a:rPr lang="en-GB"/>
              <a:t>Thinking specifically about  &lt;platform&gt;, which of the following do you use for news nowadays?</a:t>
            </a:r>
            <a:endParaRPr lang="en-US"/>
          </a:p>
          <a:p>
            <a:r>
              <a:rPr lang="en-GB"/>
              <a:t>Base: All adults 16+ – 2021=3327, 2020=2510</a:t>
            </a:r>
            <a:endParaRPr lang="en-US"/>
          </a:p>
          <a:p>
            <a:r>
              <a:rPr lang="en-US"/>
              <a:t>Green/red triangles </a:t>
            </a:r>
            <a:r>
              <a:rPr lang="en-GB"/>
              <a:t>indicate statistically significant differences between 2021 and 2020 online sample</a:t>
            </a:r>
          </a:p>
          <a:p>
            <a:endParaRPr lang="en-GB"/>
          </a:p>
        </p:txBody>
      </p:sp>
      <p:sp>
        <p:nvSpPr>
          <p:cNvPr id="18" name="TextBox 17">
            <a:extLst>
              <a:ext uri="{FF2B5EF4-FFF2-40B4-BE49-F238E27FC236}">
                <a16:creationId xmlns:a16="http://schemas.microsoft.com/office/drawing/2014/main" id="{115548FA-7765-4D02-AE67-C246EB015F85}"/>
              </a:ext>
            </a:extLst>
          </p:cNvPr>
          <p:cNvSpPr txBox="1"/>
          <p:nvPr/>
        </p:nvSpPr>
        <p:spPr>
          <a:xfrm>
            <a:off x="7161818" y="6288030"/>
            <a:ext cx="1681315" cy="461665"/>
          </a:xfrm>
          <a:prstGeom prst="rect">
            <a:avLst/>
          </a:prstGeom>
          <a:solidFill>
            <a:schemeClr val="accent5">
              <a:lumMod val="20000"/>
              <a:lumOff val="80000"/>
            </a:schemeClr>
          </a:solidFill>
        </p:spPr>
        <p:txBody>
          <a:bodyPr wrap="square" rtlCol="0">
            <a:spAutoFit/>
          </a:bodyPr>
          <a:lstStyle/>
          <a:p>
            <a:pPr algn="ctr"/>
            <a:r>
              <a:rPr lang="en-GB" sz="1200"/>
              <a:t>2020 and 2021 ONLINE SAMPLE ONLY </a:t>
            </a:r>
          </a:p>
        </p:txBody>
      </p:sp>
    </p:spTree>
    <p:extLst>
      <p:ext uri="{BB962C8B-B14F-4D97-AF65-F5344CB8AC3E}">
        <p14:creationId xmlns:p14="http://schemas.microsoft.com/office/powerpoint/2010/main" val="3332799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03" y="1241741"/>
            <a:ext cx="9046078" cy="300991"/>
          </a:xfrm>
          <a:prstGeom prst="rect">
            <a:avLst/>
          </a:prstGeom>
        </p:spPr>
        <p:txBody>
          <a:bodyPr/>
          <a:lstStyle/>
          <a:p>
            <a:r>
              <a:rPr lang="en-GB" kern="0">
                <a:cs typeface="Arial" pitchFamily="34" charset="0"/>
              </a:rPr>
              <a:t>Top 20 news sources </a:t>
            </a:r>
            <a:r>
              <a:rPr lang="en-GB">
                <a:latin typeface="+mn-lt"/>
                <a:cs typeface="Arial" pitchFamily="34" charset="0"/>
              </a:rPr>
              <a:t>2021 - by demographic</a:t>
            </a:r>
            <a:br>
              <a:rPr lang="en-GB">
                <a:latin typeface="+mn-lt"/>
                <a:cs typeface="Arial" pitchFamily="34" charset="0"/>
              </a:rPr>
            </a:br>
            <a:r>
              <a:rPr lang="en-GB" sz="1100" i="1" kern="0">
                <a:cs typeface="Arial" pitchFamily="34" charset="0"/>
              </a:rPr>
              <a:t>% of all adults 16+ using each source for news nowadays </a:t>
            </a:r>
            <a:br>
              <a:rPr lang="en-GB">
                <a:latin typeface="+mn-lt"/>
                <a:cs typeface="Arial" pitchFamily="34" charset="0"/>
              </a:rPr>
            </a:br>
            <a:endParaRPr lang="en-GB">
              <a:latin typeface="+mn-lt"/>
              <a:cs typeface="Arial" pitchFamily="34" charset="0"/>
            </a:endParaRPr>
          </a:p>
        </p:txBody>
      </p:sp>
      <p:sp>
        <p:nvSpPr>
          <p:cNvPr id="6" name="Text Placeholder 5"/>
          <p:cNvSpPr>
            <a:spLocks noGrp="1"/>
          </p:cNvSpPr>
          <p:nvPr>
            <p:ph type="body" sz="quarter" idx="14"/>
          </p:nvPr>
        </p:nvSpPr>
        <p:spPr>
          <a:xfrm>
            <a:off x="11252" y="303763"/>
            <a:ext cx="7448005" cy="1138621"/>
          </a:xfrm>
        </p:spPr>
        <p:txBody>
          <a:bodyPr/>
          <a:lstStyle/>
          <a:p>
            <a:pPr>
              <a:lnSpc>
                <a:spcPts val="1800"/>
              </a:lnSpc>
            </a:pPr>
            <a:r>
              <a:rPr lang="en-GB" sz="1800" kern="0">
                <a:cs typeface="Arial"/>
              </a:rPr>
              <a:t>16-24s are more likely to use social media for news, whereas those aged 65+ are more likely to use TV (especially BBC One), Daily Mail and radio sources.  ABC1s are more likely than C2DEs to use the majority of news sources</a:t>
            </a:r>
            <a:endParaRPr lang="en-US" sz="1800"/>
          </a:p>
        </p:txBody>
      </p:sp>
      <p:sp>
        <p:nvSpPr>
          <p:cNvPr id="7" name="Title 1">
            <a:extLst>
              <a:ext uri="{FF2B5EF4-FFF2-40B4-BE49-F238E27FC236}">
                <a16:creationId xmlns:a16="http://schemas.microsoft.com/office/drawing/2014/main" id="{73196733-3F78-42D5-80DE-B3FD87D62815}"/>
              </a:ext>
            </a:extLst>
          </p:cNvPr>
          <p:cNvSpPr txBox="1">
            <a:spLocks/>
          </p:cNvSpPr>
          <p:nvPr/>
        </p:nvSpPr>
        <p:spPr>
          <a:xfrm>
            <a:off x="86670" y="992728"/>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3.2</a:t>
            </a:r>
            <a:br>
              <a:rPr lang="en-GB" sz="1800" b="1">
                <a:latin typeface="+mn-lt"/>
                <a:cs typeface="Arial" pitchFamily="34" charset="0"/>
              </a:rPr>
            </a:br>
            <a:endParaRPr lang="en-GB" sz="1800" b="1">
              <a:latin typeface="+mn-lt"/>
              <a:cs typeface="Arial" pitchFamily="34" charset="0"/>
            </a:endParaRPr>
          </a:p>
        </p:txBody>
      </p:sp>
      <p:graphicFrame>
        <p:nvGraphicFramePr>
          <p:cNvPr id="9" name="Table 8" descr="This table shows the top 20 most used news sources, split by gender, age, socio-economic group and ethnic group – using the 2021 online data.  The main differences are referred to in the commentary text ">
            <a:extLst>
              <a:ext uri="{FF2B5EF4-FFF2-40B4-BE49-F238E27FC236}">
                <a16:creationId xmlns:a16="http://schemas.microsoft.com/office/drawing/2014/main" id="{B00DCBE2-AF49-4E45-B842-1ACA63FF6DAB}"/>
              </a:ext>
            </a:extLst>
          </p:cNvPr>
          <p:cNvGraphicFramePr>
            <a:graphicFrameLocks noGrp="1"/>
          </p:cNvGraphicFramePr>
          <p:nvPr>
            <p:extLst>
              <p:ext uri="{D42A27DB-BD31-4B8C-83A1-F6EECF244321}">
                <p14:modId xmlns:p14="http://schemas.microsoft.com/office/powerpoint/2010/main" val="2121442283"/>
              </p:ext>
            </p:extLst>
          </p:nvPr>
        </p:nvGraphicFramePr>
        <p:xfrm>
          <a:off x="318063" y="1743074"/>
          <a:ext cx="8275320" cy="4136297"/>
        </p:xfrm>
        <a:graphic>
          <a:graphicData uri="http://schemas.openxmlformats.org/drawingml/2006/table">
            <a:tbl>
              <a:tblPr firstRow="1" firstCol="1" bandRow="1">
                <a:tableStyleId>{5C22544A-7EE6-4342-B048-85BDC9FD1C3A}</a:tableStyleId>
              </a:tblPr>
              <a:tblGrid>
                <a:gridCol w="246888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gridCol w="640080">
                  <a:extLst>
                    <a:ext uri="{9D8B030D-6E8A-4147-A177-3AD203B41FA5}">
                      <a16:colId xmlns:a16="http://schemas.microsoft.com/office/drawing/2014/main" val="20003"/>
                    </a:ext>
                  </a:extLst>
                </a:gridCol>
                <a:gridCol w="640080">
                  <a:extLst>
                    <a:ext uri="{9D8B030D-6E8A-4147-A177-3AD203B41FA5}">
                      <a16:colId xmlns:a16="http://schemas.microsoft.com/office/drawing/2014/main" val="20004"/>
                    </a:ext>
                  </a:extLst>
                </a:gridCol>
                <a:gridCol w="640080">
                  <a:extLst>
                    <a:ext uri="{9D8B030D-6E8A-4147-A177-3AD203B41FA5}">
                      <a16:colId xmlns:a16="http://schemas.microsoft.com/office/drawing/2014/main" val="20005"/>
                    </a:ext>
                  </a:extLst>
                </a:gridCol>
                <a:gridCol w="640080">
                  <a:extLst>
                    <a:ext uri="{9D8B030D-6E8A-4147-A177-3AD203B41FA5}">
                      <a16:colId xmlns:a16="http://schemas.microsoft.com/office/drawing/2014/main" val="20007"/>
                    </a:ext>
                  </a:extLst>
                </a:gridCol>
                <a:gridCol w="640080">
                  <a:extLst>
                    <a:ext uri="{9D8B030D-6E8A-4147-A177-3AD203B41FA5}">
                      <a16:colId xmlns:a16="http://schemas.microsoft.com/office/drawing/2014/main" val="20008"/>
                    </a:ext>
                  </a:extLst>
                </a:gridCol>
                <a:gridCol w="640080">
                  <a:extLst>
                    <a:ext uri="{9D8B030D-6E8A-4147-A177-3AD203B41FA5}">
                      <a16:colId xmlns:a16="http://schemas.microsoft.com/office/drawing/2014/main" val="20009"/>
                    </a:ext>
                  </a:extLst>
                </a:gridCol>
                <a:gridCol w="685800">
                  <a:extLst>
                    <a:ext uri="{9D8B030D-6E8A-4147-A177-3AD203B41FA5}">
                      <a16:colId xmlns:a16="http://schemas.microsoft.com/office/drawing/2014/main" val="20006"/>
                    </a:ext>
                  </a:extLst>
                </a:gridCol>
              </a:tblGrid>
              <a:tr h="362392">
                <a:tc>
                  <a:txBody>
                    <a:bodyPr/>
                    <a:lstStyle/>
                    <a:p>
                      <a:pPr algn="l"/>
                      <a:endParaRPr lang="en-GB" sz="1200">
                        <a:solidFill>
                          <a:schemeClr val="tx2"/>
                        </a:solidFill>
                      </a:endParaRPr>
                    </a:p>
                  </a:txBody>
                  <a:tcPr>
                    <a:lnR w="38100" cap="flat" cmpd="sng" algn="ctr">
                      <a:solidFill>
                        <a:schemeClr val="bg1"/>
                      </a:solidFill>
                      <a:prstDash val="solid"/>
                      <a:round/>
                      <a:headEnd type="none" w="med" len="med"/>
                      <a:tailEnd type="none" w="med" len="med"/>
                    </a:lnR>
                    <a:solidFill>
                      <a:schemeClr val="bg1"/>
                    </a:solidFill>
                  </a:tcPr>
                </a:tc>
                <a:tc>
                  <a:txBody>
                    <a:bodyPr/>
                    <a:lstStyle/>
                    <a:p>
                      <a:pPr algn="ctr"/>
                      <a:r>
                        <a:rPr lang="en-GB" sz="1200"/>
                        <a:t>Total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solidFill>
                  </a:tcPr>
                </a:tc>
                <a:tc>
                  <a:txBody>
                    <a:bodyPr/>
                    <a:lstStyle/>
                    <a:p>
                      <a:pPr algn="ctr"/>
                      <a:r>
                        <a:rPr lang="en-GB" sz="1200"/>
                        <a:t>Male</a:t>
                      </a:r>
                    </a:p>
                  </a:txBody>
                  <a:tcPr anchor="ctr">
                    <a:lnL w="38100" cap="flat" cmpd="sng" algn="ctr">
                      <a:solidFill>
                        <a:schemeClr val="bg1"/>
                      </a:solidFill>
                      <a:prstDash val="solid"/>
                      <a:round/>
                      <a:headEnd type="none" w="med" len="med"/>
                      <a:tailEnd type="none" w="med" len="med"/>
                    </a:lnL>
                    <a:solidFill>
                      <a:schemeClr val="bg2"/>
                    </a:solidFill>
                  </a:tcPr>
                </a:tc>
                <a:tc>
                  <a:txBody>
                    <a:bodyPr/>
                    <a:lstStyle/>
                    <a:p>
                      <a:pPr algn="ctr"/>
                      <a:r>
                        <a:rPr lang="en-GB" sz="1200"/>
                        <a:t>Female</a:t>
                      </a:r>
                    </a:p>
                  </a:txBody>
                  <a:tcPr anchor="ctr">
                    <a:lnR w="38100" cap="flat" cmpd="sng" algn="ctr">
                      <a:solidFill>
                        <a:schemeClr val="bg1"/>
                      </a:solidFill>
                      <a:prstDash val="solid"/>
                      <a:round/>
                      <a:headEnd type="none" w="med" len="med"/>
                      <a:tailEnd type="none" w="med" len="med"/>
                    </a:lnR>
                    <a:solidFill>
                      <a:schemeClr val="bg2"/>
                    </a:solidFill>
                  </a:tcPr>
                </a:tc>
                <a:tc>
                  <a:txBody>
                    <a:bodyPr/>
                    <a:lstStyle/>
                    <a:p>
                      <a:pPr marL="0" algn="ctr" defTabSz="457200" rtl="0" eaLnBrk="1" latinLnBrk="0" hangingPunct="1"/>
                      <a:r>
                        <a:rPr lang="en-GB" sz="1200" b="1" kern="1200">
                          <a:solidFill>
                            <a:schemeClr val="lt1"/>
                          </a:solidFill>
                          <a:latin typeface="+mn-lt"/>
                          <a:ea typeface="+mn-ea"/>
                          <a:cs typeface="+mn-cs"/>
                        </a:rPr>
                        <a:t>16-24</a:t>
                      </a:r>
                    </a:p>
                  </a:txBody>
                  <a:tcPr anchor="ctr">
                    <a:lnL w="38100" cap="flat" cmpd="sng" algn="ctr">
                      <a:solidFill>
                        <a:schemeClr val="bg1"/>
                      </a:solidFill>
                      <a:prstDash val="solid"/>
                      <a:round/>
                      <a:headEnd type="none" w="med" len="med"/>
                      <a:tailEnd type="none" w="med" len="med"/>
                    </a:lnL>
                    <a:solidFill>
                      <a:schemeClr val="bg2"/>
                    </a:solidFill>
                  </a:tcPr>
                </a:tc>
                <a:tc>
                  <a:txBody>
                    <a:bodyPr/>
                    <a:lstStyle/>
                    <a:p>
                      <a:pPr marL="0" algn="ctr" defTabSz="457200" rtl="0" eaLnBrk="1" latinLnBrk="0" hangingPunct="1"/>
                      <a:r>
                        <a:rPr lang="en-GB" sz="1200" b="1" kern="1200">
                          <a:solidFill>
                            <a:schemeClr val="lt1"/>
                          </a:solidFill>
                          <a:latin typeface="+mn-lt"/>
                          <a:ea typeface="+mn-ea"/>
                          <a:cs typeface="+mn-cs"/>
                        </a:rPr>
                        <a:t>65+</a:t>
                      </a:r>
                    </a:p>
                  </a:txBody>
                  <a:tcPr anchor="ctr">
                    <a:lnR w="38100" cap="flat" cmpd="sng" algn="ctr">
                      <a:solidFill>
                        <a:schemeClr val="bg1"/>
                      </a:solidFill>
                      <a:prstDash val="solid"/>
                      <a:round/>
                      <a:headEnd type="none" w="med" len="med"/>
                      <a:tailEnd type="none" w="med" len="med"/>
                    </a:lnR>
                    <a:solidFill>
                      <a:schemeClr val="bg2"/>
                    </a:solidFill>
                  </a:tcPr>
                </a:tc>
                <a:tc>
                  <a:txBody>
                    <a:bodyPr/>
                    <a:lstStyle/>
                    <a:p>
                      <a:pPr marL="0" algn="ctr" defTabSz="457200" rtl="0" eaLnBrk="1" fontAlgn="b" latinLnBrk="0" hangingPunct="1"/>
                      <a:r>
                        <a:rPr lang="en-GB" sz="1200" b="1" kern="1200">
                          <a:solidFill>
                            <a:schemeClr val="lt1"/>
                          </a:solidFill>
                          <a:latin typeface="+mn-lt"/>
                          <a:ea typeface="+mn-ea"/>
                          <a:cs typeface="+mn-cs"/>
                        </a:rPr>
                        <a:t>ABC1</a:t>
                      </a:r>
                    </a:p>
                  </a:txBody>
                  <a:tcPr marL="9525" marR="9525" marT="9525" marB="0" anchor="ctr">
                    <a:lnL w="38100" cap="flat" cmpd="sng" algn="ctr">
                      <a:solidFill>
                        <a:schemeClr val="bg1"/>
                      </a:solidFill>
                      <a:prstDash val="solid"/>
                      <a:round/>
                      <a:headEnd type="none" w="med" len="med"/>
                      <a:tailEnd type="none" w="med" len="med"/>
                    </a:lnL>
                    <a:solidFill>
                      <a:schemeClr val="bg2"/>
                    </a:solidFill>
                  </a:tcPr>
                </a:tc>
                <a:tc>
                  <a:txBody>
                    <a:bodyPr/>
                    <a:lstStyle/>
                    <a:p>
                      <a:pPr marL="0" algn="ctr" defTabSz="457200" rtl="0" eaLnBrk="1" fontAlgn="b" latinLnBrk="0" hangingPunct="1"/>
                      <a:r>
                        <a:rPr lang="en-GB" sz="1200" b="1" kern="1200">
                          <a:solidFill>
                            <a:schemeClr val="lt1"/>
                          </a:solidFill>
                          <a:latin typeface="+mn-lt"/>
                          <a:ea typeface="+mn-ea"/>
                          <a:cs typeface="+mn-cs"/>
                        </a:rPr>
                        <a:t>C2DE</a:t>
                      </a:r>
                    </a:p>
                  </a:txBody>
                  <a:tcPr marL="9525" marR="9525" marT="9525" marB="0" anchor="ctr">
                    <a:lnR w="38100" cap="flat" cmpd="sng" algn="ctr">
                      <a:solidFill>
                        <a:schemeClr val="bg1"/>
                      </a:solidFill>
                      <a:prstDash val="solid"/>
                      <a:round/>
                      <a:headEnd type="none" w="med" len="med"/>
                      <a:tailEnd type="none" w="med" len="med"/>
                    </a:lnR>
                    <a:solidFill>
                      <a:schemeClr val="bg2"/>
                    </a:solidFill>
                  </a:tcPr>
                </a:tc>
                <a:tc>
                  <a:txBody>
                    <a:bodyPr/>
                    <a:lstStyle/>
                    <a:p>
                      <a:pPr marL="0" algn="ctr" defTabSz="457200" rtl="0" eaLnBrk="1" fontAlgn="b" latinLnBrk="0" hangingPunct="1">
                        <a:lnSpc>
                          <a:spcPct val="80000"/>
                        </a:lnSpc>
                      </a:pPr>
                      <a:r>
                        <a:rPr lang="en-GB" sz="1100" b="1" kern="1200">
                          <a:solidFill>
                            <a:schemeClr val="lt1"/>
                          </a:solidFill>
                          <a:latin typeface="+mn-lt"/>
                          <a:ea typeface="+mn-ea"/>
                          <a:cs typeface="+mn-cs"/>
                        </a:rPr>
                        <a:t>Minority ethnic groups</a:t>
                      </a:r>
                    </a:p>
                  </a:txBody>
                  <a:tcPr marL="9525" marR="9525" marT="9525" marB="0" anchor="ctr">
                    <a:lnL w="38100" cap="flat" cmpd="sng" algn="ctr">
                      <a:solidFill>
                        <a:schemeClr val="bg1"/>
                      </a:solidFill>
                      <a:prstDash val="solid"/>
                      <a:round/>
                      <a:headEnd type="none" w="med" len="med"/>
                      <a:tailEnd type="none" w="med" len="med"/>
                    </a:lnL>
                    <a:solidFill>
                      <a:schemeClr val="bg2"/>
                    </a:solidFill>
                  </a:tcPr>
                </a:tc>
                <a:tc>
                  <a:txBody>
                    <a:bodyPr/>
                    <a:lstStyle/>
                    <a:p>
                      <a:pPr marL="0" algn="ctr" defTabSz="457200" rtl="0" eaLnBrk="1" fontAlgn="b" latinLnBrk="0" hangingPunct="1"/>
                      <a:r>
                        <a:rPr lang="en-GB" sz="1200" b="1" kern="1200">
                          <a:solidFill>
                            <a:schemeClr val="lt1"/>
                          </a:solidFill>
                          <a:latin typeface="+mn-lt"/>
                          <a:ea typeface="+mn-ea"/>
                          <a:cs typeface="+mn-cs"/>
                        </a:rPr>
                        <a:t>White</a:t>
                      </a:r>
                    </a:p>
                  </a:txBody>
                  <a:tcPr marL="9525" marR="9525" marT="9525" marB="0" anchor="ctr">
                    <a:solidFill>
                      <a:schemeClr val="bg2"/>
                    </a:solidFill>
                  </a:tcPr>
                </a:tc>
                <a:extLst>
                  <a:ext uri="{0D108BD9-81ED-4DB2-BD59-A6C34878D82A}">
                    <a16:rowId xmlns:a16="http://schemas.microsoft.com/office/drawing/2014/main" val="10000"/>
                  </a:ext>
                </a:extLst>
              </a:tr>
              <a:tr h="188628">
                <a:tc>
                  <a:txBody>
                    <a:bodyPr/>
                    <a:lstStyle/>
                    <a:p>
                      <a:pPr algn="l" fontAlgn="ctr"/>
                      <a:r>
                        <a:rPr lang="en-US" sz="1050" b="0" i="0" u="none" strike="noStrike">
                          <a:solidFill>
                            <a:schemeClr val="bg1"/>
                          </a:solidFill>
                          <a:effectLst/>
                          <a:latin typeface="Calibri" panose="020F0502020204030204" pitchFamily="34" charset="0"/>
                        </a:rPr>
                        <a:t>BBC One</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050" b="1" i="0" u="none" strike="noStrike">
                          <a:solidFill>
                            <a:srgbClr val="000000"/>
                          </a:solidFill>
                          <a:effectLst/>
                          <a:latin typeface="Calibri" panose="020F0502020204030204" pitchFamily="34" charset="0"/>
                        </a:rPr>
                        <a:t>62%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050" b="0" i="0" u="none" strike="noStrike">
                          <a:solidFill>
                            <a:srgbClr val="000000"/>
                          </a:solidFill>
                          <a:effectLst/>
                          <a:latin typeface="Calibri" panose="020F0502020204030204" pitchFamily="34" charset="0"/>
                        </a:rPr>
                        <a:t>63%</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61%</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46%</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82%</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65%</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59%</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50%</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64%</a:t>
                      </a:r>
                    </a:p>
                  </a:txBody>
                  <a:tcPr marL="9525" marR="9525" marT="0" marB="0" anchor="ctr">
                    <a:solidFill>
                      <a:schemeClr val="accent1"/>
                    </a:solidFill>
                  </a:tcPr>
                </a:tc>
                <a:extLst>
                  <a:ext uri="{0D108BD9-81ED-4DB2-BD59-A6C34878D82A}">
                    <a16:rowId xmlns:a16="http://schemas.microsoft.com/office/drawing/2014/main" val="10001"/>
                  </a:ext>
                </a:extLst>
              </a:tr>
              <a:tr h="188628">
                <a:tc>
                  <a:txBody>
                    <a:bodyPr/>
                    <a:lstStyle/>
                    <a:p>
                      <a:pPr algn="l" fontAlgn="ctr"/>
                      <a:r>
                        <a:rPr lang="sv-SE" sz="1050" b="0" i="0" u="none" strike="noStrike">
                          <a:solidFill>
                            <a:schemeClr val="bg1"/>
                          </a:solidFill>
                          <a:effectLst/>
                          <a:latin typeface="Calibri" panose="020F0502020204030204" pitchFamily="34" charset="0"/>
                        </a:rPr>
                        <a:t>ITV/ITV WALES/UTV/STV</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050" b="1" i="0" u="none" strike="noStrike">
                          <a:solidFill>
                            <a:srgbClr val="000000"/>
                          </a:solidFill>
                          <a:effectLst/>
                          <a:latin typeface="Calibri" panose="020F0502020204030204" pitchFamily="34" charset="0"/>
                        </a:rPr>
                        <a:t>46%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050" b="0" i="0" u="none" strike="noStrike">
                          <a:solidFill>
                            <a:srgbClr val="000000"/>
                          </a:solidFill>
                          <a:effectLst/>
                          <a:latin typeface="Calibri" panose="020F0502020204030204" pitchFamily="34" charset="0"/>
                        </a:rPr>
                        <a:t>43%</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49%</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33%</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58%</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43%</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51%</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35%</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47%</a:t>
                      </a:r>
                    </a:p>
                  </a:txBody>
                  <a:tcPr marL="9525" marR="9525" marT="0" marB="0" anchor="ctr">
                    <a:solidFill>
                      <a:schemeClr val="accent1"/>
                    </a:solidFill>
                  </a:tcPr>
                </a:tc>
                <a:extLst>
                  <a:ext uri="{0D108BD9-81ED-4DB2-BD59-A6C34878D82A}">
                    <a16:rowId xmlns:a16="http://schemas.microsoft.com/office/drawing/2014/main" val="10002"/>
                  </a:ext>
                </a:extLst>
              </a:tr>
              <a:tr h="188628">
                <a:tc>
                  <a:txBody>
                    <a:bodyPr/>
                    <a:lstStyle/>
                    <a:p>
                      <a:pPr algn="l" fontAlgn="ctr"/>
                      <a:r>
                        <a:rPr lang="en-US" sz="1050" b="0" i="0" u="none" strike="noStrike">
                          <a:solidFill>
                            <a:schemeClr val="bg1"/>
                          </a:solidFill>
                          <a:effectLst/>
                          <a:latin typeface="Calibri" panose="020F0502020204030204" pitchFamily="34" charset="0"/>
                        </a:rPr>
                        <a:t>Facebook</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050" b="1" i="0" u="none" strike="noStrike">
                          <a:solidFill>
                            <a:srgbClr val="000000"/>
                          </a:solidFill>
                          <a:effectLst/>
                          <a:latin typeface="Calibri" panose="020F0502020204030204" pitchFamily="34" charset="0"/>
                        </a:rPr>
                        <a:t>36%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050" b="0" i="0" u="none" strike="noStrike">
                          <a:solidFill>
                            <a:srgbClr val="000000"/>
                          </a:solidFill>
                          <a:effectLst/>
                          <a:latin typeface="Calibri" panose="020F0502020204030204" pitchFamily="34" charset="0"/>
                        </a:rPr>
                        <a:t>30%</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42%</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44%</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16%</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34%</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40%</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43%</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35%</a:t>
                      </a:r>
                    </a:p>
                  </a:txBody>
                  <a:tcPr marL="9525" marR="9525" marT="0" marB="0" anchor="ctr">
                    <a:solidFill>
                      <a:srgbClr val="F3D9E9"/>
                    </a:solidFill>
                  </a:tcPr>
                </a:tc>
                <a:extLst>
                  <a:ext uri="{0D108BD9-81ED-4DB2-BD59-A6C34878D82A}">
                    <a16:rowId xmlns:a16="http://schemas.microsoft.com/office/drawing/2014/main" val="10003"/>
                  </a:ext>
                </a:extLst>
              </a:tr>
              <a:tr h="188628">
                <a:tc>
                  <a:txBody>
                    <a:bodyPr/>
                    <a:lstStyle/>
                    <a:p>
                      <a:pPr algn="l" fontAlgn="ctr"/>
                      <a:r>
                        <a:rPr lang="en-US" sz="1050" b="0" i="0" u="none" strike="noStrike">
                          <a:solidFill>
                            <a:schemeClr val="bg1"/>
                          </a:solidFill>
                          <a:effectLst/>
                          <a:latin typeface="Calibri" panose="020F0502020204030204" pitchFamily="34" charset="0"/>
                        </a:rPr>
                        <a:t>BBC website/app</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050" b="1" i="0" u="none" strike="noStrike">
                          <a:solidFill>
                            <a:srgbClr val="000000"/>
                          </a:solidFill>
                          <a:effectLst/>
                          <a:latin typeface="Calibri" panose="020F0502020204030204" pitchFamily="34" charset="0"/>
                        </a:rPr>
                        <a:t>31%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050" b="0" i="0" u="none" strike="noStrike">
                          <a:solidFill>
                            <a:srgbClr val="000000"/>
                          </a:solidFill>
                          <a:effectLst/>
                          <a:latin typeface="Calibri" panose="020F0502020204030204" pitchFamily="34" charset="0"/>
                        </a:rPr>
                        <a:t>35%</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27%</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29%</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29%</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37%</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24%</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33%</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31%</a:t>
                      </a:r>
                    </a:p>
                  </a:txBody>
                  <a:tcPr marL="9525" marR="9525" marT="0" marB="0" anchor="ctr">
                    <a:solidFill>
                      <a:srgbClr val="F3D9E9"/>
                    </a:solidFill>
                  </a:tcPr>
                </a:tc>
                <a:extLst>
                  <a:ext uri="{0D108BD9-81ED-4DB2-BD59-A6C34878D82A}">
                    <a16:rowId xmlns:a16="http://schemas.microsoft.com/office/drawing/2014/main" val="10004"/>
                  </a:ext>
                </a:extLst>
              </a:tr>
              <a:tr h="188628">
                <a:tc>
                  <a:txBody>
                    <a:bodyPr/>
                    <a:lstStyle/>
                    <a:p>
                      <a:pPr algn="l" fontAlgn="ctr"/>
                      <a:r>
                        <a:rPr lang="en-US" sz="1050" b="0" i="0" u="none" strike="noStrike">
                          <a:solidFill>
                            <a:schemeClr val="bg1"/>
                          </a:solidFill>
                          <a:effectLst/>
                          <a:latin typeface="Calibri" panose="020F0502020204030204" pitchFamily="34" charset="0"/>
                        </a:rPr>
                        <a:t>BBC News Channel</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050" b="1" i="0" u="none" strike="noStrike">
                          <a:solidFill>
                            <a:srgbClr val="000000"/>
                          </a:solidFill>
                          <a:effectLst/>
                          <a:latin typeface="Calibri" panose="020F0502020204030204" pitchFamily="34" charset="0"/>
                        </a:rPr>
                        <a:t>31%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050" b="0" i="0" u="none" strike="noStrike">
                          <a:solidFill>
                            <a:srgbClr val="000000"/>
                          </a:solidFill>
                          <a:effectLst/>
                          <a:latin typeface="Calibri" panose="020F0502020204030204" pitchFamily="34" charset="0"/>
                        </a:rPr>
                        <a:t>35%</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27%</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21%</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44%</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34%</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27%</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31%</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31%</a:t>
                      </a:r>
                    </a:p>
                  </a:txBody>
                  <a:tcPr marL="9525" marR="9525" marT="0" marB="0" anchor="ctr">
                    <a:solidFill>
                      <a:srgbClr val="F3D9E9"/>
                    </a:solidFill>
                  </a:tcPr>
                </a:tc>
                <a:extLst>
                  <a:ext uri="{0D108BD9-81ED-4DB2-BD59-A6C34878D82A}">
                    <a16:rowId xmlns:a16="http://schemas.microsoft.com/office/drawing/2014/main" val="10005"/>
                  </a:ext>
                </a:extLst>
              </a:tr>
              <a:tr h="188628">
                <a:tc>
                  <a:txBody>
                    <a:bodyPr/>
                    <a:lstStyle/>
                    <a:p>
                      <a:pPr algn="l" fontAlgn="ctr"/>
                      <a:r>
                        <a:rPr lang="en-US" sz="1050" b="0" i="0" u="none" strike="noStrike">
                          <a:solidFill>
                            <a:schemeClr val="bg1"/>
                          </a:solidFill>
                          <a:effectLst/>
                          <a:latin typeface="Calibri" panose="020F0502020204030204" pitchFamily="34" charset="0"/>
                        </a:rPr>
                        <a:t>Sky News Channel</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050" b="1" i="0" u="none" strike="noStrike">
                          <a:solidFill>
                            <a:srgbClr val="000000"/>
                          </a:solidFill>
                          <a:effectLst/>
                          <a:latin typeface="Calibri" panose="020F0502020204030204" pitchFamily="34" charset="0"/>
                        </a:rPr>
                        <a:t>30%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050" b="0" i="0" u="none" strike="noStrike">
                          <a:solidFill>
                            <a:srgbClr val="000000"/>
                          </a:solidFill>
                          <a:effectLst/>
                          <a:latin typeface="Calibri" panose="020F0502020204030204" pitchFamily="34" charset="0"/>
                        </a:rPr>
                        <a:t>35%</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25%</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22%</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33%</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32%</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27%</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33%</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30%</a:t>
                      </a:r>
                    </a:p>
                  </a:txBody>
                  <a:tcPr marL="9525" marR="9525" marT="0" marB="0" anchor="ctr">
                    <a:solidFill>
                      <a:srgbClr val="F3D9E9"/>
                    </a:solidFill>
                  </a:tcPr>
                </a:tc>
                <a:extLst>
                  <a:ext uri="{0D108BD9-81ED-4DB2-BD59-A6C34878D82A}">
                    <a16:rowId xmlns:a16="http://schemas.microsoft.com/office/drawing/2014/main" val="10006"/>
                  </a:ext>
                </a:extLst>
              </a:tr>
              <a:tr h="188628">
                <a:tc>
                  <a:txBody>
                    <a:bodyPr/>
                    <a:lstStyle/>
                    <a:p>
                      <a:pPr algn="l" fontAlgn="ctr"/>
                      <a:r>
                        <a:rPr lang="en-US" sz="1050" b="0" i="0" u="none" strike="noStrike">
                          <a:solidFill>
                            <a:schemeClr val="bg1"/>
                          </a:solidFill>
                          <a:effectLst/>
                          <a:latin typeface="Calibri" panose="020F0502020204030204" pitchFamily="34" charset="0"/>
                        </a:rPr>
                        <a:t>Channel 4</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050" b="1" i="0" u="none" strike="noStrike">
                          <a:solidFill>
                            <a:srgbClr val="000000"/>
                          </a:solidFill>
                          <a:effectLst/>
                          <a:latin typeface="Calibri" panose="020F0502020204030204" pitchFamily="34" charset="0"/>
                        </a:rPr>
                        <a:t>24%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050" b="0" i="0" u="none" strike="noStrike">
                          <a:solidFill>
                            <a:srgbClr val="000000"/>
                          </a:solidFill>
                          <a:effectLst/>
                          <a:latin typeface="Calibri" panose="020F0502020204030204" pitchFamily="34" charset="0"/>
                        </a:rPr>
                        <a:t>25%</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22%</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18%</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28%</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24%</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23%</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25%</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23%</a:t>
                      </a:r>
                    </a:p>
                  </a:txBody>
                  <a:tcPr marL="9525" marR="9525" marT="0" marB="0" anchor="ctr">
                    <a:solidFill>
                      <a:srgbClr val="F3D9E9"/>
                    </a:solidFill>
                  </a:tcPr>
                </a:tc>
                <a:extLst>
                  <a:ext uri="{0D108BD9-81ED-4DB2-BD59-A6C34878D82A}">
                    <a16:rowId xmlns:a16="http://schemas.microsoft.com/office/drawing/2014/main" val="10007"/>
                  </a:ext>
                </a:extLst>
              </a:tr>
              <a:tr h="176597">
                <a:tc>
                  <a:txBody>
                    <a:bodyPr/>
                    <a:lstStyle/>
                    <a:p>
                      <a:pPr algn="l" fontAlgn="ctr"/>
                      <a:r>
                        <a:rPr lang="en-US" sz="1050" b="0" i="0" u="none" strike="noStrike">
                          <a:solidFill>
                            <a:schemeClr val="bg1"/>
                          </a:solidFill>
                          <a:effectLst/>
                          <a:latin typeface="Calibri" panose="020F0502020204030204" pitchFamily="34" charset="0"/>
                        </a:rPr>
                        <a:t>Twitter</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050" b="1" i="0" u="none" strike="noStrike">
                          <a:solidFill>
                            <a:srgbClr val="000000"/>
                          </a:solidFill>
                          <a:effectLst/>
                          <a:latin typeface="Calibri" panose="020F0502020204030204" pitchFamily="34" charset="0"/>
                        </a:rPr>
                        <a:t>24%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050" b="0" i="0" u="none" strike="noStrike">
                          <a:solidFill>
                            <a:srgbClr val="000000"/>
                          </a:solidFill>
                          <a:effectLst/>
                          <a:latin typeface="Calibri" panose="020F0502020204030204" pitchFamily="34" charset="0"/>
                        </a:rPr>
                        <a:t>24%</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23%</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44%</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6%</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26%</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21%</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38%</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22%</a:t>
                      </a:r>
                    </a:p>
                  </a:txBody>
                  <a:tcPr marL="9525" marR="9525" marT="0" marB="0" anchor="ctr">
                    <a:solidFill>
                      <a:srgbClr val="F3D9E9"/>
                    </a:solidFill>
                  </a:tcPr>
                </a:tc>
                <a:extLst>
                  <a:ext uri="{0D108BD9-81ED-4DB2-BD59-A6C34878D82A}">
                    <a16:rowId xmlns:a16="http://schemas.microsoft.com/office/drawing/2014/main" val="10013"/>
                  </a:ext>
                </a:extLst>
              </a:tr>
              <a:tr h="188628">
                <a:tc>
                  <a:txBody>
                    <a:bodyPr/>
                    <a:lstStyle/>
                    <a:p>
                      <a:pPr algn="l" rtl="0" fontAlgn="b"/>
                      <a:r>
                        <a:rPr lang="en-CA" sz="1050" b="0" i="0" u="none" strike="noStrike">
                          <a:solidFill>
                            <a:schemeClr val="bg1"/>
                          </a:solidFill>
                          <a:effectLst/>
                          <a:latin typeface="Calibri" panose="020F0502020204030204" pitchFamily="34" charset="0"/>
                        </a:rPr>
                        <a:t>Daily Mail/on Sunday </a:t>
                      </a:r>
                      <a:r>
                        <a:rPr lang="en-CA" sz="900" b="0" i="0" u="none" strike="noStrike">
                          <a:solidFill>
                            <a:schemeClr val="bg1"/>
                          </a:solidFill>
                          <a:effectLst/>
                          <a:latin typeface="Calibri" panose="020F0502020204030204" pitchFamily="34" charset="0"/>
                        </a:rPr>
                        <a:t>(print + website/app)</a:t>
                      </a:r>
                      <a:endParaRPr lang="en-CA" sz="1050" b="0" i="0" u="none" strike="noStrike">
                        <a:solidFill>
                          <a:schemeClr val="bg1"/>
                        </a:solidFill>
                        <a:effectLst/>
                        <a:latin typeface="Calibri" panose="020F0502020204030204" pitchFamily="34" charset="0"/>
                      </a:endParaRP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050" b="1" i="0" u="none" strike="noStrike">
                          <a:solidFill>
                            <a:srgbClr val="000000"/>
                          </a:solidFill>
                          <a:effectLst/>
                          <a:latin typeface="Calibri" panose="020F0502020204030204" pitchFamily="34" charset="0"/>
                        </a:rPr>
                        <a:t>22%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050" b="0" i="0" u="none" strike="noStrike">
                          <a:solidFill>
                            <a:srgbClr val="000000"/>
                          </a:solidFill>
                          <a:effectLst/>
                          <a:latin typeface="Calibri" panose="020F0502020204030204" pitchFamily="34" charset="0"/>
                        </a:rPr>
                        <a:t>23%</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20%</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15%</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33%</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23%</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20%</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20%</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22%</a:t>
                      </a:r>
                    </a:p>
                  </a:txBody>
                  <a:tcPr marL="9525" marR="9525" marT="0" marB="0" anchor="ctr">
                    <a:solidFill>
                      <a:srgbClr val="F3D9E9"/>
                    </a:solidFill>
                  </a:tcPr>
                </a:tc>
                <a:extLst>
                  <a:ext uri="{0D108BD9-81ED-4DB2-BD59-A6C34878D82A}">
                    <a16:rowId xmlns:a16="http://schemas.microsoft.com/office/drawing/2014/main" val="10008"/>
                  </a:ext>
                </a:extLst>
              </a:tr>
              <a:tr h="188628">
                <a:tc>
                  <a:txBody>
                    <a:bodyPr/>
                    <a:lstStyle/>
                    <a:p>
                      <a:pPr algn="l" fontAlgn="ctr"/>
                      <a:r>
                        <a:rPr lang="en-US" sz="1050" b="0" i="0" u="none" strike="noStrike">
                          <a:solidFill>
                            <a:schemeClr val="bg1"/>
                          </a:solidFill>
                          <a:effectLst/>
                          <a:latin typeface="Calibri" panose="020F0502020204030204" pitchFamily="34" charset="0"/>
                        </a:rPr>
                        <a:t>Instagram</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050" b="1" i="0" u="none" strike="noStrike">
                          <a:solidFill>
                            <a:srgbClr val="000000"/>
                          </a:solidFill>
                          <a:effectLst/>
                          <a:latin typeface="Calibri" panose="020F0502020204030204" pitchFamily="34" charset="0"/>
                        </a:rPr>
                        <a:t>19%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050" b="0" i="0" u="none" strike="noStrike">
                          <a:solidFill>
                            <a:srgbClr val="000000"/>
                          </a:solidFill>
                          <a:effectLst/>
                          <a:latin typeface="Calibri" panose="020F0502020204030204" pitchFamily="34" charset="0"/>
                        </a:rPr>
                        <a:t>15%</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23%</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48%</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1%</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19%</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18%</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42%</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15%</a:t>
                      </a:r>
                    </a:p>
                  </a:txBody>
                  <a:tcPr marL="9525" marR="9525" marT="0" marB="0" anchor="ctr">
                    <a:solidFill>
                      <a:srgbClr val="F3D9E9"/>
                    </a:solidFill>
                  </a:tcPr>
                </a:tc>
                <a:extLst>
                  <a:ext uri="{0D108BD9-81ED-4DB2-BD59-A6C34878D82A}">
                    <a16:rowId xmlns:a16="http://schemas.microsoft.com/office/drawing/2014/main" val="10009"/>
                  </a:ext>
                </a:extLst>
              </a:tr>
              <a:tr h="188628">
                <a:tc>
                  <a:txBody>
                    <a:bodyPr/>
                    <a:lstStyle/>
                    <a:p>
                      <a:pPr algn="l" fontAlgn="ctr"/>
                      <a:r>
                        <a:rPr lang="en-US" sz="1050" b="0" i="0" u="none" strike="noStrike">
                          <a:solidFill>
                            <a:schemeClr val="bg1"/>
                          </a:solidFill>
                          <a:effectLst/>
                          <a:latin typeface="Calibri" panose="020F0502020204030204" pitchFamily="34" charset="0"/>
                        </a:rPr>
                        <a:t>Google (search engine)</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050" b="1" i="0" u="none" strike="noStrike">
                          <a:solidFill>
                            <a:srgbClr val="000000"/>
                          </a:solidFill>
                          <a:effectLst/>
                          <a:latin typeface="Calibri" panose="020F0502020204030204" pitchFamily="34" charset="0"/>
                        </a:rPr>
                        <a:t>17%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050" b="0" i="0" u="none" strike="noStrike">
                          <a:solidFill>
                            <a:srgbClr val="000000"/>
                          </a:solidFill>
                          <a:effectLst/>
                          <a:latin typeface="Calibri" panose="020F0502020204030204" pitchFamily="34" charset="0"/>
                        </a:rPr>
                        <a:t>18%</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17%</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18%</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15%</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18%</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16%</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23%</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16%</a:t>
                      </a:r>
                    </a:p>
                  </a:txBody>
                  <a:tcPr marL="9525" marR="9525" marT="0" marB="0" anchor="ctr">
                    <a:solidFill>
                      <a:srgbClr val="F3D9E9"/>
                    </a:solidFill>
                  </a:tcPr>
                </a:tc>
                <a:extLst>
                  <a:ext uri="{0D108BD9-81ED-4DB2-BD59-A6C34878D82A}">
                    <a16:rowId xmlns:a16="http://schemas.microsoft.com/office/drawing/2014/main" val="10010"/>
                  </a:ext>
                </a:extLst>
              </a:tr>
              <a:tr h="188628">
                <a:tc>
                  <a:txBody>
                    <a:bodyPr/>
                    <a:lstStyle/>
                    <a:p>
                      <a:pPr algn="l" fontAlgn="ctr"/>
                      <a:r>
                        <a:rPr lang="en-US" sz="1050" b="0" i="0" u="none" strike="noStrike">
                          <a:solidFill>
                            <a:schemeClr val="bg1"/>
                          </a:solidFill>
                          <a:effectLst/>
                          <a:latin typeface="Calibri" panose="020F0502020204030204" pitchFamily="34" charset="0"/>
                        </a:rPr>
                        <a:t>BBC Two</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050" b="1" i="0" u="none" strike="noStrike">
                          <a:solidFill>
                            <a:srgbClr val="000000"/>
                          </a:solidFill>
                          <a:effectLst/>
                          <a:latin typeface="Calibri" panose="020F0502020204030204" pitchFamily="34" charset="0"/>
                        </a:rPr>
                        <a:t>16%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050" b="0" i="0" u="none" strike="noStrike">
                          <a:solidFill>
                            <a:srgbClr val="000000"/>
                          </a:solidFill>
                          <a:effectLst/>
                          <a:latin typeface="Calibri" panose="020F0502020204030204" pitchFamily="34" charset="0"/>
                        </a:rPr>
                        <a:t>19%</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12%</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25%</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17%</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15%</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14%</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16%</a:t>
                      </a:r>
                    </a:p>
                  </a:txBody>
                  <a:tcPr marL="9525" marR="9525" marT="0" marB="0" anchor="ctr">
                    <a:solidFill>
                      <a:srgbClr val="F3D9E9"/>
                    </a:solidFill>
                  </a:tcPr>
                </a:tc>
                <a:extLst>
                  <a:ext uri="{0D108BD9-81ED-4DB2-BD59-A6C34878D82A}">
                    <a16:rowId xmlns:a16="http://schemas.microsoft.com/office/drawing/2014/main" val="10011"/>
                  </a:ext>
                </a:extLst>
              </a:tr>
              <a:tr h="188628">
                <a:tc>
                  <a:txBody>
                    <a:bodyPr/>
                    <a:lstStyle/>
                    <a:p>
                      <a:pPr algn="l" fontAlgn="ctr"/>
                      <a:r>
                        <a:rPr lang="en-US" sz="1050" b="0" i="0" u="none" strike="noStrike">
                          <a:solidFill>
                            <a:schemeClr val="bg1"/>
                          </a:solidFill>
                          <a:effectLst/>
                          <a:latin typeface="Calibri" panose="020F0502020204030204" pitchFamily="34" charset="0"/>
                        </a:rPr>
                        <a:t>WhatsApp</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050" b="1" i="0" u="none" strike="noStrike">
                          <a:solidFill>
                            <a:srgbClr val="000000"/>
                          </a:solidFill>
                          <a:effectLst/>
                          <a:latin typeface="Calibri" panose="020F0502020204030204" pitchFamily="34" charset="0"/>
                        </a:rPr>
                        <a:t>16%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050" b="0" i="0" u="none" strike="noStrike">
                          <a:solidFill>
                            <a:srgbClr val="000000"/>
                          </a:solidFill>
                          <a:effectLst/>
                          <a:latin typeface="Calibri" panose="020F0502020204030204" pitchFamily="34" charset="0"/>
                        </a:rPr>
                        <a:t>15%</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17%</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25%</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4%</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16%</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16%</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38%</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13%</a:t>
                      </a:r>
                    </a:p>
                  </a:txBody>
                  <a:tcPr marL="9525" marR="9525" marT="0" marB="0" anchor="ctr">
                    <a:solidFill>
                      <a:srgbClr val="F3D9E9"/>
                    </a:solidFill>
                  </a:tcPr>
                </a:tc>
                <a:extLst>
                  <a:ext uri="{0D108BD9-81ED-4DB2-BD59-A6C34878D82A}">
                    <a16:rowId xmlns:a16="http://schemas.microsoft.com/office/drawing/2014/main" val="10012"/>
                  </a:ext>
                </a:extLst>
              </a:tr>
              <a:tr h="188628">
                <a:tc>
                  <a:txBody>
                    <a:bodyPr/>
                    <a:lstStyle/>
                    <a:p>
                      <a:pPr algn="l" fontAlgn="ctr"/>
                      <a:r>
                        <a:rPr lang="en-CA" sz="1050" b="0" i="0" u="none" strike="noStrike">
                          <a:solidFill>
                            <a:schemeClr val="bg1"/>
                          </a:solidFill>
                          <a:effectLst/>
                          <a:latin typeface="Calibri" panose="020F0502020204030204" pitchFamily="34" charset="0"/>
                        </a:rPr>
                        <a:t>The Guardian/Observer </a:t>
                      </a:r>
                      <a:r>
                        <a:rPr lang="en-CA" sz="900" b="0" i="0" u="none" strike="noStrike">
                          <a:solidFill>
                            <a:schemeClr val="bg1"/>
                          </a:solidFill>
                          <a:effectLst/>
                          <a:latin typeface="Calibri" panose="020F0502020204030204" pitchFamily="34" charset="0"/>
                        </a:rPr>
                        <a:t>(print + website/app)</a:t>
                      </a:r>
                      <a:endParaRPr lang="en-CA" sz="1050" b="0" i="0" u="none" strike="noStrike">
                        <a:solidFill>
                          <a:schemeClr val="bg1"/>
                        </a:solidFill>
                        <a:effectLst/>
                        <a:latin typeface="Calibri" panose="020F0502020204030204" pitchFamily="34" charset="0"/>
                      </a:endParaRP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050" b="1" i="0" u="none" strike="noStrike">
                          <a:solidFill>
                            <a:srgbClr val="000000"/>
                          </a:solidFill>
                          <a:effectLst/>
                          <a:latin typeface="Calibri" panose="020F0502020204030204" pitchFamily="34" charset="0"/>
                        </a:rPr>
                        <a:t>16%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050" b="0" i="0" u="none" strike="noStrike">
                          <a:solidFill>
                            <a:srgbClr val="000000"/>
                          </a:solidFill>
                          <a:effectLst/>
                          <a:latin typeface="Calibri" panose="020F0502020204030204" pitchFamily="34" charset="0"/>
                        </a:rPr>
                        <a:t>17%</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14%</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20%</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11%</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19%</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11%</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22%</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15%</a:t>
                      </a:r>
                    </a:p>
                  </a:txBody>
                  <a:tcPr marL="9525" marR="9525" marT="0" marB="0" anchor="ctr">
                    <a:solidFill>
                      <a:srgbClr val="F3D9E9"/>
                    </a:solidFill>
                  </a:tcPr>
                </a:tc>
                <a:extLst>
                  <a:ext uri="{0D108BD9-81ED-4DB2-BD59-A6C34878D82A}">
                    <a16:rowId xmlns:a16="http://schemas.microsoft.com/office/drawing/2014/main" val="10014"/>
                  </a:ext>
                </a:extLst>
              </a:tr>
              <a:tr h="176597">
                <a:tc>
                  <a:txBody>
                    <a:bodyPr/>
                    <a:lstStyle/>
                    <a:p>
                      <a:pPr algn="l" fontAlgn="ctr"/>
                      <a:r>
                        <a:rPr lang="en-US" sz="1050" b="0" i="0" u="none" strike="noStrike">
                          <a:solidFill>
                            <a:schemeClr val="bg1"/>
                          </a:solidFill>
                          <a:effectLst/>
                          <a:latin typeface="Calibri" panose="020F0502020204030204" pitchFamily="34" charset="0"/>
                        </a:rPr>
                        <a:t>BBC Radio 2</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050" b="1" i="0" u="none" strike="noStrike">
                          <a:solidFill>
                            <a:srgbClr val="000000"/>
                          </a:solidFill>
                          <a:effectLst/>
                          <a:latin typeface="Calibri" panose="020F0502020204030204" pitchFamily="34" charset="0"/>
                        </a:rPr>
                        <a:t>13%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050" b="0" i="0" u="none" strike="noStrike">
                          <a:solidFill>
                            <a:srgbClr val="000000"/>
                          </a:solidFill>
                          <a:effectLst/>
                          <a:latin typeface="Calibri" panose="020F0502020204030204" pitchFamily="34" charset="0"/>
                        </a:rPr>
                        <a:t>15%</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12%</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6%</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19%</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15%</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11%</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5%</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14%</a:t>
                      </a:r>
                    </a:p>
                  </a:txBody>
                  <a:tcPr marL="9525" marR="9525" marT="0" marB="0" anchor="ctr">
                    <a:solidFill>
                      <a:schemeClr val="accent1"/>
                    </a:solidFill>
                  </a:tcPr>
                </a:tc>
                <a:extLst>
                  <a:ext uri="{0D108BD9-81ED-4DB2-BD59-A6C34878D82A}">
                    <a16:rowId xmlns:a16="http://schemas.microsoft.com/office/drawing/2014/main" val="10018"/>
                  </a:ext>
                </a:extLst>
              </a:tr>
              <a:tr h="176597">
                <a:tc>
                  <a:txBody>
                    <a:bodyPr/>
                    <a:lstStyle/>
                    <a:p>
                      <a:pPr algn="l" fontAlgn="ctr"/>
                      <a:r>
                        <a:rPr lang="en-CA" sz="1050" b="0" i="0" u="none" strike="noStrike">
                          <a:solidFill>
                            <a:schemeClr val="bg1"/>
                          </a:solidFill>
                          <a:effectLst/>
                          <a:latin typeface="Calibri" panose="020F0502020204030204" pitchFamily="34" charset="0"/>
                        </a:rPr>
                        <a:t>The Sun/Sun on Sunday </a:t>
                      </a:r>
                      <a:r>
                        <a:rPr lang="en-CA" sz="900" b="0" i="0" u="none" strike="noStrike">
                          <a:solidFill>
                            <a:schemeClr val="bg1"/>
                          </a:solidFill>
                          <a:effectLst/>
                          <a:latin typeface="Calibri" panose="020F0502020204030204" pitchFamily="34" charset="0"/>
                        </a:rPr>
                        <a:t>(print + website/app)</a:t>
                      </a:r>
                      <a:endParaRPr lang="en-CA" sz="1050" b="0" i="0" u="none" strike="noStrike">
                        <a:solidFill>
                          <a:schemeClr val="bg1"/>
                        </a:solidFill>
                        <a:effectLst/>
                        <a:latin typeface="Calibri" panose="020F0502020204030204" pitchFamily="34" charset="0"/>
                      </a:endParaRP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050" b="1" i="0" u="none" strike="noStrike">
                          <a:solidFill>
                            <a:srgbClr val="000000"/>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050" b="0" i="0" u="none" strike="noStrike">
                          <a:solidFill>
                            <a:srgbClr val="000000"/>
                          </a:solidFill>
                          <a:effectLst/>
                          <a:latin typeface="Calibri" panose="020F0502020204030204" pitchFamily="34" charset="0"/>
                        </a:rPr>
                        <a:t>14%</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11%</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11%</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16%</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14%</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12%</a:t>
                      </a:r>
                    </a:p>
                  </a:txBody>
                  <a:tcPr marL="9525" marR="9525" marT="0" marB="0" anchor="ctr">
                    <a:solidFill>
                      <a:srgbClr val="F3D9E9"/>
                    </a:solidFill>
                  </a:tcPr>
                </a:tc>
                <a:extLst>
                  <a:ext uri="{0D108BD9-81ED-4DB2-BD59-A6C34878D82A}">
                    <a16:rowId xmlns:a16="http://schemas.microsoft.com/office/drawing/2014/main" val="10019"/>
                  </a:ext>
                </a:extLst>
              </a:tr>
              <a:tr h="188628">
                <a:tc>
                  <a:txBody>
                    <a:bodyPr/>
                    <a:lstStyle/>
                    <a:p>
                      <a:pPr algn="l" fontAlgn="ctr"/>
                      <a:r>
                        <a:rPr lang="en-US" sz="1050" b="0" i="0" u="none" strike="noStrike">
                          <a:solidFill>
                            <a:schemeClr val="bg1"/>
                          </a:solidFill>
                          <a:effectLst/>
                          <a:latin typeface="Calibri" panose="020F0502020204030204" pitchFamily="34" charset="0"/>
                        </a:rPr>
                        <a:t>Sky News website/app</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050" b="1" i="0" u="none" strike="noStrike">
                          <a:solidFill>
                            <a:srgbClr val="000000"/>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050" b="0" i="0" u="none" strike="noStrike">
                          <a:solidFill>
                            <a:srgbClr val="000000"/>
                          </a:solidFill>
                          <a:effectLst/>
                          <a:latin typeface="Calibri" panose="020F0502020204030204" pitchFamily="34" charset="0"/>
                        </a:rPr>
                        <a:t>14%</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10%</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7%</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13%</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11%</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14%</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12%</a:t>
                      </a:r>
                    </a:p>
                  </a:txBody>
                  <a:tcPr marL="9525" marR="9525" marT="0" marB="0" anchor="ctr">
                    <a:solidFill>
                      <a:srgbClr val="F3D9E9"/>
                    </a:solidFill>
                  </a:tcPr>
                </a:tc>
                <a:extLst>
                  <a:ext uri="{0D108BD9-81ED-4DB2-BD59-A6C34878D82A}">
                    <a16:rowId xmlns:a16="http://schemas.microsoft.com/office/drawing/2014/main" val="10015"/>
                  </a:ext>
                </a:extLst>
              </a:tr>
              <a:tr h="188628">
                <a:tc>
                  <a:txBody>
                    <a:bodyPr/>
                    <a:lstStyle/>
                    <a:p>
                      <a:pPr algn="l" fontAlgn="ctr"/>
                      <a:r>
                        <a:rPr lang="en-US" sz="1050" b="0" i="0" u="none" strike="noStrike">
                          <a:solidFill>
                            <a:schemeClr val="bg1"/>
                          </a:solidFill>
                          <a:effectLst/>
                          <a:latin typeface="Calibri" panose="020F0502020204030204" pitchFamily="34" charset="0"/>
                        </a:rPr>
                        <a:t>Channel 5</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050" b="1" i="0" u="none" strike="noStrike">
                          <a:solidFill>
                            <a:srgbClr val="000000"/>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050" b="0" i="0" u="none" strike="noStrike">
                          <a:solidFill>
                            <a:srgbClr val="000000"/>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11%</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7%</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16%</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14%</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13%</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12%</a:t>
                      </a:r>
                    </a:p>
                  </a:txBody>
                  <a:tcPr marL="9525" marR="9525" marT="0" marB="0" anchor="ctr">
                    <a:solidFill>
                      <a:srgbClr val="F3D9E9"/>
                    </a:solidFill>
                  </a:tcPr>
                </a:tc>
                <a:extLst>
                  <a:ext uri="{0D108BD9-81ED-4DB2-BD59-A6C34878D82A}">
                    <a16:rowId xmlns:a16="http://schemas.microsoft.com/office/drawing/2014/main" val="10016"/>
                  </a:ext>
                </a:extLst>
              </a:tr>
              <a:tr h="176597">
                <a:tc>
                  <a:txBody>
                    <a:bodyPr/>
                    <a:lstStyle/>
                    <a:p>
                      <a:pPr algn="l" fontAlgn="ctr"/>
                      <a:r>
                        <a:rPr lang="en-US" sz="1050" b="0" i="0" u="none" strike="noStrike">
                          <a:solidFill>
                            <a:schemeClr val="bg1"/>
                          </a:solidFill>
                          <a:effectLst/>
                          <a:latin typeface="Calibri" panose="020F0502020204030204" pitchFamily="34" charset="0"/>
                        </a:rPr>
                        <a:t>BBC Radio 1</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050" b="1" i="0" u="none" strike="noStrike">
                          <a:solidFill>
                            <a:srgbClr val="000000"/>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050" b="0" i="0" u="none" strike="noStrike">
                          <a:solidFill>
                            <a:srgbClr val="000000"/>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12%</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17%</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3%</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12%</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13%</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11%</a:t>
                      </a:r>
                    </a:p>
                  </a:txBody>
                  <a:tcPr marL="9525" marR="9525" marT="0" marB="0" anchor="ctr">
                    <a:solidFill>
                      <a:srgbClr val="F3D9E9"/>
                    </a:solidFill>
                  </a:tcPr>
                </a:tc>
                <a:extLst>
                  <a:ext uri="{0D108BD9-81ED-4DB2-BD59-A6C34878D82A}">
                    <a16:rowId xmlns:a16="http://schemas.microsoft.com/office/drawing/2014/main" val="10020"/>
                  </a:ext>
                </a:extLst>
              </a:tr>
              <a:tr h="188628">
                <a:tc>
                  <a:txBody>
                    <a:bodyPr/>
                    <a:lstStyle/>
                    <a:p>
                      <a:pPr algn="l" fontAlgn="ctr"/>
                      <a:r>
                        <a:rPr lang="en-US" sz="1050" b="0" i="0" u="none" strike="noStrike">
                          <a:solidFill>
                            <a:schemeClr val="bg1"/>
                          </a:solidFill>
                          <a:effectLst/>
                          <a:latin typeface="Calibri" panose="020F0502020204030204" pitchFamily="34" charset="0"/>
                        </a:rPr>
                        <a:t>BBC Radio 4</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050" b="1" i="0" u="none" strike="noStrike">
                          <a:solidFill>
                            <a:srgbClr val="000000"/>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050" b="0" i="0" u="none" strike="noStrike">
                          <a:solidFill>
                            <a:srgbClr val="000000"/>
                          </a:solidFill>
                          <a:effectLst/>
                          <a:latin typeface="Calibri" panose="020F0502020204030204" pitchFamily="34" charset="0"/>
                        </a:rPr>
                        <a:t>13%</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8%</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3%</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22%</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14%</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6%</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6%</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11%</a:t>
                      </a:r>
                    </a:p>
                  </a:txBody>
                  <a:tcPr marL="9525" marR="9525" marT="0" marB="0" anchor="ctr">
                    <a:solidFill>
                      <a:schemeClr val="accent1"/>
                    </a:solidFill>
                  </a:tcPr>
                </a:tc>
                <a:extLst>
                  <a:ext uri="{0D108BD9-81ED-4DB2-BD59-A6C34878D82A}">
                    <a16:rowId xmlns:a16="http://schemas.microsoft.com/office/drawing/2014/main" val="10017"/>
                  </a:ext>
                </a:extLst>
              </a:tr>
            </a:tbl>
          </a:graphicData>
        </a:graphic>
      </p:graphicFrame>
      <p:sp>
        <p:nvSpPr>
          <p:cNvPr id="5" name="Text Placeholder 4"/>
          <p:cNvSpPr>
            <a:spLocks noGrp="1"/>
          </p:cNvSpPr>
          <p:nvPr>
            <p:ph type="body" sz="quarter" idx="12"/>
          </p:nvPr>
        </p:nvSpPr>
        <p:spPr/>
        <p:txBody>
          <a:bodyPr/>
          <a:lstStyle/>
          <a:p>
            <a:r>
              <a:rPr lang="en-GB"/>
              <a:t>Source: </a:t>
            </a:r>
            <a:r>
              <a:rPr lang="en-CA"/>
              <a:t>Ofcom News Consumption Survey 2021 - ONLINE sample only</a:t>
            </a:r>
            <a:r>
              <a:rPr lang="en-GB"/>
              <a:t>	</a:t>
            </a:r>
          </a:p>
          <a:p>
            <a:r>
              <a:rPr lang="en-GB"/>
              <a:t>Question: D2a-D8a</a:t>
            </a:r>
            <a:r>
              <a:rPr lang="nl-NL"/>
              <a:t>. </a:t>
            </a:r>
            <a:r>
              <a:rPr lang="en-GB"/>
              <a:t>Thinking specifically about  &lt;platform&gt;, which of the following do you use for news nowadays?</a:t>
            </a:r>
            <a:endParaRPr lang="en-US"/>
          </a:p>
          <a:p>
            <a:r>
              <a:rPr lang="en-GB"/>
              <a:t>Base: All adults 16+ 2021 - </a:t>
            </a:r>
            <a:r>
              <a:rPr lang="en-CA"/>
              <a:t>Total=3327, Male=1602, Female=1723, 16-24=656, 65+=620, ABC1=1884, C2DE=1422, M</a:t>
            </a:r>
            <a:r>
              <a:rPr lang="en-GB"/>
              <a:t>inority ethnic groups</a:t>
            </a:r>
            <a:r>
              <a:rPr lang="en-CA"/>
              <a:t>=552, White=2762</a:t>
            </a:r>
            <a:endParaRPr lang="en-GB"/>
          </a:p>
          <a:p>
            <a:r>
              <a:rPr lang="en-US"/>
              <a:t>Green s</a:t>
            </a:r>
            <a:r>
              <a:rPr lang="tr-TR"/>
              <a:t>hading</a:t>
            </a:r>
            <a:r>
              <a:rPr lang="en-GB"/>
              <a:t> indicate</a:t>
            </a:r>
            <a:r>
              <a:rPr lang="tr-TR"/>
              <a:t>s</a:t>
            </a:r>
            <a:r>
              <a:rPr lang="en-GB"/>
              <a:t> significant differences between groups</a:t>
            </a:r>
          </a:p>
        </p:txBody>
      </p:sp>
    </p:spTree>
    <p:extLst>
      <p:ext uri="{BB962C8B-B14F-4D97-AF65-F5344CB8AC3E}">
        <p14:creationId xmlns:p14="http://schemas.microsoft.com/office/powerpoint/2010/main" val="1348432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5"/>
          <p:cNvSpPr txBox="1">
            <a:spLocks noGrp="1"/>
          </p:cNvSpPr>
          <p:nvPr>
            <p:ph type="title" idx="4294967295"/>
          </p:nvPr>
        </p:nvSpPr>
        <p:spPr>
          <a:xfrm>
            <a:off x="96586" y="1371671"/>
            <a:ext cx="9046078" cy="3009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1600" b="0" i="0" u="none" strike="noStrike" kern="0" cap="none" spc="0" normalizeH="0" baseline="0" noProof="0">
                <a:ln>
                  <a:noFill/>
                </a:ln>
                <a:solidFill>
                  <a:schemeClr val="tx1"/>
                </a:solidFill>
                <a:effectLst/>
                <a:uLnTx/>
                <a:uFillTx/>
                <a:latin typeface="+mj-lt"/>
                <a:ea typeface="+mj-ea"/>
                <a:cs typeface="Arial" pitchFamily="34" charset="0"/>
              </a:rPr>
              <a:t>Cross-platform retail providers used for news nowadays</a:t>
            </a:r>
            <a:br>
              <a:rPr kumimoji="0" lang="en-GB" sz="1600" b="0" i="0" u="none" strike="noStrike" kern="0" cap="none" spc="0" normalizeH="0" baseline="0" noProof="0">
                <a:ln>
                  <a:noFill/>
                </a:ln>
                <a:solidFill>
                  <a:schemeClr val="tx1"/>
                </a:solidFill>
                <a:effectLst/>
                <a:uLnTx/>
                <a:uFillTx/>
                <a:latin typeface="+mj-lt"/>
                <a:ea typeface="+mj-ea"/>
                <a:cs typeface="Arial" pitchFamily="34" charset="0"/>
              </a:rPr>
            </a:br>
            <a:r>
              <a:rPr kumimoji="0" lang="en-GB" sz="1100" b="0" i="1" u="none" strike="noStrike" kern="0" cap="none" spc="0" normalizeH="0" baseline="0" noProof="0">
                <a:ln>
                  <a:noFill/>
                </a:ln>
                <a:solidFill>
                  <a:schemeClr val="tx1"/>
                </a:solidFill>
                <a:effectLst/>
                <a:uLnTx/>
                <a:uFillTx/>
                <a:latin typeface="+mj-lt"/>
                <a:ea typeface="+mj-ea"/>
                <a:cs typeface="Arial" pitchFamily="34" charset="0"/>
              </a:rPr>
              <a:t>All adults 16+ using </a:t>
            </a:r>
            <a:r>
              <a:rPr kumimoji="0" lang="en-CA" sz="1100" b="0" i="1" u="none" strike="noStrike" kern="0" cap="none" spc="0" normalizeH="0" baseline="0" noProof="0">
                <a:ln>
                  <a:noFill/>
                </a:ln>
                <a:solidFill>
                  <a:schemeClr val="tx1"/>
                </a:solidFill>
                <a:effectLst/>
                <a:uLnTx/>
                <a:uFillTx/>
                <a:latin typeface="+mj-lt"/>
                <a:ea typeface="+mj-ea"/>
                <a:cs typeface="Arial" pitchFamily="34" charset="0"/>
              </a:rPr>
              <a:t>TV/Newspapers/Radio/Internet/Magazines for news </a:t>
            </a:r>
            <a:br>
              <a:rPr kumimoji="0" lang="en-GB" sz="1600" b="0" i="0" u="none" strike="noStrike" kern="0" cap="none" spc="0" normalizeH="0" baseline="0" noProof="0">
                <a:ln>
                  <a:noFill/>
                </a:ln>
                <a:solidFill>
                  <a:schemeClr val="tx1"/>
                </a:solidFill>
                <a:effectLst/>
                <a:uLnTx/>
                <a:uFillTx/>
                <a:latin typeface="+mj-lt"/>
                <a:ea typeface="+mj-ea"/>
                <a:cs typeface="Arial" pitchFamily="34" charset="0"/>
              </a:rPr>
            </a:br>
            <a:endParaRPr kumimoji="0" lang="en-GB" sz="1600" b="0" i="0" u="none" strike="noStrike" kern="1200" cap="none" spc="0" normalizeH="0" baseline="0" noProof="0">
              <a:ln>
                <a:noFill/>
              </a:ln>
              <a:solidFill>
                <a:schemeClr val="tx1"/>
              </a:solidFill>
              <a:effectLst/>
              <a:uLnTx/>
              <a:uFillTx/>
              <a:latin typeface="+mj-lt"/>
              <a:ea typeface="+mj-ea"/>
              <a:cs typeface="+mj-cs"/>
            </a:endParaRPr>
          </a:p>
        </p:txBody>
      </p:sp>
      <p:sp>
        <p:nvSpPr>
          <p:cNvPr id="4" name="Text Placeholder 3"/>
          <p:cNvSpPr>
            <a:spLocks noGrp="1"/>
          </p:cNvSpPr>
          <p:nvPr>
            <p:ph type="body" sz="quarter" idx="14"/>
          </p:nvPr>
        </p:nvSpPr>
        <p:spPr>
          <a:xfrm>
            <a:off x="100356" y="336342"/>
            <a:ext cx="7399348" cy="705057"/>
          </a:xfrm>
          <a:prstGeom prst="rect">
            <a:avLst/>
          </a:prstGeom>
        </p:spPr>
        <p:txBody>
          <a:bodyPr anchor="t" anchorCtr="0"/>
          <a:lstStyle/>
          <a:p>
            <a:pPr>
              <a:lnSpc>
                <a:spcPts val="1800"/>
              </a:lnSpc>
            </a:pPr>
            <a:r>
              <a:rPr lang="en-GB" sz="1800" kern="0">
                <a:cs typeface="Arial" panose="020B0604020202020204" pitchFamily="34" charset="0"/>
              </a:rPr>
              <a:t>The reach of DMGT, Channel 4, Global Radio, Reach, Lebedev Foundation and Facebook have all declined, while ‘other intermediaries’ have increased</a:t>
            </a:r>
          </a:p>
          <a:p>
            <a:pPr>
              <a:lnSpc>
                <a:spcPts val="1800"/>
              </a:lnSpc>
            </a:pPr>
            <a:endParaRPr lang="en-GB" sz="1800" kern="0">
              <a:cs typeface="Arial" panose="020B0604020202020204" pitchFamily="34" charset="0"/>
            </a:endParaRPr>
          </a:p>
          <a:p>
            <a:pPr>
              <a:lnSpc>
                <a:spcPts val="1800"/>
              </a:lnSpc>
            </a:pPr>
            <a:endParaRPr lang="en-GB" sz="1800" kern="0">
              <a:cs typeface="Arial" panose="020B0604020202020204" pitchFamily="34" charset="0"/>
            </a:endParaRPr>
          </a:p>
        </p:txBody>
      </p:sp>
      <p:sp>
        <p:nvSpPr>
          <p:cNvPr id="17" name="Title 1">
            <a:extLst>
              <a:ext uri="{FF2B5EF4-FFF2-40B4-BE49-F238E27FC236}">
                <a16:creationId xmlns:a16="http://schemas.microsoft.com/office/drawing/2014/main" id="{12A12EDC-7024-4B9A-B5FA-3A05F2566585}"/>
              </a:ext>
            </a:extLst>
          </p:cNvPr>
          <p:cNvSpPr txBox="1">
            <a:spLocks/>
          </p:cNvSpPr>
          <p:nvPr/>
        </p:nvSpPr>
        <p:spPr>
          <a:xfrm>
            <a:off x="96586" y="1022627"/>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3.4</a:t>
            </a:r>
            <a:br>
              <a:rPr lang="en-GB" sz="1800" b="1">
                <a:latin typeface="+mn-lt"/>
                <a:cs typeface="Arial" pitchFamily="34" charset="0"/>
              </a:rPr>
            </a:br>
            <a:endParaRPr lang="en-GB" sz="1800" b="1">
              <a:latin typeface="+mn-lt"/>
              <a:cs typeface="Arial" pitchFamily="34" charset="0"/>
            </a:endParaRPr>
          </a:p>
        </p:txBody>
      </p:sp>
      <p:pic>
        <p:nvPicPr>
          <p:cNvPr id="2" name="Picture 1" descr="This chart shows the reach of the cross-platform retail providers used for news nowadays – using the 2021 online data.  BBC has a reach of 83%, followed by ITV at 50%, Facebook at 38% and Sky at 36%">
            <a:extLst>
              <a:ext uri="{FF2B5EF4-FFF2-40B4-BE49-F238E27FC236}">
                <a16:creationId xmlns:a16="http://schemas.microsoft.com/office/drawing/2014/main" id="{BAFEAC64-4C59-41A9-A647-70E76FC5B575}"/>
              </a:ext>
            </a:extLst>
          </p:cNvPr>
          <p:cNvPicPr>
            <a:picLocks noChangeAspect="1"/>
          </p:cNvPicPr>
          <p:nvPr/>
        </p:nvPicPr>
        <p:blipFill>
          <a:blip r:embed="rId3"/>
          <a:stretch>
            <a:fillRect/>
          </a:stretch>
        </p:blipFill>
        <p:spPr>
          <a:xfrm>
            <a:off x="401974" y="2049029"/>
            <a:ext cx="8340051" cy="4206605"/>
          </a:xfrm>
          <a:prstGeom prst="rect">
            <a:avLst/>
          </a:prstGeom>
        </p:spPr>
      </p:pic>
      <p:sp>
        <p:nvSpPr>
          <p:cNvPr id="16" name="Text Placeholder 6"/>
          <p:cNvSpPr>
            <a:spLocks noGrp="1"/>
          </p:cNvSpPr>
          <p:nvPr>
            <p:ph type="body" sz="quarter" idx="12"/>
          </p:nvPr>
        </p:nvSpPr>
        <p:spPr>
          <a:xfrm>
            <a:off x="11253" y="5972883"/>
            <a:ext cx="8942247" cy="880439"/>
          </a:xfrm>
        </p:spPr>
        <p:txBody>
          <a:bodyPr/>
          <a:lstStyle/>
          <a:p>
            <a:pPr>
              <a:lnSpc>
                <a:spcPct val="90000"/>
              </a:lnSpc>
              <a:spcBef>
                <a:spcPts val="240"/>
              </a:spcBef>
              <a:tabLst>
                <a:tab pos="8696325" algn="r"/>
              </a:tabLst>
            </a:pPr>
            <a:r>
              <a:rPr lang="en-GB"/>
              <a:t>Source: </a:t>
            </a:r>
            <a:r>
              <a:rPr lang="en-CA"/>
              <a:t>Ofcom News Consumption Survey 2021 - ONLINE sample only</a:t>
            </a:r>
            <a:r>
              <a:rPr lang="en-GB"/>
              <a:t>	</a:t>
            </a:r>
            <a:r>
              <a:rPr lang="en-US"/>
              <a:t> Green/red triangles </a:t>
            </a:r>
            <a:r>
              <a:rPr lang="en-GB"/>
              <a:t>indicate statistically significant differences between 2021 and 2020</a:t>
            </a:r>
          </a:p>
          <a:p>
            <a:pPr>
              <a:lnSpc>
                <a:spcPct val="90000"/>
              </a:lnSpc>
              <a:spcBef>
                <a:spcPts val="240"/>
              </a:spcBef>
            </a:pPr>
            <a:r>
              <a:rPr lang="en-GB"/>
              <a:t>Question: D2a-D8a</a:t>
            </a:r>
            <a:r>
              <a:rPr lang="nl-NL"/>
              <a:t>. </a:t>
            </a:r>
            <a:r>
              <a:rPr lang="en-GB"/>
              <a:t>Thinking specifically about  &lt;platform&gt;, which of the following do you use for news nowadays?</a:t>
            </a:r>
            <a:endParaRPr lang="en-US"/>
          </a:p>
          <a:p>
            <a:pPr>
              <a:lnSpc>
                <a:spcPct val="90000"/>
              </a:lnSpc>
              <a:spcBef>
                <a:spcPts val="240"/>
              </a:spcBef>
            </a:pPr>
            <a:r>
              <a:rPr lang="en-GB"/>
              <a:t>Base: All adults 16+ using </a:t>
            </a:r>
            <a:r>
              <a:rPr lang="en-CA"/>
              <a:t>TV/Newspapers/Radio/Internet/Magazines for news </a:t>
            </a:r>
            <a:r>
              <a:rPr lang="en-GB"/>
              <a:t>– 2021=3221, 2020=2441</a:t>
            </a:r>
          </a:p>
          <a:p>
            <a:pPr lvl="0" defTabSz="914400">
              <a:lnSpc>
                <a:spcPct val="90000"/>
              </a:lnSpc>
              <a:spcBef>
                <a:spcPts val="240"/>
              </a:spcBef>
              <a:defRPr/>
            </a:pPr>
            <a:r>
              <a:rPr lang="en-GB"/>
              <a:t>NOTE: </a:t>
            </a:r>
            <a:r>
              <a:rPr lang="en-GB" i="1"/>
              <a:t>Google*</a:t>
            </a:r>
            <a:r>
              <a:rPr lang="en-GB"/>
              <a:t> = Google News + Google + YouTube. </a:t>
            </a:r>
            <a:r>
              <a:rPr lang="en-GB" i="1"/>
              <a:t>Other intermediaries**</a:t>
            </a:r>
            <a:r>
              <a:rPr lang="en-GB"/>
              <a:t> includes MSN, Yahoo, Apple news, Upday</a:t>
            </a:r>
          </a:p>
          <a:p>
            <a:pPr lvl="0" defTabSz="914400">
              <a:lnSpc>
                <a:spcPct val="90000"/>
              </a:lnSpc>
              <a:spcBef>
                <a:spcPts val="240"/>
              </a:spcBef>
              <a:defRPr/>
            </a:pPr>
            <a:r>
              <a:rPr lang="en-GB"/>
              <a:t>The information included in this chart is based on the most up to date information we have</a:t>
            </a:r>
          </a:p>
          <a:p>
            <a:pPr lvl="0" defTabSz="914400">
              <a:spcBef>
                <a:spcPts val="0"/>
              </a:spcBef>
              <a:defRPr/>
            </a:pPr>
            <a:endParaRPr lang="en-GB" sz="900"/>
          </a:p>
        </p:txBody>
      </p:sp>
      <p:sp>
        <p:nvSpPr>
          <p:cNvPr id="22" name="TextBox 21">
            <a:extLst>
              <a:ext uri="{FF2B5EF4-FFF2-40B4-BE49-F238E27FC236}">
                <a16:creationId xmlns:a16="http://schemas.microsoft.com/office/drawing/2014/main" id="{D0429F39-BB4C-4F68-B025-CCC3498B535E}"/>
              </a:ext>
            </a:extLst>
          </p:cNvPr>
          <p:cNvSpPr txBox="1"/>
          <p:nvPr/>
        </p:nvSpPr>
        <p:spPr>
          <a:xfrm>
            <a:off x="7161818" y="6288030"/>
            <a:ext cx="1681315" cy="461665"/>
          </a:xfrm>
          <a:prstGeom prst="rect">
            <a:avLst/>
          </a:prstGeom>
          <a:solidFill>
            <a:schemeClr val="accent5">
              <a:lumMod val="20000"/>
              <a:lumOff val="80000"/>
            </a:schemeClr>
          </a:solidFill>
        </p:spPr>
        <p:txBody>
          <a:bodyPr wrap="square" rtlCol="0">
            <a:spAutoFit/>
          </a:bodyPr>
          <a:lstStyle/>
          <a:p>
            <a:pPr algn="ctr"/>
            <a:r>
              <a:rPr lang="en-GB" sz="1200"/>
              <a:t>2020 and 2021 ONLINE SAMPLE ONLY </a:t>
            </a:r>
          </a:p>
        </p:txBody>
      </p:sp>
    </p:spTree>
    <p:extLst>
      <p:ext uri="{BB962C8B-B14F-4D97-AF65-F5344CB8AC3E}">
        <p14:creationId xmlns:p14="http://schemas.microsoft.com/office/powerpoint/2010/main" val="2858435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2780928"/>
            <a:ext cx="7886700" cy="1080120"/>
          </a:xfrm>
        </p:spPr>
        <p:txBody>
          <a:bodyPr/>
          <a:lstStyle/>
          <a:p>
            <a:r>
              <a:rPr lang="en-GB"/>
              <a:t>News consumption via television</a:t>
            </a:r>
            <a:br>
              <a:rPr lang="en-GB"/>
            </a:br>
            <a:endParaRPr lang="en-GB" sz="2000"/>
          </a:p>
        </p:txBody>
      </p:sp>
    </p:spTree>
    <p:extLst>
      <p:ext uri="{BB962C8B-B14F-4D97-AF65-F5344CB8AC3E}">
        <p14:creationId xmlns:p14="http://schemas.microsoft.com/office/powerpoint/2010/main" val="662339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83963" y="1535847"/>
            <a:ext cx="9046078" cy="300991"/>
          </a:xfrm>
          <a:prstGeom prst="rect">
            <a:avLst/>
          </a:prstGeom>
        </p:spPr>
        <p:txBody>
          <a:bodyPr anchor="t"/>
          <a:lstStyle/>
          <a:p>
            <a:pPr lvl="0"/>
            <a:r>
              <a:rPr lang="en-GB"/>
              <a:t>Proportion of national/international news viewing hours by channel group – 2017-2020</a:t>
            </a:r>
          </a:p>
        </p:txBody>
      </p:sp>
      <p:sp>
        <p:nvSpPr>
          <p:cNvPr id="15" name="Text Placeholder 6">
            <a:extLst>
              <a:ext uri="{FF2B5EF4-FFF2-40B4-BE49-F238E27FC236}">
                <a16:creationId xmlns:a16="http://schemas.microsoft.com/office/drawing/2014/main" id="{A7430358-0D3F-4956-9912-0282AC4EBEC4}"/>
              </a:ext>
            </a:extLst>
          </p:cNvPr>
          <p:cNvSpPr>
            <a:spLocks noGrp="1"/>
          </p:cNvSpPr>
          <p:nvPr>
            <p:ph type="body" sz="quarter" idx="14"/>
          </p:nvPr>
        </p:nvSpPr>
        <p:spPr>
          <a:xfrm>
            <a:off x="109104" y="250377"/>
            <a:ext cx="7503130" cy="705057"/>
          </a:xfrm>
        </p:spPr>
        <p:txBody>
          <a:bodyPr/>
          <a:lstStyle/>
          <a:p>
            <a:r>
              <a:rPr lang="en-US" sz="1800"/>
              <a:t>Industry data shows that in 2020, compared to 2019, BBC One and ITV formed a smaller proportion of news viewing hours, while BBC Two and the BBC News channel contributed to a greater proportion of news viewing hours</a:t>
            </a:r>
          </a:p>
        </p:txBody>
      </p:sp>
      <p:sp>
        <p:nvSpPr>
          <p:cNvPr id="19" name="Title 1">
            <a:extLst>
              <a:ext uri="{FF2B5EF4-FFF2-40B4-BE49-F238E27FC236}">
                <a16:creationId xmlns:a16="http://schemas.microsoft.com/office/drawing/2014/main" id="{CBD734FC-99BD-4344-8EE3-C4C9F4279644}"/>
              </a:ext>
            </a:extLst>
          </p:cNvPr>
          <p:cNvSpPr txBox="1">
            <a:spLocks/>
          </p:cNvSpPr>
          <p:nvPr/>
        </p:nvSpPr>
        <p:spPr>
          <a:xfrm>
            <a:off x="46071" y="1111038"/>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4.1</a:t>
            </a:r>
            <a:br>
              <a:rPr lang="en-GB" sz="1800" b="1">
                <a:latin typeface="+mn-lt"/>
                <a:cs typeface="Arial" pitchFamily="34" charset="0"/>
              </a:rPr>
            </a:br>
            <a:endParaRPr lang="en-GB" sz="1800" b="1">
              <a:latin typeface="+mn-lt"/>
              <a:cs typeface="Arial" pitchFamily="34" charset="0"/>
            </a:endParaRPr>
          </a:p>
        </p:txBody>
      </p:sp>
      <p:pic>
        <p:nvPicPr>
          <p:cNvPr id="6" name="Picture 5" descr="This chart shows the proportion of national and international news viewing hours by channel from 2017-2020 – using BARB data.  61% of news viewing hours were viewed on BBC One during 2020, followed by the BBC News Channel at 13% and ITV at 11%">
            <a:extLst>
              <a:ext uri="{FF2B5EF4-FFF2-40B4-BE49-F238E27FC236}">
                <a16:creationId xmlns:a16="http://schemas.microsoft.com/office/drawing/2014/main" id="{673205F0-CFA4-436E-A24D-DE39F13D47C4}"/>
              </a:ext>
            </a:extLst>
          </p:cNvPr>
          <p:cNvPicPr>
            <a:picLocks noChangeAspect="1"/>
          </p:cNvPicPr>
          <p:nvPr/>
        </p:nvPicPr>
        <p:blipFill>
          <a:blip r:embed="rId3"/>
          <a:stretch>
            <a:fillRect/>
          </a:stretch>
        </p:blipFill>
        <p:spPr>
          <a:xfrm>
            <a:off x="365395" y="1905764"/>
            <a:ext cx="8413209" cy="4493141"/>
          </a:xfrm>
          <a:prstGeom prst="rect">
            <a:avLst/>
          </a:prstGeom>
        </p:spPr>
      </p:pic>
      <p:sp>
        <p:nvSpPr>
          <p:cNvPr id="2" name="Text Placeholder 1"/>
          <p:cNvSpPr>
            <a:spLocks noGrp="1"/>
          </p:cNvSpPr>
          <p:nvPr>
            <p:ph type="body" sz="quarter" idx="12"/>
          </p:nvPr>
        </p:nvSpPr>
        <p:spPr/>
        <p:txBody>
          <a:bodyPr/>
          <a:lstStyle/>
          <a:p>
            <a:r>
              <a:rPr lang="en-GB"/>
              <a:t>Source: BARB, Network. Network programming based on 4+ area filter. Genre = national/international news. </a:t>
            </a:r>
          </a:p>
          <a:p>
            <a:r>
              <a:rPr lang="en-GB"/>
              <a:t>Channels include their HD and +1 variants. Others = all other channels that  showed national/international news that are not any of the listed channels above.</a:t>
            </a:r>
          </a:p>
          <a:p>
            <a:r>
              <a:rPr lang="en-GB"/>
              <a:t>Please note there was a change in the genre coding in 2020 and 2019 data was also amended. Data from 2019 onwards may not be directly comparable to previous years and may differ from the 2019 data published last year. </a:t>
            </a:r>
          </a:p>
          <a:p>
            <a:r>
              <a:rPr lang="en-GB"/>
              <a:t> </a:t>
            </a:r>
          </a:p>
        </p:txBody>
      </p:sp>
    </p:spTree>
    <p:extLst>
      <p:ext uri="{BB962C8B-B14F-4D97-AF65-F5344CB8AC3E}">
        <p14:creationId xmlns:p14="http://schemas.microsoft.com/office/powerpoint/2010/main" val="1418285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5263" y="1640651"/>
            <a:ext cx="9046078" cy="300991"/>
          </a:xfrm>
          <a:prstGeom prst="rect">
            <a:avLst/>
          </a:prstGeom>
        </p:spPr>
        <p:txBody>
          <a:bodyPr/>
          <a:lstStyle/>
          <a:p>
            <a:r>
              <a:rPr lang="en-GB" kern="0">
                <a:cs typeface="Arial" pitchFamily="34" charset="0"/>
              </a:rPr>
              <a:t>Average weekly reach of national/international news by channel - 2010 to 2020</a:t>
            </a:r>
            <a:br>
              <a:rPr lang="en-GB" kern="0">
                <a:cs typeface="Arial" pitchFamily="34" charset="0"/>
              </a:rPr>
            </a:br>
            <a:r>
              <a:rPr lang="en-GB" sz="1100" i="1" kern="0">
                <a:cs typeface="Arial" pitchFamily="34" charset="0"/>
              </a:rPr>
              <a:t>All adults 16+ </a:t>
            </a:r>
            <a:br>
              <a:rPr lang="en-GB" sz="1100" kern="0">
                <a:cs typeface="Arial" pitchFamily="34" charset="0"/>
              </a:rPr>
            </a:br>
            <a:endParaRPr lang="en-GB"/>
          </a:p>
        </p:txBody>
      </p:sp>
      <p:sp>
        <p:nvSpPr>
          <p:cNvPr id="31" name="Text Placeholder 3">
            <a:extLst>
              <a:ext uri="{FF2B5EF4-FFF2-40B4-BE49-F238E27FC236}">
                <a16:creationId xmlns:a16="http://schemas.microsoft.com/office/drawing/2014/main" id="{528F1C20-04C1-4289-90F8-25C6DCBBE48D}"/>
              </a:ext>
            </a:extLst>
          </p:cNvPr>
          <p:cNvSpPr txBox="1">
            <a:spLocks/>
          </p:cNvSpPr>
          <p:nvPr/>
        </p:nvSpPr>
        <p:spPr>
          <a:xfrm>
            <a:off x="0" y="273937"/>
            <a:ext cx="7600672" cy="705057"/>
          </a:xfrm>
          <a:prstGeom prst="rect">
            <a:avLst/>
          </a:prstGeom>
        </p:spPr>
        <p:txBody>
          <a:bodyPr anchor="t" anchorCtr="0"/>
          <a:lstStyle>
            <a:lvl1pPr marL="0" indent="0" algn="l" defTabSz="457200" rtl="0" eaLnBrk="1" latinLnBrk="0" hangingPunct="1">
              <a:spcBef>
                <a:spcPct val="20000"/>
              </a:spcBef>
              <a:buFont typeface="Arial"/>
              <a:buNone/>
              <a:defRPr sz="2000" b="0" kern="1200">
                <a:solidFill>
                  <a:schemeClr val="accent2"/>
                </a:solidFill>
                <a:effectLst/>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800"/>
              <a:t>On average, 57% of adults in the UK watched news on BBC One each week in 2020, the highest reach of all channels. </a:t>
            </a:r>
          </a:p>
        </p:txBody>
      </p:sp>
      <p:sp>
        <p:nvSpPr>
          <p:cNvPr id="17" name="Title 1">
            <a:extLst>
              <a:ext uri="{FF2B5EF4-FFF2-40B4-BE49-F238E27FC236}">
                <a16:creationId xmlns:a16="http://schemas.microsoft.com/office/drawing/2014/main" id="{715AA89A-DBD6-47DB-93F0-5D3FD5513DFC}"/>
              </a:ext>
            </a:extLst>
          </p:cNvPr>
          <p:cNvSpPr txBox="1">
            <a:spLocks/>
          </p:cNvSpPr>
          <p:nvPr/>
        </p:nvSpPr>
        <p:spPr>
          <a:xfrm>
            <a:off x="95263" y="1297793"/>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4.2</a:t>
            </a:r>
            <a:br>
              <a:rPr lang="en-GB" sz="1800" b="1">
                <a:latin typeface="+mn-lt"/>
                <a:cs typeface="Arial" pitchFamily="34" charset="0"/>
              </a:rPr>
            </a:br>
            <a:endParaRPr lang="en-GB" sz="1800" b="1">
              <a:latin typeface="+mn-lt"/>
              <a:cs typeface="Arial" pitchFamily="34" charset="0"/>
            </a:endParaRPr>
          </a:p>
        </p:txBody>
      </p:sp>
      <p:pic>
        <p:nvPicPr>
          <p:cNvPr id="3" name="Picture 2" descr="This chart shows the average weekly reach of national and international news by channel from 2010-2020 – using BARB data.  On average, BBC One had a reach of 57% each week in 2020, followed by ITV at 34%, then the BBC News channel at 17%">
            <a:extLst>
              <a:ext uri="{FF2B5EF4-FFF2-40B4-BE49-F238E27FC236}">
                <a16:creationId xmlns:a16="http://schemas.microsoft.com/office/drawing/2014/main" id="{6ED88C3A-648B-4F39-98BF-AE990FFF4B85}"/>
              </a:ext>
            </a:extLst>
          </p:cNvPr>
          <p:cNvPicPr>
            <a:picLocks noChangeAspect="1"/>
          </p:cNvPicPr>
          <p:nvPr/>
        </p:nvPicPr>
        <p:blipFill>
          <a:blip r:embed="rId3"/>
          <a:stretch>
            <a:fillRect/>
          </a:stretch>
        </p:blipFill>
        <p:spPr>
          <a:xfrm>
            <a:off x="-24368" y="2030120"/>
            <a:ext cx="9028959" cy="3889585"/>
          </a:xfrm>
          <a:prstGeom prst="rect">
            <a:avLst/>
          </a:prstGeom>
        </p:spPr>
      </p:pic>
      <p:sp>
        <p:nvSpPr>
          <p:cNvPr id="14" name="Text Placeholder 4"/>
          <p:cNvSpPr>
            <a:spLocks noGrp="1"/>
          </p:cNvSpPr>
          <p:nvPr>
            <p:ph type="body" sz="quarter" idx="12"/>
          </p:nvPr>
        </p:nvSpPr>
        <p:spPr>
          <a:xfrm>
            <a:off x="11253" y="5977560"/>
            <a:ext cx="8665203" cy="880439"/>
          </a:xfrm>
        </p:spPr>
        <p:txBody>
          <a:bodyPr/>
          <a:lstStyle/>
          <a:p>
            <a:r>
              <a:rPr lang="en-GB"/>
              <a:t>Source: BARB, Network. Network programming based on 4+ area filter. Genre = national/international news. </a:t>
            </a:r>
          </a:p>
          <a:p>
            <a:r>
              <a:rPr lang="en-GB"/>
              <a:t>Channels include their HD and +1 variants. Reach criteria = 3 consecutive minutes. Full weeks used for the correct calculation of weekly averages.</a:t>
            </a:r>
          </a:p>
          <a:p>
            <a:r>
              <a:rPr lang="en-GB"/>
              <a:t>Please note there was a change in the genre coding in 2020 and 2019 data was also amended. Data from 2019 onwards may not be directly comparable to previous years and may differ from the 2019 data published last year. </a:t>
            </a:r>
          </a:p>
        </p:txBody>
      </p:sp>
    </p:spTree>
    <p:extLst>
      <p:ext uri="{BB962C8B-B14F-4D97-AF65-F5344CB8AC3E}">
        <p14:creationId xmlns:p14="http://schemas.microsoft.com/office/powerpoint/2010/main" val="685087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70161" y="294850"/>
            <a:ext cx="7605766" cy="705057"/>
          </a:xfrm>
          <a:prstGeom prst="rect">
            <a:avLst/>
          </a:prstGeom>
        </p:spPr>
        <p:txBody>
          <a:bodyPr/>
          <a:lstStyle/>
          <a:p>
            <a:pPr>
              <a:lnSpc>
                <a:spcPts val="1800"/>
              </a:lnSpc>
            </a:pPr>
            <a:r>
              <a:rPr lang="en-GB" sz="1800"/>
              <a:t>Among the adults that use TV for news, BBC One remains the most-used channel, followed by ITV. Usage of ITV and Channel 4 has declined since 2020, whilst BBC Parliament and CNN have both increased</a:t>
            </a:r>
            <a:endParaRPr lang="en-GB" sz="1800" strike="sngStrike"/>
          </a:p>
        </p:txBody>
      </p:sp>
      <p:sp>
        <p:nvSpPr>
          <p:cNvPr id="8" name="Title 1">
            <a:extLst>
              <a:ext uri="{FF2B5EF4-FFF2-40B4-BE49-F238E27FC236}">
                <a16:creationId xmlns:a16="http://schemas.microsoft.com/office/drawing/2014/main" id="{54EEDFC0-9798-4E40-A1BE-0AF79296C148}"/>
              </a:ext>
            </a:extLst>
          </p:cNvPr>
          <p:cNvSpPr txBox="1">
            <a:spLocks/>
          </p:cNvSpPr>
          <p:nvPr/>
        </p:nvSpPr>
        <p:spPr>
          <a:xfrm>
            <a:off x="112106" y="1182732"/>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4.3</a:t>
            </a:r>
            <a:br>
              <a:rPr lang="en-GB" sz="1800" b="1">
                <a:latin typeface="+mn-lt"/>
                <a:cs typeface="Arial" pitchFamily="34" charset="0"/>
              </a:rPr>
            </a:br>
            <a:endParaRPr lang="en-GB" sz="1800" b="1">
              <a:latin typeface="+mn-lt"/>
              <a:cs typeface="Arial" pitchFamily="34" charset="0"/>
            </a:endParaRPr>
          </a:p>
        </p:txBody>
      </p:sp>
      <p:sp>
        <p:nvSpPr>
          <p:cNvPr id="10" name="Title 5"/>
          <p:cNvSpPr>
            <a:spLocks noGrp="1"/>
          </p:cNvSpPr>
          <p:nvPr>
            <p:ph type="title"/>
          </p:nvPr>
        </p:nvSpPr>
        <p:spPr>
          <a:xfrm>
            <a:off x="112106" y="1530371"/>
            <a:ext cx="9046078" cy="300991"/>
          </a:xfrm>
          <a:prstGeom prst="rect">
            <a:avLst/>
          </a:prstGeom>
        </p:spPr>
        <p:txBody>
          <a:bodyPr/>
          <a:lstStyle/>
          <a:p>
            <a:r>
              <a:rPr lang="en-GB" kern="0">
                <a:cs typeface="Arial" pitchFamily="34" charset="0"/>
              </a:rPr>
              <a:t>TV channels used for news nowadays</a:t>
            </a:r>
            <a:br>
              <a:rPr lang="en-GB" kern="0">
                <a:cs typeface="Arial" pitchFamily="34" charset="0"/>
              </a:rPr>
            </a:br>
            <a:r>
              <a:rPr lang="en-GB" sz="1100" i="1" kern="0">
                <a:cs typeface="Arial" pitchFamily="34" charset="0"/>
              </a:rPr>
              <a:t>All using TV for news </a:t>
            </a:r>
            <a:br>
              <a:rPr lang="en-GB" sz="1100" kern="0">
                <a:cs typeface="Arial" pitchFamily="34" charset="0"/>
              </a:rPr>
            </a:br>
            <a:endParaRPr lang="en-GB"/>
          </a:p>
        </p:txBody>
      </p:sp>
      <p:pic>
        <p:nvPicPr>
          <p:cNvPr id="3" name="Picture 2" descr="This chart shows the TV channels used for news nowadays – using the 2021 and 2020 online data. Among the adults who claim to consume news through TV, BBC One is used by 79% in 2021, ITV by 58% and the BBC News channel by 39%">
            <a:extLst>
              <a:ext uri="{FF2B5EF4-FFF2-40B4-BE49-F238E27FC236}">
                <a16:creationId xmlns:a16="http://schemas.microsoft.com/office/drawing/2014/main" id="{FCFE198F-45AF-4298-BBC8-008A256B3D99}"/>
              </a:ext>
            </a:extLst>
          </p:cNvPr>
          <p:cNvPicPr>
            <a:picLocks noChangeAspect="1"/>
          </p:cNvPicPr>
          <p:nvPr/>
        </p:nvPicPr>
        <p:blipFill>
          <a:blip r:embed="rId3"/>
          <a:stretch>
            <a:fillRect/>
          </a:stretch>
        </p:blipFill>
        <p:spPr>
          <a:xfrm>
            <a:off x="53285" y="1934748"/>
            <a:ext cx="9016765" cy="3962743"/>
          </a:xfrm>
          <a:prstGeom prst="rect">
            <a:avLst/>
          </a:prstGeom>
        </p:spPr>
      </p:pic>
      <p:sp>
        <p:nvSpPr>
          <p:cNvPr id="12" name="Text Placeholder 4"/>
          <p:cNvSpPr>
            <a:spLocks noGrp="1"/>
          </p:cNvSpPr>
          <p:nvPr>
            <p:ph type="body" sz="quarter" idx="12"/>
          </p:nvPr>
        </p:nvSpPr>
        <p:spPr>
          <a:xfrm>
            <a:off x="11253" y="5977560"/>
            <a:ext cx="9042157" cy="880439"/>
          </a:xfrm>
        </p:spPr>
        <p:txBody>
          <a:bodyPr/>
          <a:lstStyle/>
          <a:p>
            <a:pPr>
              <a:tabLst>
                <a:tab pos="8696325" algn="r"/>
              </a:tabLst>
            </a:pPr>
            <a:r>
              <a:rPr lang="en-GB"/>
              <a:t>Source: </a:t>
            </a:r>
            <a:r>
              <a:rPr lang="en-CA"/>
              <a:t>Ofcom News Consumption Survey 2021 - ONLINE sample only	</a:t>
            </a:r>
            <a:r>
              <a:rPr lang="en-US"/>
              <a:t>Green/red triangles </a:t>
            </a:r>
            <a:r>
              <a:rPr lang="en-GB"/>
              <a:t>indicate statistically significant differences between 2021 and 2020 </a:t>
            </a:r>
          </a:p>
          <a:p>
            <a:pPr>
              <a:tabLst>
                <a:tab pos="8229600" algn="r"/>
              </a:tabLst>
            </a:pPr>
            <a:r>
              <a:rPr lang="en-GB"/>
              <a:t>Question: D2a.</a:t>
            </a:r>
            <a:r>
              <a:rPr lang="en-GB">
                <a:solidFill>
                  <a:srgbClr val="C00000"/>
                </a:solidFill>
                <a:latin typeface="Arial" panose="020B0604020202020204" pitchFamily="34" charset="0"/>
                <a:cs typeface="Arial" panose="020B0604020202020204" pitchFamily="34" charset="0"/>
              </a:rPr>
              <a:t> </a:t>
            </a:r>
            <a:r>
              <a:rPr lang="en-GB"/>
              <a:t>Thinking specifically about television, which of the following do you use for news nowadays?   Base: All using TV for news – 2021=2561, 2020=1949</a:t>
            </a:r>
          </a:p>
          <a:p>
            <a:r>
              <a:rPr lang="en-GB"/>
              <a:t>Only sources with an incidence of &gt;3% in 2021 are shown</a:t>
            </a:r>
          </a:p>
        </p:txBody>
      </p:sp>
      <p:sp>
        <p:nvSpPr>
          <p:cNvPr id="15" name="TextBox 14">
            <a:extLst>
              <a:ext uri="{FF2B5EF4-FFF2-40B4-BE49-F238E27FC236}">
                <a16:creationId xmlns:a16="http://schemas.microsoft.com/office/drawing/2014/main" id="{83DD8230-EB18-449D-A755-149F820A1826}"/>
              </a:ext>
            </a:extLst>
          </p:cNvPr>
          <p:cNvSpPr txBox="1"/>
          <p:nvPr/>
        </p:nvSpPr>
        <p:spPr>
          <a:xfrm>
            <a:off x="6375903" y="6523539"/>
            <a:ext cx="2444247" cy="257369"/>
          </a:xfrm>
          <a:prstGeom prst="rect">
            <a:avLst/>
          </a:prstGeom>
          <a:solidFill>
            <a:schemeClr val="accent5">
              <a:lumMod val="20000"/>
              <a:lumOff val="80000"/>
            </a:schemeClr>
          </a:solidFill>
        </p:spPr>
        <p:txBody>
          <a:bodyPr wrap="square" lIns="36000" tIns="36000" rIns="36000" bIns="36000" rtlCol="0">
            <a:spAutoFit/>
          </a:bodyPr>
          <a:lstStyle/>
          <a:p>
            <a:pPr algn="ctr"/>
            <a:r>
              <a:rPr lang="en-GB" sz="1200"/>
              <a:t>2020 and 2021 ONLINE SAMPLE ONLY </a:t>
            </a:r>
          </a:p>
        </p:txBody>
      </p:sp>
    </p:spTree>
    <p:extLst>
      <p:ext uri="{BB962C8B-B14F-4D97-AF65-F5344CB8AC3E}">
        <p14:creationId xmlns:p14="http://schemas.microsoft.com/office/powerpoint/2010/main" val="127789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0177" y="628307"/>
            <a:ext cx="8248650" cy="307777"/>
          </a:xfrm>
        </p:spPr>
        <p:txBody>
          <a:bodyPr anchor="ctr"/>
          <a:lstStyle/>
          <a:p>
            <a:pPr algn="l"/>
            <a:r>
              <a:rPr lang="en-GB" sz="2400" b="1">
                <a:solidFill>
                  <a:schemeClr val="tx1"/>
                </a:solidFill>
                <a:latin typeface="+mn-lt"/>
                <a:cs typeface="Arial" panose="020B0604020202020204" pitchFamily="34" charset="0"/>
              </a:rPr>
              <a:t>Introduction</a:t>
            </a:r>
          </a:p>
        </p:txBody>
      </p:sp>
      <p:sp>
        <p:nvSpPr>
          <p:cNvPr id="3" name="Content Placeholder 2"/>
          <p:cNvSpPr>
            <a:spLocks noGrp="1"/>
          </p:cNvSpPr>
          <p:nvPr>
            <p:ph idx="4294967295"/>
          </p:nvPr>
        </p:nvSpPr>
        <p:spPr>
          <a:xfrm>
            <a:off x="373051" y="1588962"/>
            <a:ext cx="8248649" cy="4270625"/>
          </a:xfrm>
          <a:prstGeom prst="rect">
            <a:avLst/>
          </a:prstGeom>
        </p:spPr>
        <p:txBody>
          <a:bodyPr anchor="t"/>
          <a:lstStyle/>
          <a:p>
            <a:pPr>
              <a:lnSpc>
                <a:spcPts val="1500"/>
              </a:lnSpc>
              <a:spcBef>
                <a:spcPts val="0"/>
              </a:spcBef>
            </a:pPr>
            <a:r>
              <a:rPr lang="en-GB" sz="1400">
                <a:cs typeface="Arial"/>
              </a:rPr>
              <a:t>This report provides the findings of Ofcom’s 2020/21 research into news consumption across television, radio, print, social media, podcasts, other websites/apps and magazines. It is published as part of our range of market research reports examining the consumption of content, and attitudes towards that content, across different platforms. </a:t>
            </a:r>
          </a:p>
          <a:p>
            <a:pPr>
              <a:lnSpc>
                <a:spcPts val="1500"/>
              </a:lnSpc>
              <a:spcBef>
                <a:spcPts val="0"/>
              </a:spcBef>
            </a:pPr>
            <a:endParaRPr lang="en-GB" sz="1400">
              <a:cs typeface="Arial" panose="020B0604020202020204" pitchFamily="34" charset="0"/>
            </a:endParaRPr>
          </a:p>
          <a:p>
            <a:pPr>
              <a:lnSpc>
                <a:spcPts val="1500"/>
              </a:lnSpc>
              <a:spcBef>
                <a:spcPts val="0"/>
              </a:spcBef>
            </a:pPr>
            <a:endParaRPr lang="en-GB" sz="1400">
              <a:cs typeface="Arial" panose="020B0604020202020204" pitchFamily="34" charset="0"/>
            </a:endParaRPr>
          </a:p>
          <a:p>
            <a:pPr>
              <a:lnSpc>
                <a:spcPts val="1500"/>
              </a:lnSpc>
              <a:spcBef>
                <a:spcPts val="0"/>
              </a:spcBef>
            </a:pPr>
            <a:r>
              <a:rPr lang="en-GB" sz="1400">
                <a:cs typeface="Arial"/>
              </a:rPr>
              <a:t>The aim of this slide pack report is to inform understanding of news consumption across the UK and within each UK Nation. This includes sources and platforms used, the perceived importance of different outlets for news, attitudes towards individual news sources, international and local news use.</a:t>
            </a:r>
          </a:p>
          <a:p>
            <a:pPr>
              <a:lnSpc>
                <a:spcPts val="1500"/>
              </a:lnSpc>
              <a:spcBef>
                <a:spcPts val="0"/>
              </a:spcBef>
            </a:pPr>
            <a:endParaRPr lang="en-GB" sz="1400">
              <a:cs typeface="Arial"/>
            </a:endParaRPr>
          </a:p>
          <a:p>
            <a:pPr>
              <a:lnSpc>
                <a:spcPts val="1500"/>
              </a:lnSpc>
              <a:spcBef>
                <a:spcPts val="0"/>
              </a:spcBef>
            </a:pPr>
            <a:endParaRPr lang="en-GB" sz="1400">
              <a:cs typeface="Arial" panose="020B0604020202020204" pitchFamily="34" charset="0"/>
            </a:endParaRPr>
          </a:p>
          <a:p>
            <a:pPr>
              <a:lnSpc>
                <a:spcPts val="1500"/>
              </a:lnSpc>
              <a:spcBef>
                <a:spcPts val="0"/>
              </a:spcBef>
            </a:pPr>
            <a:r>
              <a:rPr lang="en-GB" sz="1400">
                <a:cs typeface="Arial"/>
              </a:rPr>
              <a:t>This slide pack also provides an understanding of </a:t>
            </a:r>
            <a:r>
              <a:rPr lang="en-GB" sz="1400"/>
              <a:t>current affairs consumption among adults and </a:t>
            </a:r>
            <a:r>
              <a:rPr lang="en-GB" sz="1400">
                <a:cs typeface="Arial"/>
              </a:rPr>
              <a:t>news consumption among </a:t>
            </a:r>
            <a:r>
              <a:rPr lang="en-GB" sz="1400"/>
              <a:t>12-15 year olds.</a:t>
            </a:r>
            <a:endParaRPr lang="en-GB" sz="1400">
              <a:cs typeface="Calibri"/>
            </a:endParaRPr>
          </a:p>
          <a:p>
            <a:pPr>
              <a:lnSpc>
                <a:spcPts val="1500"/>
              </a:lnSpc>
              <a:spcBef>
                <a:spcPts val="0"/>
              </a:spcBef>
            </a:pPr>
            <a:endParaRPr lang="en-GB" sz="1400">
              <a:cs typeface="Arial" panose="020B0604020202020204" pitchFamily="34" charset="0"/>
            </a:endParaRPr>
          </a:p>
          <a:p>
            <a:pPr>
              <a:lnSpc>
                <a:spcPts val="1500"/>
              </a:lnSpc>
              <a:spcBef>
                <a:spcPts val="0"/>
              </a:spcBef>
            </a:pPr>
            <a:endParaRPr lang="en-GB" sz="1400">
              <a:cs typeface="Arial" panose="020B0604020202020204" pitchFamily="34" charset="0"/>
            </a:endParaRPr>
          </a:p>
          <a:p>
            <a:pPr>
              <a:lnSpc>
                <a:spcPts val="1500"/>
              </a:lnSpc>
              <a:spcBef>
                <a:spcPts val="0"/>
              </a:spcBef>
            </a:pPr>
            <a:r>
              <a:rPr lang="en-GB" sz="1400">
                <a:cs typeface="Arial"/>
              </a:rPr>
              <a:t>The primary source for this report is Ofcom’s News Consumption Survey. The report also contains information from BARB for television viewing.</a:t>
            </a:r>
          </a:p>
        </p:txBody>
      </p:sp>
    </p:spTree>
    <p:extLst>
      <p:ext uri="{BB962C8B-B14F-4D97-AF65-F5344CB8AC3E}">
        <p14:creationId xmlns:p14="http://schemas.microsoft.com/office/powerpoint/2010/main" val="102749256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47" y="1529641"/>
            <a:ext cx="9046078" cy="300991"/>
          </a:xfrm>
          <a:prstGeom prst="rect">
            <a:avLst/>
          </a:prstGeom>
        </p:spPr>
        <p:txBody>
          <a:bodyPr/>
          <a:lstStyle/>
          <a:p>
            <a:r>
              <a:rPr lang="en-GB" kern="0">
                <a:cs typeface="Arial" pitchFamily="34" charset="0"/>
              </a:rPr>
              <a:t>TV channels used for news nowadays</a:t>
            </a:r>
            <a:r>
              <a:rPr lang="en-GB">
                <a:latin typeface="+mn-lt"/>
                <a:cs typeface="Arial" pitchFamily="34" charset="0"/>
              </a:rPr>
              <a:t> 2021 - by demographic group</a:t>
            </a:r>
            <a:br>
              <a:rPr lang="en-GB">
                <a:latin typeface="+mn-lt"/>
                <a:cs typeface="Arial" pitchFamily="34" charset="0"/>
              </a:rPr>
            </a:br>
            <a:r>
              <a:rPr lang="en-GB" sz="1100" i="1" kern="0">
                <a:cs typeface="Arial" pitchFamily="34" charset="0"/>
              </a:rPr>
              <a:t>All using TV for news </a:t>
            </a:r>
            <a:br>
              <a:rPr lang="en-GB">
                <a:latin typeface="+mn-lt"/>
                <a:cs typeface="Arial" pitchFamily="34" charset="0"/>
              </a:rPr>
            </a:br>
            <a:endParaRPr lang="en-GB">
              <a:latin typeface="+mn-lt"/>
              <a:cs typeface="Arial" pitchFamily="34" charset="0"/>
            </a:endParaRPr>
          </a:p>
        </p:txBody>
      </p:sp>
      <p:sp>
        <p:nvSpPr>
          <p:cNvPr id="6" name="Text Placeholder 5"/>
          <p:cNvSpPr>
            <a:spLocks noGrp="1"/>
          </p:cNvSpPr>
          <p:nvPr>
            <p:ph type="body" sz="quarter" idx="14"/>
          </p:nvPr>
        </p:nvSpPr>
        <p:spPr>
          <a:xfrm>
            <a:off x="100355" y="336342"/>
            <a:ext cx="7513929" cy="705057"/>
          </a:xfrm>
        </p:spPr>
        <p:txBody>
          <a:bodyPr/>
          <a:lstStyle/>
          <a:p>
            <a:pPr>
              <a:lnSpc>
                <a:spcPts val="1800"/>
              </a:lnSpc>
            </a:pPr>
            <a:r>
              <a:rPr lang="en-GB" sz="1800"/>
              <a:t>Males, </a:t>
            </a:r>
            <a:r>
              <a:rPr lang="en-GB" sz="1800" kern="0">
                <a:cs typeface="Arial"/>
              </a:rPr>
              <a:t>those aged 65+</a:t>
            </a:r>
            <a:r>
              <a:rPr lang="en-GB" sz="1800"/>
              <a:t> and minority ethnic groups are more likely than females, 16-24s and white adults to use most TV sources. The exception is ITV, where females and C2DEs are more likely to watch this channel for news</a:t>
            </a:r>
            <a:endParaRPr lang="en-US" sz="1800">
              <a:cs typeface="Calibri"/>
            </a:endParaRPr>
          </a:p>
        </p:txBody>
      </p:sp>
      <p:sp>
        <p:nvSpPr>
          <p:cNvPr id="7" name="Title 1">
            <a:extLst>
              <a:ext uri="{FF2B5EF4-FFF2-40B4-BE49-F238E27FC236}">
                <a16:creationId xmlns:a16="http://schemas.microsoft.com/office/drawing/2014/main" id="{96B3FBB4-9AD4-4895-8DF7-452642E907E4}"/>
              </a:ext>
            </a:extLst>
          </p:cNvPr>
          <p:cNvSpPr txBox="1">
            <a:spLocks/>
          </p:cNvSpPr>
          <p:nvPr/>
        </p:nvSpPr>
        <p:spPr>
          <a:xfrm>
            <a:off x="100355" y="1135024"/>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4.4</a:t>
            </a:r>
            <a:br>
              <a:rPr lang="en-GB" sz="1800" b="1">
                <a:latin typeface="+mn-lt"/>
                <a:cs typeface="Arial" pitchFamily="34" charset="0"/>
              </a:rPr>
            </a:br>
            <a:endParaRPr lang="en-GB" sz="1800" b="1">
              <a:latin typeface="+mn-lt"/>
              <a:cs typeface="Arial" pitchFamily="34" charset="0"/>
            </a:endParaRPr>
          </a:p>
        </p:txBody>
      </p:sp>
      <p:graphicFrame>
        <p:nvGraphicFramePr>
          <p:cNvPr id="8" name="Table 7" descr="This table shows the TV channels used for news nowadays, split by gender, age, socio-economic group and ethnic group – using the 2021 online data. The main differences are referred to in the commentary text "/>
          <p:cNvGraphicFramePr>
            <a:graphicFrameLocks noGrp="1"/>
          </p:cNvGraphicFramePr>
          <p:nvPr>
            <p:extLst>
              <p:ext uri="{D42A27DB-BD31-4B8C-83A1-F6EECF244321}">
                <p14:modId xmlns:p14="http://schemas.microsoft.com/office/powerpoint/2010/main" val="179318866"/>
              </p:ext>
            </p:extLst>
          </p:nvPr>
        </p:nvGraphicFramePr>
        <p:xfrm>
          <a:off x="183841" y="2058867"/>
          <a:ext cx="8583930" cy="3411093"/>
        </p:xfrm>
        <a:graphic>
          <a:graphicData uri="http://schemas.openxmlformats.org/drawingml/2006/table">
            <a:tbl>
              <a:tblPr firstRow="1" firstCol="1" bandRow="1">
                <a:tableStyleId>{5C22544A-7EE6-4342-B048-85BDC9FD1C3A}</a:tableStyleId>
              </a:tblPr>
              <a:tblGrid>
                <a:gridCol w="2208730">
                  <a:extLst>
                    <a:ext uri="{9D8B030D-6E8A-4147-A177-3AD203B41FA5}">
                      <a16:colId xmlns:a16="http://schemas.microsoft.com/office/drawing/2014/main" val="20000"/>
                    </a:ext>
                  </a:extLst>
                </a:gridCol>
                <a:gridCol w="702778">
                  <a:extLst>
                    <a:ext uri="{9D8B030D-6E8A-4147-A177-3AD203B41FA5}">
                      <a16:colId xmlns:a16="http://schemas.microsoft.com/office/drawing/2014/main" val="20001"/>
                    </a:ext>
                  </a:extLst>
                </a:gridCol>
                <a:gridCol w="654652">
                  <a:extLst>
                    <a:ext uri="{9D8B030D-6E8A-4147-A177-3AD203B41FA5}">
                      <a16:colId xmlns:a16="http://schemas.microsoft.com/office/drawing/2014/main" val="20002"/>
                    </a:ext>
                  </a:extLst>
                </a:gridCol>
                <a:gridCol w="750904">
                  <a:extLst>
                    <a:ext uri="{9D8B030D-6E8A-4147-A177-3AD203B41FA5}">
                      <a16:colId xmlns:a16="http://schemas.microsoft.com/office/drawing/2014/main" val="20003"/>
                    </a:ext>
                  </a:extLst>
                </a:gridCol>
                <a:gridCol w="702778">
                  <a:extLst>
                    <a:ext uri="{9D8B030D-6E8A-4147-A177-3AD203B41FA5}">
                      <a16:colId xmlns:a16="http://schemas.microsoft.com/office/drawing/2014/main" val="20004"/>
                    </a:ext>
                  </a:extLst>
                </a:gridCol>
                <a:gridCol w="702778">
                  <a:extLst>
                    <a:ext uri="{9D8B030D-6E8A-4147-A177-3AD203B41FA5}">
                      <a16:colId xmlns:a16="http://schemas.microsoft.com/office/drawing/2014/main" val="20005"/>
                    </a:ext>
                  </a:extLst>
                </a:gridCol>
                <a:gridCol w="702778">
                  <a:extLst>
                    <a:ext uri="{9D8B030D-6E8A-4147-A177-3AD203B41FA5}">
                      <a16:colId xmlns:a16="http://schemas.microsoft.com/office/drawing/2014/main" val="20007"/>
                    </a:ext>
                  </a:extLst>
                </a:gridCol>
                <a:gridCol w="702778">
                  <a:extLst>
                    <a:ext uri="{9D8B030D-6E8A-4147-A177-3AD203B41FA5}">
                      <a16:colId xmlns:a16="http://schemas.microsoft.com/office/drawing/2014/main" val="20008"/>
                    </a:ext>
                  </a:extLst>
                </a:gridCol>
                <a:gridCol w="702778">
                  <a:extLst>
                    <a:ext uri="{9D8B030D-6E8A-4147-A177-3AD203B41FA5}">
                      <a16:colId xmlns:a16="http://schemas.microsoft.com/office/drawing/2014/main" val="20009"/>
                    </a:ext>
                  </a:extLst>
                </a:gridCol>
                <a:gridCol w="752976">
                  <a:extLst>
                    <a:ext uri="{9D8B030D-6E8A-4147-A177-3AD203B41FA5}">
                      <a16:colId xmlns:a16="http://schemas.microsoft.com/office/drawing/2014/main" val="20006"/>
                    </a:ext>
                  </a:extLst>
                </a:gridCol>
              </a:tblGrid>
              <a:tr h="365760">
                <a:tc>
                  <a:txBody>
                    <a:bodyPr/>
                    <a:lstStyle/>
                    <a:p>
                      <a:pPr algn="l"/>
                      <a:endParaRPr lang="en-GB" sz="1400">
                        <a:solidFill>
                          <a:schemeClr val="tx2"/>
                        </a:solidFill>
                      </a:endParaRPr>
                    </a:p>
                  </a:txBody>
                  <a:tcPr>
                    <a:lnR w="38100" cap="flat" cmpd="sng" algn="ctr">
                      <a:solidFill>
                        <a:schemeClr val="bg1"/>
                      </a:solidFill>
                      <a:prstDash val="solid"/>
                      <a:round/>
                      <a:headEnd type="none" w="med" len="med"/>
                      <a:tailEnd type="none" w="med" len="med"/>
                    </a:lnR>
                    <a:solidFill>
                      <a:schemeClr val="bg1"/>
                    </a:solidFill>
                  </a:tcPr>
                </a:tc>
                <a:tc>
                  <a:txBody>
                    <a:bodyPr/>
                    <a:lstStyle/>
                    <a:p>
                      <a:pPr algn="ctr"/>
                      <a:r>
                        <a:rPr lang="en-GB" sz="1200"/>
                        <a:t>Total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solidFill>
                  </a:tcPr>
                </a:tc>
                <a:tc>
                  <a:txBody>
                    <a:bodyPr/>
                    <a:lstStyle/>
                    <a:p>
                      <a:pPr algn="ctr"/>
                      <a:r>
                        <a:rPr lang="en-GB" sz="1200"/>
                        <a:t>Male</a:t>
                      </a:r>
                    </a:p>
                  </a:txBody>
                  <a:tcPr anchor="ctr">
                    <a:lnL w="38100" cap="flat" cmpd="sng" algn="ctr">
                      <a:solidFill>
                        <a:schemeClr val="bg1"/>
                      </a:solidFill>
                      <a:prstDash val="solid"/>
                      <a:round/>
                      <a:headEnd type="none" w="med" len="med"/>
                      <a:tailEnd type="none" w="med" len="med"/>
                    </a:lnL>
                    <a:solidFill>
                      <a:schemeClr val="bg2"/>
                    </a:solidFill>
                  </a:tcPr>
                </a:tc>
                <a:tc>
                  <a:txBody>
                    <a:bodyPr/>
                    <a:lstStyle/>
                    <a:p>
                      <a:pPr algn="ctr"/>
                      <a:r>
                        <a:rPr lang="en-GB" sz="1200"/>
                        <a:t>Female</a:t>
                      </a:r>
                    </a:p>
                  </a:txBody>
                  <a:tcPr anchor="ctr">
                    <a:lnR w="38100" cap="flat" cmpd="sng" algn="ctr">
                      <a:solidFill>
                        <a:schemeClr val="bg1"/>
                      </a:solidFill>
                      <a:prstDash val="solid"/>
                      <a:round/>
                      <a:headEnd type="none" w="med" len="med"/>
                      <a:tailEnd type="none" w="med" len="med"/>
                    </a:lnR>
                    <a:solidFill>
                      <a:schemeClr val="bg2"/>
                    </a:solidFill>
                  </a:tcPr>
                </a:tc>
                <a:tc>
                  <a:txBody>
                    <a:bodyPr/>
                    <a:lstStyle/>
                    <a:p>
                      <a:pPr marL="0" algn="ctr" defTabSz="457200" rtl="0" eaLnBrk="1" latinLnBrk="0" hangingPunct="1"/>
                      <a:r>
                        <a:rPr lang="en-GB" sz="1200" b="1" kern="1200">
                          <a:solidFill>
                            <a:schemeClr val="lt1"/>
                          </a:solidFill>
                          <a:latin typeface="+mn-lt"/>
                          <a:ea typeface="+mn-ea"/>
                          <a:cs typeface="+mn-cs"/>
                        </a:rPr>
                        <a:t>16-24</a:t>
                      </a:r>
                    </a:p>
                  </a:txBody>
                  <a:tcPr anchor="ctr">
                    <a:lnL w="38100" cap="flat" cmpd="sng" algn="ctr">
                      <a:solidFill>
                        <a:schemeClr val="bg1"/>
                      </a:solidFill>
                      <a:prstDash val="solid"/>
                      <a:round/>
                      <a:headEnd type="none" w="med" len="med"/>
                      <a:tailEnd type="none" w="med" len="med"/>
                    </a:lnL>
                    <a:solidFill>
                      <a:schemeClr val="bg2"/>
                    </a:solidFill>
                  </a:tcPr>
                </a:tc>
                <a:tc>
                  <a:txBody>
                    <a:bodyPr/>
                    <a:lstStyle/>
                    <a:p>
                      <a:pPr marL="0" algn="ctr" defTabSz="457200" rtl="0" eaLnBrk="1" latinLnBrk="0" hangingPunct="1"/>
                      <a:r>
                        <a:rPr lang="en-GB" sz="1200" b="1" kern="1200">
                          <a:solidFill>
                            <a:schemeClr val="lt1"/>
                          </a:solidFill>
                          <a:latin typeface="+mn-lt"/>
                          <a:ea typeface="+mn-ea"/>
                          <a:cs typeface="+mn-cs"/>
                        </a:rPr>
                        <a:t>65+</a:t>
                      </a:r>
                    </a:p>
                  </a:txBody>
                  <a:tcPr anchor="ctr">
                    <a:lnR w="38100" cap="flat" cmpd="sng" algn="ctr">
                      <a:solidFill>
                        <a:schemeClr val="bg1"/>
                      </a:solidFill>
                      <a:prstDash val="solid"/>
                      <a:round/>
                      <a:headEnd type="none" w="med" len="med"/>
                      <a:tailEnd type="none" w="med" len="med"/>
                    </a:lnR>
                    <a:solidFill>
                      <a:schemeClr val="bg2"/>
                    </a:solidFill>
                  </a:tcPr>
                </a:tc>
                <a:tc>
                  <a:txBody>
                    <a:bodyPr/>
                    <a:lstStyle/>
                    <a:p>
                      <a:pPr marL="0" algn="ctr" defTabSz="457200" rtl="0" eaLnBrk="1" fontAlgn="b" latinLnBrk="0" hangingPunct="1"/>
                      <a:r>
                        <a:rPr lang="en-GB" sz="1200" b="1" kern="1200">
                          <a:solidFill>
                            <a:schemeClr val="lt1"/>
                          </a:solidFill>
                          <a:latin typeface="+mn-lt"/>
                          <a:ea typeface="+mn-ea"/>
                          <a:cs typeface="+mn-cs"/>
                        </a:rPr>
                        <a:t>ABC1</a:t>
                      </a:r>
                    </a:p>
                  </a:txBody>
                  <a:tcPr marL="9525" marR="9525" marT="9525" marB="0" anchor="ctr">
                    <a:lnL w="38100" cap="flat" cmpd="sng" algn="ctr">
                      <a:solidFill>
                        <a:schemeClr val="bg1"/>
                      </a:solidFill>
                      <a:prstDash val="solid"/>
                      <a:round/>
                      <a:headEnd type="none" w="med" len="med"/>
                      <a:tailEnd type="none" w="med" len="med"/>
                    </a:lnL>
                    <a:solidFill>
                      <a:schemeClr val="bg2"/>
                    </a:solidFill>
                  </a:tcPr>
                </a:tc>
                <a:tc>
                  <a:txBody>
                    <a:bodyPr/>
                    <a:lstStyle/>
                    <a:p>
                      <a:pPr marL="0" algn="ctr" defTabSz="457200" rtl="0" eaLnBrk="1" fontAlgn="b" latinLnBrk="0" hangingPunct="1"/>
                      <a:r>
                        <a:rPr lang="en-GB" sz="1200" b="1" kern="1200">
                          <a:solidFill>
                            <a:schemeClr val="lt1"/>
                          </a:solidFill>
                          <a:latin typeface="+mn-lt"/>
                          <a:ea typeface="+mn-ea"/>
                          <a:cs typeface="+mn-cs"/>
                        </a:rPr>
                        <a:t>C2DE</a:t>
                      </a:r>
                    </a:p>
                  </a:txBody>
                  <a:tcPr marL="9525" marR="9525" marT="9525" marB="0" anchor="ctr">
                    <a:lnR w="38100" cap="flat" cmpd="sng" algn="ctr">
                      <a:solidFill>
                        <a:schemeClr val="bg1"/>
                      </a:solidFill>
                      <a:prstDash val="solid"/>
                      <a:round/>
                      <a:headEnd type="none" w="med" len="med"/>
                      <a:tailEnd type="none" w="med" len="med"/>
                    </a:lnR>
                    <a:solidFill>
                      <a:schemeClr val="bg2"/>
                    </a:solidFill>
                  </a:tcPr>
                </a:tc>
                <a:tc>
                  <a:txBody>
                    <a:bodyPr/>
                    <a:lstStyle/>
                    <a:p>
                      <a:pPr marL="0" algn="ctr" defTabSz="457200" rtl="0" eaLnBrk="1" fontAlgn="b" latinLnBrk="0" hangingPunct="1">
                        <a:lnSpc>
                          <a:spcPct val="80000"/>
                        </a:lnSpc>
                      </a:pPr>
                      <a:r>
                        <a:rPr lang="en-GB" sz="1200" b="1" kern="1200">
                          <a:solidFill>
                            <a:schemeClr val="lt1"/>
                          </a:solidFill>
                          <a:latin typeface="+mn-lt"/>
                          <a:ea typeface="+mn-ea"/>
                          <a:cs typeface="+mn-cs"/>
                        </a:rPr>
                        <a:t>Minority ethnic groups</a:t>
                      </a:r>
                    </a:p>
                  </a:txBody>
                  <a:tcPr marL="9525" marR="9525" marT="9525" marB="0" anchor="ctr">
                    <a:lnL w="38100" cap="flat" cmpd="sng" algn="ctr">
                      <a:solidFill>
                        <a:schemeClr val="bg1"/>
                      </a:solidFill>
                      <a:prstDash val="solid"/>
                      <a:round/>
                      <a:headEnd type="none" w="med" len="med"/>
                      <a:tailEnd type="none" w="med" len="med"/>
                    </a:lnL>
                    <a:solidFill>
                      <a:schemeClr val="bg2"/>
                    </a:solidFill>
                  </a:tcPr>
                </a:tc>
                <a:tc>
                  <a:txBody>
                    <a:bodyPr/>
                    <a:lstStyle/>
                    <a:p>
                      <a:pPr marL="0" algn="ctr" defTabSz="457200" rtl="0" eaLnBrk="1" fontAlgn="b" latinLnBrk="0" hangingPunct="1"/>
                      <a:r>
                        <a:rPr lang="en-GB" sz="1200" b="1" kern="1200">
                          <a:solidFill>
                            <a:schemeClr val="lt1"/>
                          </a:solidFill>
                          <a:latin typeface="+mn-lt"/>
                          <a:ea typeface="+mn-ea"/>
                          <a:cs typeface="+mn-cs"/>
                        </a:rPr>
                        <a:t>White</a:t>
                      </a:r>
                    </a:p>
                  </a:txBody>
                  <a:tcPr marL="9525" marR="9525" marT="9525" marB="0" anchor="ctr">
                    <a:solidFill>
                      <a:schemeClr val="bg2"/>
                    </a:solidFill>
                  </a:tcPr>
                </a:tc>
                <a:extLst>
                  <a:ext uri="{0D108BD9-81ED-4DB2-BD59-A6C34878D82A}">
                    <a16:rowId xmlns:a16="http://schemas.microsoft.com/office/drawing/2014/main" val="10000"/>
                  </a:ext>
                </a:extLst>
              </a:tr>
              <a:tr h="246888">
                <a:tc>
                  <a:txBody>
                    <a:bodyPr/>
                    <a:lstStyle/>
                    <a:p>
                      <a:pPr algn="l" fontAlgn="ctr"/>
                      <a:r>
                        <a:rPr lang="en-US" sz="1100" b="0" i="0" u="none" strike="noStrike">
                          <a:solidFill>
                            <a:schemeClr val="bg1"/>
                          </a:solidFill>
                          <a:effectLst/>
                          <a:latin typeface="Calibri" panose="020F0502020204030204" pitchFamily="34" charset="0"/>
                        </a:rPr>
                        <a:t>BBC One</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1" i="0" u="none" strike="noStrike">
                          <a:solidFill>
                            <a:schemeClr val="tx1">
                              <a:lumMod val="50000"/>
                            </a:schemeClr>
                          </a:solidFill>
                          <a:effectLst/>
                          <a:latin typeface="Calibri" panose="020F0502020204030204" pitchFamily="34" charset="0"/>
                        </a:rPr>
                        <a:t>79%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79%</a:t>
                      </a:r>
                    </a:p>
                  </a:txBody>
                  <a:tcPr marL="9525" marR="9525" marT="9525"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78%</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72%</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87%</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81%</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76%</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74%</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79%</a:t>
                      </a:r>
                    </a:p>
                  </a:txBody>
                  <a:tcPr marL="9525" marR="9525" marT="0" marB="0" anchor="ctr">
                    <a:solidFill>
                      <a:srgbClr val="F3D9E9"/>
                    </a:solidFill>
                  </a:tcPr>
                </a:tc>
                <a:extLst>
                  <a:ext uri="{0D108BD9-81ED-4DB2-BD59-A6C34878D82A}">
                    <a16:rowId xmlns:a16="http://schemas.microsoft.com/office/drawing/2014/main" val="10002"/>
                  </a:ext>
                </a:extLst>
              </a:tr>
              <a:tr h="246888">
                <a:tc>
                  <a:txBody>
                    <a:bodyPr/>
                    <a:lstStyle/>
                    <a:p>
                      <a:pPr algn="l" fontAlgn="ctr"/>
                      <a:r>
                        <a:rPr lang="sv-SE" sz="1100" b="0" i="0" u="none" strike="noStrike">
                          <a:solidFill>
                            <a:schemeClr val="bg1"/>
                          </a:solidFill>
                          <a:effectLst/>
                          <a:latin typeface="Calibri" panose="020F0502020204030204" pitchFamily="34" charset="0"/>
                        </a:rPr>
                        <a:t>ITV/ITV WALES/UTV/STV</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1" i="0" u="none" strike="noStrike">
                          <a:solidFill>
                            <a:schemeClr val="tx1">
                              <a:lumMod val="50000"/>
                            </a:schemeClr>
                          </a:solidFill>
                          <a:effectLst/>
                          <a:latin typeface="Calibri" panose="020F0502020204030204" pitchFamily="34" charset="0"/>
                        </a:rPr>
                        <a:t>58%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53%</a:t>
                      </a:r>
                    </a:p>
                  </a:txBody>
                  <a:tcPr marL="9525" marR="9525" marT="9525"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62%</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52%</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62%</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53%</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65%</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51%</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58%</a:t>
                      </a:r>
                    </a:p>
                  </a:txBody>
                  <a:tcPr marL="9525" marR="9525" marT="0" marB="0" anchor="ctr">
                    <a:solidFill>
                      <a:srgbClr val="F3D9E9"/>
                    </a:solidFill>
                  </a:tcPr>
                </a:tc>
                <a:extLst>
                  <a:ext uri="{0D108BD9-81ED-4DB2-BD59-A6C34878D82A}">
                    <a16:rowId xmlns:a16="http://schemas.microsoft.com/office/drawing/2014/main" val="1135109427"/>
                  </a:ext>
                </a:extLst>
              </a:tr>
              <a:tr h="246888">
                <a:tc>
                  <a:txBody>
                    <a:bodyPr/>
                    <a:lstStyle/>
                    <a:p>
                      <a:pPr algn="l" fontAlgn="ctr"/>
                      <a:r>
                        <a:rPr lang="en-US" sz="1100" b="0" i="0" u="none" strike="noStrike">
                          <a:solidFill>
                            <a:schemeClr val="bg1"/>
                          </a:solidFill>
                          <a:effectLst/>
                          <a:latin typeface="Calibri" panose="020F0502020204030204" pitchFamily="34" charset="0"/>
                        </a:rPr>
                        <a:t>BBC News Channel</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1" i="0" u="none" strike="noStrike">
                          <a:solidFill>
                            <a:schemeClr val="tx1">
                              <a:lumMod val="50000"/>
                            </a:schemeClr>
                          </a:solidFill>
                          <a:effectLst/>
                          <a:latin typeface="Calibri" panose="020F0502020204030204" pitchFamily="34" charset="0"/>
                        </a:rPr>
                        <a:t>39%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44%</a:t>
                      </a:r>
                    </a:p>
                  </a:txBody>
                  <a:tcPr marL="9525" marR="9525" marT="9525"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34%</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32%</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47%</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42%</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35%</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46%</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38%</a:t>
                      </a:r>
                    </a:p>
                  </a:txBody>
                  <a:tcPr marL="9525" marR="9525" marT="0" marB="0" anchor="ctr">
                    <a:solidFill>
                      <a:srgbClr val="F3D9E9"/>
                    </a:solidFill>
                  </a:tcPr>
                </a:tc>
                <a:extLst>
                  <a:ext uri="{0D108BD9-81ED-4DB2-BD59-A6C34878D82A}">
                    <a16:rowId xmlns:a16="http://schemas.microsoft.com/office/drawing/2014/main" val="10006"/>
                  </a:ext>
                </a:extLst>
              </a:tr>
              <a:tr h="246888">
                <a:tc>
                  <a:txBody>
                    <a:bodyPr/>
                    <a:lstStyle/>
                    <a:p>
                      <a:pPr algn="l" fontAlgn="ctr"/>
                      <a:r>
                        <a:rPr lang="en-US" sz="1100" b="0" i="0" u="none" strike="noStrike">
                          <a:solidFill>
                            <a:schemeClr val="bg1"/>
                          </a:solidFill>
                          <a:effectLst/>
                          <a:latin typeface="Calibri" panose="020F0502020204030204" pitchFamily="34" charset="0"/>
                        </a:rPr>
                        <a:t>Sky News Channel</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1" i="0" u="none" strike="noStrike">
                          <a:solidFill>
                            <a:schemeClr val="tx1">
                              <a:lumMod val="50000"/>
                            </a:schemeClr>
                          </a:solidFill>
                          <a:effectLst/>
                          <a:latin typeface="Calibri" panose="020F0502020204030204" pitchFamily="34" charset="0"/>
                        </a:rPr>
                        <a:t>38%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44%</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32%</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35%</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35%</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39%</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35%</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48%</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37%</a:t>
                      </a:r>
                    </a:p>
                  </a:txBody>
                  <a:tcPr marL="9525" marR="9525" marT="0" marB="0" anchor="ctr">
                    <a:solidFill>
                      <a:srgbClr val="F3D9E9"/>
                    </a:solidFill>
                  </a:tcPr>
                </a:tc>
                <a:extLst>
                  <a:ext uri="{0D108BD9-81ED-4DB2-BD59-A6C34878D82A}">
                    <a16:rowId xmlns:a16="http://schemas.microsoft.com/office/drawing/2014/main" val="10007"/>
                  </a:ext>
                </a:extLst>
              </a:tr>
              <a:tr h="246888">
                <a:tc>
                  <a:txBody>
                    <a:bodyPr/>
                    <a:lstStyle/>
                    <a:p>
                      <a:pPr algn="l" fontAlgn="ctr"/>
                      <a:r>
                        <a:rPr lang="en-US" sz="1100" b="0" i="0" u="none" strike="noStrike">
                          <a:solidFill>
                            <a:schemeClr val="bg1"/>
                          </a:solidFill>
                          <a:effectLst/>
                          <a:latin typeface="Calibri" panose="020F0502020204030204" pitchFamily="34" charset="0"/>
                        </a:rPr>
                        <a:t>Channel 4</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1" i="0" u="none" strike="noStrike">
                          <a:solidFill>
                            <a:schemeClr val="tx1">
                              <a:lumMod val="50000"/>
                            </a:schemeClr>
                          </a:solidFill>
                          <a:effectLst/>
                          <a:latin typeface="Calibri" panose="020F0502020204030204" pitchFamily="34" charset="0"/>
                        </a:rPr>
                        <a:t>30%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31%</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29%</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29%</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30%</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30%</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30%</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37%</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29%</a:t>
                      </a:r>
                    </a:p>
                  </a:txBody>
                  <a:tcPr marL="9525" marR="9525" marT="0" marB="0" anchor="ctr">
                    <a:solidFill>
                      <a:srgbClr val="F3D9E9"/>
                    </a:solidFill>
                  </a:tcPr>
                </a:tc>
                <a:extLst>
                  <a:ext uri="{0D108BD9-81ED-4DB2-BD59-A6C34878D82A}">
                    <a16:rowId xmlns:a16="http://schemas.microsoft.com/office/drawing/2014/main" val="10008"/>
                  </a:ext>
                </a:extLst>
              </a:tr>
              <a:tr h="246888">
                <a:tc>
                  <a:txBody>
                    <a:bodyPr/>
                    <a:lstStyle/>
                    <a:p>
                      <a:pPr algn="l" fontAlgn="ctr"/>
                      <a:r>
                        <a:rPr lang="en-US" sz="1100" b="0" i="0" u="none" strike="noStrike">
                          <a:solidFill>
                            <a:schemeClr val="bg1"/>
                          </a:solidFill>
                          <a:effectLst/>
                          <a:latin typeface="Calibri" panose="020F0502020204030204" pitchFamily="34" charset="0"/>
                        </a:rPr>
                        <a:t>BBC Two</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1" i="0" u="none" strike="noStrike">
                          <a:solidFill>
                            <a:schemeClr val="tx1">
                              <a:lumMod val="50000"/>
                            </a:schemeClr>
                          </a:solidFill>
                          <a:effectLst/>
                          <a:latin typeface="Calibri" panose="020F0502020204030204" pitchFamily="34" charset="0"/>
                        </a:rPr>
                        <a:t>20%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24%</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16%</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16%</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26%</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21%</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19%</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21%</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20%</a:t>
                      </a:r>
                    </a:p>
                  </a:txBody>
                  <a:tcPr marL="9525" marR="9525" marT="0" marB="0" anchor="ctr">
                    <a:solidFill>
                      <a:srgbClr val="F3D9E9"/>
                    </a:solidFill>
                  </a:tcPr>
                </a:tc>
                <a:extLst>
                  <a:ext uri="{0D108BD9-81ED-4DB2-BD59-A6C34878D82A}">
                    <a16:rowId xmlns:a16="http://schemas.microsoft.com/office/drawing/2014/main" val="10009"/>
                  </a:ext>
                </a:extLst>
              </a:tr>
              <a:tr h="246888">
                <a:tc>
                  <a:txBody>
                    <a:bodyPr/>
                    <a:lstStyle/>
                    <a:p>
                      <a:pPr algn="l" fontAlgn="ctr"/>
                      <a:r>
                        <a:rPr lang="en-US" sz="1100" b="0" i="0" u="none" strike="noStrike">
                          <a:solidFill>
                            <a:schemeClr val="bg1"/>
                          </a:solidFill>
                          <a:effectLst/>
                          <a:latin typeface="Calibri" panose="020F0502020204030204" pitchFamily="34" charset="0"/>
                        </a:rPr>
                        <a:t>Channel 5</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1" i="0" u="none" strike="noStrike">
                          <a:solidFill>
                            <a:schemeClr val="tx1">
                              <a:lumMod val="50000"/>
                            </a:schemeClr>
                          </a:solidFill>
                          <a:effectLst/>
                          <a:latin typeface="Calibri" panose="020F0502020204030204" pitchFamily="34" charset="0"/>
                        </a:rPr>
                        <a:t>15%</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15%</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14%</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18%</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13%</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18%</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19%</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14%</a:t>
                      </a:r>
                    </a:p>
                  </a:txBody>
                  <a:tcPr marL="9525" marR="9525" marT="0" marB="0" anchor="ctr">
                    <a:solidFill>
                      <a:srgbClr val="F3D9E9"/>
                    </a:solidFill>
                  </a:tcPr>
                </a:tc>
                <a:extLst>
                  <a:ext uri="{0D108BD9-81ED-4DB2-BD59-A6C34878D82A}">
                    <a16:rowId xmlns:a16="http://schemas.microsoft.com/office/drawing/2014/main" val="10010"/>
                  </a:ext>
                </a:extLst>
              </a:tr>
              <a:tr h="246888">
                <a:tc>
                  <a:txBody>
                    <a:bodyPr/>
                    <a:lstStyle/>
                    <a:p>
                      <a:pPr algn="l" fontAlgn="ctr"/>
                      <a:r>
                        <a:rPr lang="en-US" sz="1100" b="0" i="0" u="none" strike="noStrike">
                          <a:solidFill>
                            <a:schemeClr val="bg1"/>
                          </a:solidFill>
                          <a:effectLst/>
                          <a:latin typeface="Calibri" panose="020F0502020204030204" pitchFamily="34" charset="0"/>
                        </a:rPr>
                        <a:t>BBC Parliament</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1" i="0" u="none" strike="noStrike">
                          <a:solidFill>
                            <a:schemeClr val="tx1">
                              <a:lumMod val="50000"/>
                            </a:schemeClr>
                          </a:solidFill>
                          <a:effectLst/>
                          <a:latin typeface="Calibri" panose="020F0502020204030204" pitchFamily="34" charset="0"/>
                        </a:rPr>
                        <a:t>13%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16%</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9%</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15%</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14%</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12%</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13%</a:t>
                      </a:r>
                    </a:p>
                  </a:txBody>
                  <a:tcPr marL="9525" marR="9525" marT="0" marB="0" anchor="ctr">
                    <a:solidFill>
                      <a:srgbClr val="F3D9E9"/>
                    </a:solidFill>
                  </a:tcPr>
                </a:tc>
                <a:extLst>
                  <a:ext uri="{0D108BD9-81ED-4DB2-BD59-A6C34878D82A}">
                    <a16:rowId xmlns:a16="http://schemas.microsoft.com/office/drawing/2014/main" val="10011"/>
                  </a:ext>
                </a:extLst>
              </a:tr>
              <a:tr h="246888">
                <a:tc>
                  <a:txBody>
                    <a:bodyPr/>
                    <a:lstStyle/>
                    <a:p>
                      <a:pPr algn="l" fontAlgn="ctr"/>
                      <a:r>
                        <a:rPr lang="en-US" sz="1100" b="0" i="0" u="none" strike="noStrike">
                          <a:solidFill>
                            <a:schemeClr val="bg1"/>
                          </a:solidFill>
                          <a:effectLst/>
                          <a:latin typeface="Calibri" panose="020F0502020204030204" pitchFamily="34" charset="0"/>
                        </a:rPr>
                        <a:t>CNN</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1" i="0" u="none" strike="noStrike">
                          <a:solidFill>
                            <a:schemeClr val="tx1">
                              <a:lumMod val="50000"/>
                            </a:schemeClr>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14%</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7%</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8%</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9%</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22%</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9%</a:t>
                      </a:r>
                    </a:p>
                  </a:txBody>
                  <a:tcPr marL="9525" marR="9525" marT="0" marB="0" anchor="ctr">
                    <a:solidFill>
                      <a:srgbClr val="F3D9E9"/>
                    </a:solidFill>
                  </a:tcPr>
                </a:tc>
                <a:extLst>
                  <a:ext uri="{0D108BD9-81ED-4DB2-BD59-A6C34878D82A}">
                    <a16:rowId xmlns:a16="http://schemas.microsoft.com/office/drawing/2014/main" val="10012"/>
                  </a:ext>
                </a:extLst>
              </a:tr>
              <a:tr h="246888">
                <a:tc>
                  <a:txBody>
                    <a:bodyPr/>
                    <a:lstStyle/>
                    <a:p>
                      <a:pPr algn="l" fontAlgn="ctr"/>
                      <a:r>
                        <a:rPr lang="en-US" sz="1100" b="0" i="0" u="none" strike="noStrike">
                          <a:solidFill>
                            <a:schemeClr val="bg1"/>
                          </a:solidFill>
                          <a:effectLst/>
                          <a:latin typeface="Calibri" panose="020F0502020204030204" pitchFamily="34" charset="0"/>
                        </a:rPr>
                        <a:t>BBC Four</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1" i="0" u="none" strike="noStrike">
                          <a:solidFill>
                            <a:schemeClr val="tx1">
                              <a:lumMod val="50000"/>
                            </a:schemeClr>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6%</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7%</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7%</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15%</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7%</a:t>
                      </a:r>
                    </a:p>
                  </a:txBody>
                  <a:tcPr marL="9525" marR="9525" marT="0" marB="0" anchor="ctr">
                    <a:solidFill>
                      <a:srgbClr val="F3D9E9"/>
                    </a:solidFill>
                  </a:tcPr>
                </a:tc>
                <a:extLst>
                  <a:ext uri="{0D108BD9-81ED-4DB2-BD59-A6C34878D82A}">
                    <a16:rowId xmlns:a16="http://schemas.microsoft.com/office/drawing/2014/main" val="10003"/>
                  </a:ext>
                </a:extLst>
              </a:tr>
              <a:tr h="246888">
                <a:tc>
                  <a:txBody>
                    <a:bodyPr/>
                    <a:lstStyle/>
                    <a:p>
                      <a:pPr algn="l" fontAlgn="ctr"/>
                      <a:r>
                        <a:rPr lang="en-US" sz="1100" b="0" i="0" u="none" strike="noStrike">
                          <a:solidFill>
                            <a:schemeClr val="bg1"/>
                          </a:solidFill>
                          <a:effectLst/>
                          <a:latin typeface="Calibri" panose="020F0502020204030204" pitchFamily="34" charset="0"/>
                        </a:rPr>
                        <a:t>Al Jazeera (English version)</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1" i="0" u="none" strike="noStrike">
                          <a:solidFill>
                            <a:schemeClr val="tx1">
                              <a:lumMod val="50000"/>
                            </a:schemeClr>
                          </a:solidFill>
                          <a:effectLst/>
                          <a:latin typeface="Calibri" panose="020F0502020204030204" pitchFamily="34" charset="0"/>
                        </a:rPr>
                        <a:t>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7%</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4%</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4%</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7%</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6%</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5%</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5%</a:t>
                      </a:r>
                    </a:p>
                  </a:txBody>
                  <a:tcPr marL="9525" marR="9525" marT="0" marB="0" anchor="ctr">
                    <a:solidFill>
                      <a:srgbClr val="F3D9E9"/>
                    </a:solidFill>
                  </a:tcPr>
                </a:tc>
                <a:extLst>
                  <a:ext uri="{0D108BD9-81ED-4DB2-BD59-A6C34878D82A}">
                    <a16:rowId xmlns:a16="http://schemas.microsoft.com/office/drawing/2014/main" val="10004"/>
                  </a:ext>
                </a:extLst>
              </a:tr>
              <a:tr h="246888">
                <a:tc>
                  <a:txBody>
                    <a:bodyPr/>
                    <a:lstStyle/>
                    <a:p>
                      <a:pPr algn="l" fontAlgn="ctr"/>
                      <a:r>
                        <a:rPr lang="en-US" sz="1100" b="0" i="0" u="none" strike="noStrike">
                          <a:solidFill>
                            <a:schemeClr val="bg1"/>
                          </a:solidFill>
                          <a:effectLst/>
                          <a:latin typeface="Calibri" panose="020F0502020204030204" pitchFamily="34" charset="0"/>
                        </a:rPr>
                        <a:t>BBC Scotland</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1" i="0" u="none" strike="noStrike">
                          <a:solidFill>
                            <a:schemeClr val="tx1">
                              <a:lumMod val="50000"/>
                            </a:schemeClr>
                          </a:solidFill>
                          <a:effectLst/>
                          <a:latin typeface="Calibri" panose="020F0502020204030204" pitchFamily="34" charset="0"/>
                        </a:rPr>
                        <a:t>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5%</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4%</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3%</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3%</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4%</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5%</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3%</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chemeClr val="tx1">
                              <a:lumMod val="50000"/>
                            </a:schemeClr>
                          </a:solidFill>
                          <a:effectLst/>
                          <a:latin typeface="Calibri" panose="020F0502020204030204" pitchFamily="34" charset="0"/>
                        </a:rPr>
                        <a:t>4%</a:t>
                      </a:r>
                    </a:p>
                  </a:txBody>
                  <a:tcPr marL="9525" marR="9525" marT="0" marB="0" anchor="ctr">
                    <a:solidFill>
                      <a:srgbClr val="F3D9E9"/>
                    </a:solidFill>
                  </a:tcPr>
                </a:tc>
                <a:extLst>
                  <a:ext uri="{0D108BD9-81ED-4DB2-BD59-A6C34878D82A}">
                    <a16:rowId xmlns:a16="http://schemas.microsoft.com/office/drawing/2014/main" val="10005"/>
                  </a:ext>
                </a:extLst>
              </a:tr>
            </a:tbl>
          </a:graphicData>
        </a:graphic>
      </p:graphicFrame>
      <p:sp>
        <p:nvSpPr>
          <p:cNvPr id="5" name="Text Placeholder 4"/>
          <p:cNvSpPr>
            <a:spLocks noGrp="1"/>
          </p:cNvSpPr>
          <p:nvPr>
            <p:ph type="body" sz="quarter" idx="12"/>
          </p:nvPr>
        </p:nvSpPr>
        <p:spPr/>
        <p:txBody>
          <a:bodyPr/>
          <a:lstStyle/>
          <a:p>
            <a:r>
              <a:rPr lang="en-GB"/>
              <a:t>Source: </a:t>
            </a:r>
            <a:r>
              <a:rPr lang="en-CA"/>
              <a:t>Ofcom News Consumption Survey 2021 - ONLINE sample only</a:t>
            </a:r>
            <a:endParaRPr lang="en-GB"/>
          </a:p>
          <a:p>
            <a:r>
              <a:rPr lang="en-GB"/>
              <a:t>Question: D2a.</a:t>
            </a:r>
            <a:r>
              <a:rPr lang="en-GB">
                <a:solidFill>
                  <a:srgbClr val="C00000"/>
                </a:solidFill>
                <a:latin typeface="Arial" panose="020B0604020202020204" pitchFamily="34" charset="0"/>
                <a:cs typeface="Arial" panose="020B0604020202020204" pitchFamily="34" charset="0"/>
              </a:rPr>
              <a:t> </a:t>
            </a:r>
            <a:r>
              <a:rPr lang="en-GB"/>
              <a:t>Thinking specifically about television, which of the following do you use for news nowadays?</a:t>
            </a:r>
            <a:endParaRPr lang="en-US"/>
          </a:p>
          <a:p>
            <a:r>
              <a:rPr lang="en-GB"/>
              <a:t>Base: All using TV for news 2021 - Total=2561, Male=1241, Female=1319, 16-24=398, 65+=579, ABC1=1466, C2DE=1082, Minority ethnic groups=354, White=2199</a:t>
            </a:r>
          </a:p>
          <a:p>
            <a:r>
              <a:rPr lang="en-US"/>
              <a:t>Green s</a:t>
            </a:r>
            <a:r>
              <a:rPr lang="tr-TR"/>
              <a:t>hading</a:t>
            </a:r>
            <a:r>
              <a:rPr lang="en-GB"/>
              <a:t> indicate</a:t>
            </a:r>
            <a:r>
              <a:rPr lang="tr-TR"/>
              <a:t>s</a:t>
            </a:r>
            <a:r>
              <a:rPr lang="en-GB"/>
              <a:t> significant differences between groups. Only sources with an incidence of &gt;3% in 2021 are shown. </a:t>
            </a:r>
          </a:p>
        </p:txBody>
      </p:sp>
    </p:spTree>
    <p:extLst>
      <p:ext uri="{BB962C8B-B14F-4D97-AF65-F5344CB8AC3E}">
        <p14:creationId xmlns:p14="http://schemas.microsoft.com/office/powerpoint/2010/main" val="2515759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descr="This chart shows the frequency of news consumption across the main TV channels used for news nowadays – using the 2021 and 2020 online data. 96% of those watching the news on BBC One during 2021 do so at least once a week. This figure is slightly lower for ITV and the Sky News Channel at 93%, with the BBC News Channel at 92%"/>
          <p:cNvSpPr>
            <a:spLocks noGrp="1"/>
          </p:cNvSpPr>
          <p:nvPr>
            <p:ph type="title"/>
          </p:nvPr>
        </p:nvSpPr>
        <p:spPr>
          <a:xfrm>
            <a:off x="102894" y="1399277"/>
            <a:ext cx="9046078" cy="300991"/>
          </a:xfrm>
          <a:prstGeom prst="rect">
            <a:avLst/>
          </a:prstGeom>
        </p:spPr>
        <p:txBody>
          <a:bodyPr/>
          <a:lstStyle/>
          <a:p>
            <a:r>
              <a:rPr lang="en-GB"/>
              <a:t>Frequency of consumption for main TV channels 2021 </a:t>
            </a:r>
            <a:br>
              <a:rPr lang="en-GB"/>
            </a:br>
            <a:r>
              <a:rPr lang="en-GB" sz="1100" i="1" kern="0">
                <a:cs typeface="Arial" pitchFamily="34" charset="0"/>
              </a:rPr>
              <a:t>All using each source for news </a:t>
            </a:r>
            <a:endParaRPr lang="en-GB"/>
          </a:p>
        </p:txBody>
      </p:sp>
      <p:sp>
        <p:nvSpPr>
          <p:cNvPr id="7" name="Text Placeholder 6"/>
          <p:cNvSpPr>
            <a:spLocks noGrp="1"/>
          </p:cNvSpPr>
          <p:nvPr>
            <p:ph type="body" sz="quarter" idx="14"/>
          </p:nvPr>
        </p:nvSpPr>
        <p:spPr>
          <a:xfrm>
            <a:off x="98673" y="393717"/>
            <a:ext cx="7452000" cy="705057"/>
          </a:xfrm>
        </p:spPr>
        <p:txBody>
          <a:bodyPr/>
          <a:lstStyle/>
          <a:p>
            <a:pPr>
              <a:lnSpc>
                <a:spcPts val="1800"/>
              </a:lnSpc>
            </a:pPr>
            <a:r>
              <a:rPr lang="en-GB" sz="1800"/>
              <a:t>BBC One is used most frequently for news. The percentage of Sky News users watching at least once a week has increased significantly over the past year from 90% to 93%</a:t>
            </a:r>
            <a:endParaRPr lang="en-US" sz="1800"/>
          </a:p>
        </p:txBody>
      </p:sp>
      <p:sp>
        <p:nvSpPr>
          <p:cNvPr id="12" name="Title 1">
            <a:extLst>
              <a:ext uri="{FF2B5EF4-FFF2-40B4-BE49-F238E27FC236}">
                <a16:creationId xmlns:a16="http://schemas.microsoft.com/office/drawing/2014/main" id="{DA09E003-E3A6-4A4F-8571-F2A3775A35CD}"/>
              </a:ext>
            </a:extLst>
          </p:cNvPr>
          <p:cNvSpPr txBox="1">
            <a:spLocks/>
          </p:cNvSpPr>
          <p:nvPr/>
        </p:nvSpPr>
        <p:spPr>
          <a:xfrm>
            <a:off x="98673" y="1098774"/>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4.5</a:t>
            </a:r>
            <a:br>
              <a:rPr lang="en-GB" sz="1800" b="1">
                <a:latin typeface="+mn-lt"/>
                <a:cs typeface="Arial" pitchFamily="34" charset="0"/>
              </a:rPr>
            </a:br>
            <a:endParaRPr lang="en-GB" sz="1800" b="1">
              <a:latin typeface="+mn-lt"/>
              <a:cs typeface="Arial" pitchFamily="34" charset="0"/>
            </a:endParaRPr>
          </a:p>
        </p:txBody>
      </p:sp>
      <p:pic>
        <p:nvPicPr>
          <p:cNvPr id="5" name="Picture 4" descr="This chart shows the frequency of use of TV channels for news nowadays – using the 2021 and 2020 online data. BBC One is used most frequently for news; 96% of those using it for news use it at least once a week.">
            <a:extLst>
              <a:ext uri="{FF2B5EF4-FFF2-40B4-BE49-F238E27FC236}">
                <a16:creationId xmlns:a16="http://schemas.microsoft.com/office/drawing/2014/main" id="{B9A798B2-1008-48B6-9D4F-5C9DAB5F9089}"/>
              </a:ext>
            </a:extLst>
          </p:cNvPr>
          <p:cNvPicPr>
            <a:picLocks noChangeAspect="1"/>
          </p:cNvPicPr>
          <p:nvPr/>
        </p:nvPicPr>
        <p:blipFill>
          <a:blip r:embed="rId3"/>
          <a:stretch>
            <a:fillRect/>
          </a:stretch>
        </p:blipFill>
        <p:spPr>
          <a:xfrm>
            <a:off x="0" y="1945182"/>
            <a:ext cx="9144000" cy="4523490"/>
          </a:xfrm>
          <a:prstGeom prst="rect">
            <a:avLst/>
          </a:prstGeom>
        </p:spPr>
      </p:pic>
      <p:sp>
        <p:nvSpPr>
          <p:cNvPr id="2" name="Text Placeholder 1"/>
          <p:cNvSpPr>
            <a:spLocks noGrp="1"/>
          </p:cNvSpPr>
          <p:nvPr>
            <p:ph type="body" sz="quarter" idx="12"/>
          </p:nvPr>
        </p:nvSpPr>
        <p:spPr>
          <a:xfrm>
            <a:off x="11253" y="5977560"/>
            <a:ext cx="9037637" cy="880439"/>
          </a:xfrm>
        </p:spPr>
        <p:txBody>
          <a:bodyPr/>
          <a:lstStyle/>
          <a:p>
            <a:pPr>
              <a:tabLst>
                <a:tab pos="8696325" algn="r"/>
              </a:tabLst>
            </a:pPr>
            <a:r>
              <a:rPr lang="en-GB"/>
              <a:t>Source: </a:t>
            </a:r>
            <a:r>
              <a:rPr lang="en-CA"/>
              <a:t>Ofcom News Consumption Survey 2021 - ONLINE sample only</a:t>
            </a:r>
            <a:r>
              <a:rPr lang="en-GB"/>
              <a:t>	</a:t>
            </a:r>
            <a:r>
              <a:rPr lang="en-US"/>
              <a:t> Green/red triangles </a:t>
            </a:r>
            <a:r>
              <a:rPr lang="en-GB"/>
              <a:t>indicate statistically significant differences between 2021 and 2020</a:t>
            </a:r>
          </a:p>
          <a:p>
            <a:r>
              <a:rPr lang="en-GB"/>
              <a:t>Question: </a:t>
            </a:r>
            <a:r>
              <a:rPr lang="nl-NL"/>
              <a:t>D2b. And typically how often do you watch the news on... </a:t>
            </a:r>
            <a:endParaRPr lang="en-GB"/>
          </a:p>
          <a:p>
            <a:r>
              <a:rPr lang="en-GB"/>
              <a:t>Base: All who use each source for news 2021 (bases shown above, only sources used by 100+ respondents included)</a:t>
            </a:r>
          </a:p>
        </p:txBody>
      </p:sp>
      <p:sp>
        <p:nvSpPr>
          <p:cNvPr id="21" name="TextBox 20">
            <a:extLst>
              <a:ext uri="{FF2B5EF4-FFF2-40B4-BE49-F238E27FC236}">
                <a16:creationId xmlns:a16="http://schemas.microsoft.com/office/drawing/2014/main" id="{FEDAA931-3DA5-4ADC-A2EB-AEB23D1423A4}"/>
              </a:ext>
            </a:extLst>
          </p:cNvPr>
          <p:cNvSpPr txBox="1"/>
          <p:nvPr/>
        </p:nvSpPr>
        <p:spPr>
          <a:xfrm>
            <a:off x="7161818" y="6288030"/>
            <a:ext cx="1681315" cy="461665"/>
          </a:xfrm>
          <a:prstGeom prst="rect">
            <a:avLst/>
          </a:prstGeom>
          <a:solidFill>
            <a:schemeClr val="accent5">
              <a:lumMod val="20000"/>
              <a:lumOff val="80000"/>
            </a:schemeClr>
          </a:solidFill>
        </p:spPr>
        <p:txBody>
          <a:bodyPr wrap="square" rtlCol="0">
            <a:spAutoFit/>
          </a:bodyPr>
          <a:lstStyle/>
          <a:p>
            <a:pPr algn="ctr"/>
            <a:r>
              <a:rPr lang="en-GB" sz="1200"/>
              <a:t>2020 and 2021 ONLINE SAMPLE ONLY </a:t>
            </a:r>
          </a:p>
        </p:txBody>
      </p:sp>
    </p:spTree>
    <p:extLst>
      <p:ext uri="{BB962C8B-B14F-4D97-AF65-F5344CB8AC3E}">
        <p14:creationId xmlns:p14="http://schemas.microsoft.com/office/powerpoint/2010/main" val="1456448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2780928"/>
            <a:ext cx="7886700" cy="1080120"/>
          </a:xfrm>
        </p:spPr>
        <p:txBody>
          <a:bodyPr/>
          <a:lstStyle/>
          <a:p>
            <a:r>
              <a:rPr lang="en-GB"/>
              <a:t>News consumption via radio</a:t>
            </a:r>
            <a:br>
              <a:rPr lang="en-GB"/>
            </a:br>
            <a:endParaRPr lang="en-GB" sz="2000"/>
          </a:p>
        </p:txBody>
      </p:sp>
    </p:spTree>
    <p:extLst>
      <p:ext uri="{BB962C8B-B14F-4D97-AF65-F5344CB8AC3E}">
        <p14:creationId xmlns:p14="http://schemas.microsoft.com/office/powerpoint/2010/main" val="662339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5263" y="1335708"/>
            <a:ext cx="9046078" cy="300991"/>
          </a:xfrm>
          <a:prstGeom prst="rect">
            <a:avLst/>
          </a:prstGeom>
        </p:spPr>
        <p:txBody>
          <a:bodyPr/>
          <a:lstStyle/>
          <a:p>
            <a:r>
              <a:rPr lang="en-GB" kern="0">
                <a:cs typeface="Arial" pitchFamily="34" charset="0"/>
              </a:rPr>
              <a:t>Radio stations used for news nowadays</a:t>
            </a:r>
            <a:br>
              <a:rPr lang="en-GB" kern="0">
                <a:cs typeface="Arial" pitchFamily="34" charset="0"/>
              </a:rPr>
            </a:br>
            <a:r>
              <a:rPr lang="en-GB" sz="1100" i="1" kern="0">
                <a:cs typeface="Arial" pitchFamily="34" charset="0"/>
              </a:rPr>
              <a:t>All using radio for news </a:t>
            </a:r>
            <a:br>
              <a:rPr lang="en-GB" kern="0">
                <a:cs typeface="Arial" pitchFamily="34" charset="0"/>
              </a:rPr>
            </a:br>
            <a:endParaRPr lang="en-GB"/>
          </a:p>
        </p:txBody>
      </p:sp>
      <p:sp>
        <p:nvSpPr>
          <p:cNvPr id="4" name="Text Placeholder 3"/>
          <p:cNvSpPr>
            <a:spLocks noGrp="1"/>
          </p:cNvSpPr>
          <p:nvPr>
            <p:ph type="body" sz="quarter" idx="14"/>
          </p:nvPr>
        </p:nvSpPr>
        <p:spPr>
          <a:xfrm>
            <a:off x="-48248" y="300122"/>
            <a:ext cx="7724175" cy="705057"/>
          </a:xfrm>
          <a:prstGeom prst="rect">
            <a:avLst/>
          </a:prstGeom>
        </p:spPr>
        <p:txBody>
          <a:bodyPr anchor="t" anchorCtr="0"/>
          <a:lstStyle/>
          <a:p>
            <a:pPr>
              <a:lnSpc>
                <a:spcPts val="1800"/>
              </a:lnSpc>
            </a:pPr>
            <a:r>
              <a:rPr lang="en-GB" sz="1800"/>
              <a:t>Among the adults that use radio for news, 7 in 10 claim to use a BBC station. </a:t>
            </a:r>
          </a:p>
          <a:p>
            <a:pPr>
              <a:lnSpc>
                <a:spcPts val="1800"/>
              </a:lnSpc>
            </a:pPr>
            <a:r>
              <a:rPr lang="en-GB" sz="1800"/>
              <a:t>BBC Radio 2, 1 and 4 continue to be most used for news. </a:t>
            </a:r>
          </a:p>
        </p:txBody>
      </p:sp>
      <p:sp>
        <p:nvSpPr>
          <p:cNvPr id="10" name="Title 1">
            <a:extLst>
              <a:ext uri="{FF2B5EF4-FFF2-40B4-BE49-F238E27FC236}">
                <a16:creationId xmlns:a16="http://schemas.microsoft.com/office/drawing/2014/main" id="{57C275E4-4495-436C-B774-672EC0EAEEB0}"/>
              </a:ext>
            </a:extLst>
          </p:cNvPr>
          <p:cNvSpPr txBox="1">
            <a:spLocks/>
          </p:cNvSpPr>
          <p:nvPr/>
        </p:nvSpPr>
        <p:spPr>
          <a:xfrm>
            <a:off x="98673" y="1098774"/>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5.1</a:t>
            </a:r>
            <a:br>
              <a:rPr lang="en-GB" sz="1800" b="1">
                <a:latin typeface="+mn-lt"/>
                <a:cs typeface="Arial" pitchFamily="34" charset="0"/>
              </a:rPr>
            </a:br>
            <a:endParaRPr lang="en-GB" sz="1800" b="1">
              <a:latin typeface="+mn-lt"/>
              <a:cs typeface="Arial" pitchFamily="34" charset="0"/>
            </a:endParaRPr>
          </a:p>
        </p:txBody>
      </p:sp>
      <p:graphicFrame>
        <p:nvGraphicFramePr>
          <p:cNvPr id="16" name="Chart Placeholder 10" descr="This chart shows the radio stations used for news nowadays – using the 2021 and 2020 online data. Among the adults who claim to consume news through the radio, BBC Radio 2 is used by 26% of adults in 2021, followed BBC Radio 1 at 22% and BBC Radio 4 at 22%">
            <a:extLst>
              <a:ext uri="{FF2B5EF4-FFF2-40B4-BE49-F238E27FC236}">
                <a16:creationId xmlns:a16="http://schemas.microsoft.com/office/drawing/2014/main" id="{034DDFA2-AA0A-4610-B6E1-B7F1A0DDCB24}"/>
              </a:ext>
            </a:extLst>
          </p:cNvPr>
          <p:cNvGraphicFramePr>
            <a:graphicFrameLocks/>
          </p:cNvGraphicFramePr>
          <p:nvPr>
            <p:extLst>
              <p:ext uri="{D42A27DB-BD31-4B8C-83A1-F6EECF244321}">
                <p14:modId xmlns:p14="http://schemas.microsoft.com/office/powerpoint/2010/main" val="2883007872"/>
              </p:ext>
            </p:extLst>
          </p:nvPr>
        </p:nvGraphicFramePr>
        <p:xfrm>
          <a:off x="-110923" y="1753893"/>
          <a:ext cx="7022072" cy="4187864"/>
        </p:xfrm>
        <a:graphic>
          <a:graphicData uri="http://schemas.openxmlformats.org/drawingml/2006/chart">
            <c:chart xmlns:c="http://schemas.openxmlformats.org/drawingml/2006/chart" xmlns:r="http://schemas.openxmlformats.org/officeDocument/2006/relationships" r:id="rId3"/>
          </a:graphicData>
        </a:graphic>
      </p:graphicFrame>
      <p:sp>
        <p:nvSpPr>
          <p:cNvPr id="18" name="Isosceles Triangle 17">
            <a:extLst>
              <a:ext uri="{FF2B5EF4-FFF2-40B4-BE49-F238E27FC236}">
                <a16:creationId xmlns:a16="http://schemas.microsoft.com/office/drawing/2014/main" id="{46EF6820-3650-4572-A830-464378205D81}"/>
              </a:ext>
              <a:ext uri="{C183D7F6-B498-43B3-948B-1728B52AA6E4}">
                <adec:decorative xmlns:adec="http://schemas.microsoft.com/office/drawing/2017/decorative" val="1"/>
              </a:ext>
            </a:extLst>
          </p:cNvPr>
          <p:cNvSpPr/>
          <p:nvPr/>
        </p:nvSpPr>
        <p:spPr bwMode="ltGray">
          <a:xfrm rot="10800000">
            <a:off x="4599252" y="3024343"/>
            <a:ext cx="91440" cy="9144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9" name="Isosceles Triangle 18">
            <a:extLst>
              <a:ext uri="{FF2B5EF4-FFF2-40B4-BE49-F238E27FC236}">
                <a16:creationId xmlns:a16="http://schemas.microsoft.com/office/drawing/2014/main" id="{E239A25F-EE5B-4C07-8A7A-4132A7151EDE}"/>
              </a:ext>
              <a:ext uri="{C183D7F6-B498-43B3-948B-1728B52AA6E4}">
                <adec:decorative xmlns:adec="http://schemas.microsoft.com/office/drawing/2017/decorative" val="1"/>
              </a:ext>
            </a:extLst>
          </p:cNvPr>
          <p:cNvSpPr/>
          <p:nvPr/>
        </p:nvSpPr>
        <p:spPr bwMode="ltGray">
          <a:xfrm rot="10800000">
            <a:off x="4087905" y="5709930"/>
            <a:ext cx="91440" cy="9144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pic>
        <p:nvPicPr>
          <p:cNvPr id="15" name="Picture 14" descr="71% of those using radio for news used any BBC Radio station for news in 2021, whilst 61% used a commercial radio station">
            <a:extLst>
              <a:ext uri="{FF2B5EF4-FFF2-40B4-BE49-F238E27FC236}">
                <a16:creationId xmlns:a16="http://schemas.microsoft.com/office/drawing/2014/main" id="{28569141-51E5-425E-9666-48F9E66EF605}"/>
              </a:ext>
            </a:extLst>
          </p:cNvPr>
          <p:cNvPicPr>
            <a:picLocks noChangeAspect="1"/>
          </p:cNvPicPr>
          <p:nvPr/>
        </p:nvPicPr>
        <p:blipFill>
          <a:blip r:embed="rId4"/>
          <a:stretch>
            <a:fillRect/>
          </a:stretch>
        </p:blipFill>
        <p:spPr>
          <a:xfrm>
            <a:off x="6105792" y="2737189"/>
            <a:ext cx="2737341" cy="2139881"/>
          </a:xfrm>
          <a:prstGeom prst="rect">
            <a:avLst/>
          </a:prstGeom>
        </p:spPr>
      </p:pic>
      <p:sp>
        <p:nvSpPr>
          <p:cNvPr id="14" name="Text Placeholder 4"/>
          <p:cNvSpPr>
            <a:spLocks noGrp="1"/>
          </p:cNvSpPr>
          <p:nvPr>
            <p:ph type="body" sz="quarter" idx="12"/>
          </p:nvPr>
        </p:nvSpPr>
        <p:spPr>
          <a:xfrm>
            <a:off x="11253" y="5977560"/>
            <a:ext cx="9130088" cy="880439"/>
          </a:xfrm>
        </p:spPr>
        <p:txBody>
          <a:bodyPr/>
          <a:lstStyle/>
          <a:p>
            <a:pPr>
              <a:spcBef>
                <a:spcPts val="0"/>
              </a:spcBef>
              <a:tabLst>
                <a:tab pos="8696325" algn="r"/>
              </a:tabLst>
            </a:pPr>
            <a:r>
              <a:rPr lang="en-GB"/>
              <a:t>Source: </a:t>
            </a:r>
            <a:r>
              <a:rPr lang="en-CA"/>
              <a:t>Ofcom News Consumption Survey 2021 - ONLINE sample only</a:t>
            </a:r>
            <a:r>
              <a:rPr lang="en-GB"/>
              <a:t>	</a:t>
            </a:r>
            <a:r>
              <a:rPr lang="en-US"/>
              <a:t> Green/red triangles </a:t>
            </a:r>
            <a:r>
              <a:rPr lang="en-GB"/>
              <a:t>indicate statistically significant differences between 2021 and 2020</a:t>
            </a:r>
          </a:p>
          <a:p>
            <a:pPr>
              <a:spcBef>
                <a:spcPts val="0"/>
              </a:spcBef>
            </a:pPr>
            <a:r>
              <a:rPr lang="en-GB"/>
              <a:t>Question: D6a.</a:t>
            </a:r>
            <a:r>
              <a:rPr lang="en-GB">
                <a:solidFill>
                  <a:srgbClr val="C00000"/>
                </a:solidFill>
                <a:latin typeface="Arial" panose="020B0604020202020204" pitchFamily="34" charset="0"/>
                <a:cs typeface="Arial" panose="020B0604020202020204" pitchFamily="34" charset="0"/>
              </a:rPr>
              <a:t> </a:t>
            </a:r>
            <a:r>
              <a:rPr lang="en-GB"/>
              <a:t>Thinking specifically about radio stations, which of the following do you use for news nowadays?</a:t>
            </a:r>
            <a:endParaRPr lang="en-US"/>
          </a:p>
          <a:p>
            <a:pPr>
              <a:spcBef>
                <a:spcPts val="0"/>
              </a:spcBef>
            </a:pPr>
            <a:r>
              <a:rPr lang="en-GB"/>
              <a:t>Base: All using radio for news – 2021=1576, 2020=1331. Only sources with an incidence of &gt;5% in 2021 are shown</a:t>
            </a:r>
          </a:p>
          <a:p>
            <a:pPr>
              <a:spcBef>
                <a:spcPts val="0"/>
              </a:spcBef>
            </a:pPr>
            <a:r>
              <a:rPr lang="en-GB"/>
              <a:t>Note: Radio stations include short news bulletins at the start of each hour which aren't able to be measured </a:t>
            </a:r>
            <a:br>
              <a:rPr lang="en-GB"/>
            </a:br>
            <a:r>
              <a:rPr lang="en-GB"/>
              <a:t>through the industry metric, RAJAR. Our survey helps us understand the role radio plays in news consumption. </a:t>
            </a:r>
          </a:p>
        </p:txBody>
      </p:sp>
      <p:sp>
        <p:nvSpPr>
          <p:cNvPr id="12" name="TextBox 11">
            <a:extLst>
              <a:ext uri="{FF2B5EF4-FFF2-40B4-BE49-F238E27FC236}">
                <a16:creationId xmlns:a16="http://schemas.microsoft.com/office/drawing/2014/main" id="{37C554A3-B468-4DC7-A545-4F56041490CC}"/>
              </a:ext>
            </a:extLst>
          </p:cNvPr>
          <p:cNvSpPr txBox="1"/>
          <p:nvPr/>
        </p:nvSpPr>
        <p:spPr>
          <a:xfrm>
            <a:off x="7161818" y="6288030"/>
            <a:ext cx="1681315" cy="461665"/>
          </a:xfrm>
          <a:prstGeom prst="rect">
            <a:avLst/>
          </a:prstGeom>
          <a:solidFill>
            <a:schemeClr val="accent5">
              <a:lumMod val="20000"/>
              <a:lumOff val="80000"/>
            </a:schemeClr>
          </a:solidFill>
        </p:spPr>
        <p:txBody>
          <a:bodyPr wrap="square" rtlCol="0">
            <a:spAutoFit/>
          </a:bodyPr>
          <a:lstStyle/>
          <a:p>
            <a:pPr algn="ctr"/>
            <a:r>
              <a:rPr lang="en-GB" sz="1200"/>
              <a:t>2020 and 2021 ONLINE SAMPLE ONLY </a:t>
            </a:r>
          </a:p>
        </p:txBody>
      </p:sp>
    </p:spTree>
    <p:extLst>
      <p:ext uri="{BB962C8B-B14F-4D97-AF65-F5344CB8AC3E}">
        <p14:creationId xmlns:p14="http://schemas.microsoft.com/office/powerpoint/2010/main" val="2474483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17" y="1364464"/>
            <a:ext cx="9046078" cy="300991"/>
          </a:xfrm>
          <a:prstGeom prst="rect">
            <a:avLst/>
          </a:prstGeom>
        </p:spPr>
        <p:txBody>
          <a:bodyPr/>
          <a:lstStyle/>
          <a:p>
            <a:r>
              <a:rPr lang="en-GB" kern="0">
                <a:cs typeface="Arial" pitchFamily="34" charset="0"/>
              </a:rPr>
              <a:t>Radio stations used for news nowadays</a:t>
            </a:r>
            <a:r>
              <a:rPr lang="en-GB">
                <a:latin typeface="+mn-lt"/>
                <a:cs typeface="Arial" pitchFamily="34" charset="0"/>
              </a:rPr>
              <a:t> 2021 - by demographic group</a:t>
            </a:r>
            <a:br>
              <a:rPr lang="en-GB">
                <a:latin typeface="+mn-lt"/>
                <a:cs typeface="Arial" pitchFamily="34" charset="0"/>
              </a:rPr>
            </a:br>
            <a:r>
              <a:rPr lang="en-GB" sz="1100" i="1" kern="0">
                <a:cs typeface="Arial" pitchFamily="34" charset="0"/>
              </a:rPr>
              <a:t>All using radio for news </a:t>
            </a:r>
            <a:br>
              <a:rPr lang="en-GB">
                <a:latin typeface="+mn-lt"/>
                <a:cs typeface="Arial" pitchFamily="34" charset="0"/>
              </a:rPr>
            </a:br>
            <a:endParaRPr lang="en-GB">
              <a:latin typeface="+mn-lt"/>
              <a:cs typeface="Arial" pitchFamily="34" charset="0"/>
            </a:endParaRPr>
          </a:p>
        </p:txBody>
      </p:sp>
      <p:sp>
        <p:nvSpPr>
          <p:cNvPr id="6" name="Text Placeholder 5"/>
          <p:cNvSpPr>
            <a:spLocks noGrp="1"/>
          </p:cNvSpPr>
          <p:nvPr>
            <p:ph type="body" sz="quarter" idx="14"/>
          </p:nvPr>
        </p:nvSpPr>
        <p:spPr>
          <a:xfrm>
            <a:off x="-911" y="311265"/>
            <a:ext cx="7704000" cy="705057"/>
          </a:xfrm>
        </p:spPr>
        <p:txBody>
          <a:bodyPr/>
          <a:lstStyle/>
          <a:p>
            <a:pPr>
              <a:lnSpc>
                <a:spcPts val="1800"/>
              </a:lnSpc>
            </a:pPr>
            <a:r>
              <a:rPr lang="en-GB" sz="1800"/>
              <a:t>16-24s are more likely than those aged 65+ to use Radio 1, Capital, Heart and Kiss, those aged 65+ are more likely to use BBC Radio 4, 2, 5 Live and BBC local radio. ABC1s are more likely than C2DEs to listen to non-music radio stations, such as Radio 4, 5 Live, LBC and the BBC World Service</a:t>
            </a:r>
            <a:endParaRPr lang="en-US" sz="1800"/>
          </a:p>
          <a:p>
            <a:pPr>
              <a:lnSpc>
                <a:spcPts val="1800"/>
              </a:lnSpc>
            </a:pPr>
            <a:endParaRPr lang="en-US"/>
          </a:p>
        </p:txBody>
      </p:sp>
      <p:sp>
        <p:nvSpPr>
          <p:cNvPr id="9" name="Title 1">
            <a:extLst>
              <a:ext uri="{FF2B5EF4-FFF2-40B4-BE49-F238E27FC236}">
                <a16:creationId xmlns:a16="http://schemas.microsoft.com/office/drawing/2014/main" id="{90DF6B6F-21A6-422E-AAEE-4E5FDAEBC664}"/>
              </a:ext>
            </a:extLst>
          </p:cNvPr>
          <p:cNvSpPr txBox="1">
            <a:spLocks/>
          </p:cNvSpPr>
          <p:nvPr/>
        </p:nvSpPr>
        <p:spPr>
          <a:xfrm>
            <a:off x="97922" y="1169558"/>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5.2</a:t>
            </a:r>
            <a:br>
              <a:rPr lang="en-GB" sz="1800" b="1">
                <a:latin typeface="+mn-lt"/>
                <a:cs typeface="Arial" pitchFamily="34" charset="0"/>
              </a:rPr>
            </a:br>
            <a:endParaRPr lang="en-GB" sz="1800" b="1">
              <a:latin typeface="+mn-lt"/>
              <a:cs typeface="Arial" pitchFamily="34" charset="0"/>
            </a:endParaRPr>
          </a:p>
        </p:txBody>
      </p:sp>
      <p:graphicFrame>
        <p:nvGraphicFramePr>
          <p:cNvPr id="8" name="Table 7" descr="This table shows the radio stations used for news nowadays, split by gender, age, socio-economic group and ethnic group – using the 2021 online data. The main differences are referred to in the commentary text "/>
          <p:cNvGraphicFramePr>
            <a:graphicFrameLocks noGrp="1"/>
          </p:cNvGraphicFramePr>
          <p:nvPr>
            <p:extLst>
              <p:ext uri="{D42A27DB-BD31-4B8C-83A1-F6EECF244321}">
                <p14:modId xmlns:p14="http://schemas.microsoft.com/office/powerpoint/2010/main" val="2945071286"/>
              </p:ext>
            </p:extLst>
          </p:nvPr>
        </p:nvGraphicFramePr>
        <p:xfrm>
          <a:off x="397688" y="1791889"/>
          <a:ext cx="7909560" cy="4059237"/>
        </p:xfrm>
        <a:graphic>
          <a:graphicData uri="http://schemas.openxmlformats.org/drawingml/2006/table">
            <a:tbl>
              <a:tblPr firstRow="1" firstCol="1" bandRow="1">
                <a:tableStyleId>{5C22544A-7EE6-4342-B048-85BDC9FD1C3A}</a:tableStyleId>
              </a:tblPr>
              <a:tblGrid>
                <a:gridCol w="210312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gridCol w="640080">
                  <a:extLst>
                    <a:ext uri="{9D8B030D-6E8A-4147-A177-3AD203B41FA5}">
                      <a16:colId xmlns:a16="http://schemas.microsoft.com/office/drawing/2014/main" val="20003"/>
                    </a:ext>
                  </a:extLst>
                </a:gridCol>
                <a:gridCol w="640080">
                  <a:extLst>
                    <a:ext uri="{9D8B030D-6E8A-4147-A177-3AD203B41FA5}">
                      <a16:colId xmlns:a16="http://schemas.microsoft.com/office/drawing/2014/main" val="20004"/>
                    </a:ext>
                  </a:extLst>
                </a:gridCol>
                <a:gridCol w="640080">
                  <a:extLst>
                    <a:ext uri="{9D8B030D-6E8A-4147-A177-3AD203B41FA5}">
                      <a16:colId xmlns:a16="http://schemas.microsoft.com/office/drawing/2014/main" val="20005"/>
                    </a:ext>
                  </a:extLst>
                </a:gridCol>
                <a:gridCol w="640080">
                  <a:extLst>
                    <a:ext uri="{9D8B030D-6E8A-4147-A177-3AD203B41FA5}">
                      <a16:colId xmlns:a16="http://schemas.microsoft.com/office/drawing/2014/main" val="20007"/>
                    </a:ext>
                  </a:extLst>
                </a:gridCol>
                <a:gridCol w="640080">
                  <a:extLst>
                    <a:ext uri="{9D8B030D-6E8A-4147-A177-3AD203B41FA5}">
                      <a16:colId xmlns:a16="http://schemas.microsoft.com/office/drawing/2014/main" val="20008"/>
                    </a:ext>
                  </a:extLst>
                </a:gridCol>
                <a:gridCol w="640080">
                  <a:extLst>
                    <a:ext uri="{9D8B030D-6E8A-4147-A177-3AD203B41FA5}">
                      <a16:colId xmlns:a16="http://schemas.microsoft.com/office/drawing/2014/main" val="20009"/>
                    </a:ext>
                  </a:extLst>
                </a:gridCol>
                <a:gridCol w="685800">
                  <a:extLst>
                    <a:ext uri="{9D8B030D-6E8A-4147-A177-3AD203B41FA5}">
                      <a16:colId xmlns:a16="http://schemas.microsoft.com/office/drawing/2014/main" val="20006"/>
                    </a:ext>
                  </a:extLst>
                </a:gridCol>
              </a:tblGrid>
              <a:tr h="365760">
                <a:tc>
                  <a:txBody>
                    <a:bodyPr/>
                    <a:lstStyle/>
                    <a:p>
                      <a:pPr algn="l"/>
                      <a:endParaRPr lang="en-GB" sz="1200">
                        <a:solidFill>
                          <a:schemeClr val="tx2"/>
                        </a:solidFill>
                      </a:endParaRPr>
                    </a:p>
                  </a:txBody>
                  <a:tcPr>
                    <a:lnR w="38100" cap="flat" cmpd="sng" algn="ctr">
                      <a:solidFill>
                        <a:schemeClr val="bg1"/>
                      </a:solidFill>
                      <a:prstDash val="solid"/>
                      <a:round/>
                      <a:headEnd type="none" w="med" len="med"/>
                      <a:tailEnd type="none" w="med" len="med"/>
                    </a:lnR>
                    <a:solidFill>
                      <a:schemeClr val="bg1"/>
                    </a:solidFill>
                  </a:tcPr>
                </a:tc>
                <a:tc>
                  <a:txBody>
                    <a:bodyPr/>
                    <a:lstStyle/>
                    <a:p>
                      <a:pPr algn="ctr"/>
                      <a:r>
                        <a:rPr lang="en-GB" sz="1200"/>
                        <a:t>Total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solidFill>
                  </a:tcPr>
                </a:tc>
                <a:tc>
                  <a:txBody>
                    <a:bodyPr/>
                    <a:lstStyle/>
                    <a:p>
                      <a:pPr algn="ctr"/>
                      <a:r>
                        <a:rPr lang="en-GB" sz="1200"/>
                        <a:t>Male</a:t>
                      </a:r>
                    </a:p>
                  </a:txBody>
                  <a:tcPr anchor="ctr">
                    <a:lnL w="38100" cap="flat" cmpd="sng" algn="ctr">
                      <a:solidFill>
                        <a:schemeClr val="bg1"/>
                      </a:solidFill>
                      <a:prstDash val="solid"/>
                      <a:round/>
                      <a:headEnd type="none" w="med" len="med"/>
                      <a:tailEnd type="none" w="med" len="med"/>
                    </a:lnL>
                    <a:solidFill>
                      <a:schemeClr val="bg2"/>
                    </a:solidFill>
                  </a:tcPr>
                </a:tc>
                <a:tc>
                  <a:txBody>
                    <a:bodyPr/>
                    <a:lstStyle/>
                    <a:p>
                      <a:pPr algn="ctr"/>
                      <a:r>
                        <a:rPr lang="en-GB" sz="1200"/>
                        <a:t>Female</a:t>
                      </a:r>
                    </a:p>
                  </a:txBody>
                  <a:tcPr anchor="ctr">
                    <a:lnR w="38100" cap="flat" cmpd="sng" algn="ctr">
                      <a:solidFill>
                        <a:schemeClr val="bg1"/>
                      </a:solidFill>
                      <a:prstDash val="solid"/>
                      <a:round/>
                      <a:headEnd type="none" w="med" len="med"/>
                      <a:tailEnd type="none" w="med" len="med"/>
                    </a:lnR>
                    <a:solidFill>
                      <a:schemeClr val="bg2"/>
                    </a:solidFill>
                  </a:tcPr>
                </a:tc>
                <a:tc>
                  <a:txBody>
                    <a:bodyPr/>
                    <a:lstStyle/>
                    <a:p>
                      <a:pPr marL="0" algn="ctr" defTabSz="457200" rtl="0" eaLnBrk="1" latinLnBrk="0" hangingPunct="1"/>
                      <a:r>
                        <a:rPr lang="en-GB" sz="1200" b="1" kern="1200">
                          <a:solidFill>
                            <a:schemeClr val="lt1"/>
                          </a:solidFill>
                          <a:latin typeface="+mn-lt"/>
                          <a:ea typeface="+mn-ea"/>
                          <a:cs typeface="+mn-cs"/>
                        </a:rPr>
                        <a:t>16-24</a:t>
                      </a:r>
                    </a:p>
                  </a:txBody>
                  <a:tcPr anchor="ctr">
                    <a:lnL w="38100" cap="flat" cmpd="sng" algn="ctr">
                      <a:solidFill>
                        <a:schemeClr val="bg1"/>
                      </a:solidFill>
                      <a:prstDash val="solid"/>
                      <a:round/>
                      <a:headEnd type="none" w="med" len="med"/>
                      <a:tailEnd type="none" w="med" len="med"/>
                    </a:lnL>
                    <a:solidFill>
                      <a:schemeClr val="bg2"/>
                    </a:solidFill>
                  </a:tcPr>
                </a:tc>
                <a:tc>
                  <a:txBody>
                    <a:bodyPr/>
                    <a:lstStyle/>
                    <a:p>
                      <a:pPr marL="0" algn="ctr" defTabSz="457200" rtl="0" eaLnBrk="1" latinLnBrk="0" hangingPunct="1"/>
                      <a:r>
                        <a:rPr lang="en-GB" sz="1200" b="1" kern="1200">
                          <a:solidFill>
                            <a:schemeClr val="lt1"/>
                          </a:solidFill>
                          <a:latin typeface="+mn-lt"/>
                          <a:ea typeface="+mn-ea"/>
                          <a:cs typeface="+mn-cs"/>
                        </a:rPr>
                        <a:t>65+</a:t>
                      </a:r>
                    </a:p>
                  </a:txBody>
                  <a:tcPr anchor="ctr">
                    <a:lnR w="38100" cap="flat" cmpd="sng" algn="ctr">
                      <a:solidFill>
                        <a:schemeClr val="bg1"/>
                      </a:solidFill>
                      <a:prstDash val="solid"/>
                      <a:round/>
                      <a:headEnd type="none" w="med" len="med"/>
                      <a:tailEnd type="none" w="med" len="med"/>
                    </a:lnR>
                    <a:solidFill>
                      <a:schemeClr val="bg2"/>
                    </a:solidFill>
                  </a:tcPr>
                </a:tc>
                <a:tc>
                  <a:txBody>
                    <a:bodyPr/>
                    <a:lstStyle/>
                    <a:p>
                      <a:pPr marL="0" algn="ctr" defTabSz="457200" rtl="0" eaLnBrk="1" fontAlgn="b" latinLnBrk="0" hangingPunct="1"/>
                      <a:r>
                        <a:rPr lang="en-GB" sz="1200" b="1" kern="1200">
                          <a:solidFill>
                            <a:schemeClr val="lt1"/>
                          </a:solidFill>
                          <a:latin typeface="+mn-lt"/>
                          <a:ea typeface="+mn-ea"/>
                          <a:cs typeface="+mn-cs"/>
                        </a:rPr>
                        <a:t>ABC1</a:t>
                      </a:r>
                    </a:p>
                  </a:txBody>
                  <a:tcPr marL="9525" marR="9525" marT="9525" marB="0" anchor="ctr">
                    <a:lnL w="38100" cap="flat" cmpd="sng" algn="ctr">
                      <a:solidFill>
                        <a:schemeClr val="bg1"/>
                      </a:solidFill>
                      <a:prstDash val="solid"/>
                      <a:round/>
                      <a:headEnd type="none" w="med" len="med"/>
                      <a:tailEnd type="none" w="med" len="med"/>
                    </a:lnL>
                    <a:solidFill>
                      <a:schemeClr val="bg2"/>
                    </a:solidFill>
                  </a:tcPr>
                </a:tc>
                <a:tc>
                  <a:txBody>
                    <a:bodyPr/>
                    <a:lstStyle/>
                    <a:p>
                      <a:pPr marL="0" algn="ctr" defTabSz="457200" rtl="0" eaLnBrk="1" fontAlgn="b" latinLnBrk="0" hangingPunct="1"/>
                      <a:r>
                        <a:rPr lang="en-GB" sz="1200" b="1" kern="1200">
                          <a:solidFill>
                            <a:schemeClr val="lt1"/>
                          </a:solidFill>
                          <a:latin typeface="+mn-lt"/>
                          <a:ea typeface="+mn-ea"/>
                          <a:cs typeface="+mn-cs"/>
                        </a:rPr>
                        <a:t>C2DE</a:t>
                      </a:r>
                    </a:p>
                  </a:txBody>
                  <a:tcPr marL="9525" marR="9525" marT="9525" marB="0" anchor="ctr">
                    <a:lnR w="38100" cap="flat" cmpd="sng" algn="ctr">
                      <a:solidFill>
                        <a:schemeClr val="bg1"/>
                      </a:solidFill>
                      <a:prstDash val="solid"/>
                      <a:round/>
                      <a:headEnd type="none" w="med" len="med"/>
                      <a:tailEnd type="none" w="med" len="med"/>
                    </a:lnR>
                    <a:solidFill>
                      <a:schemeClr val="bg2"/>
                    </a:solidFill>
                  </a:tcPr>
                </a:tc>
                <a:tc>
                  <a:txBody>
                    <a:bodyPr/>
                    <a:lstStyle/>
                    <a:p>
                      <a:pPr marL="0" algn="ctr" defTabSz="457200" rtl="0" eaLnBrk="1" fontAlgn="b" latinLnBrk="0" hangingPunct="1">
                        <a:lnSpc>
                          <a:spcPct val="80000"/>
                        </a:lnSpc>
                      </a:pPr>
                      <a:r>
                        <a:rPr lang="en-GB" sz="1200" b="1" kern="1200">
                          <a:solidFill>
                            <a:schemeClr val="lt1"/>
                          </a:solidFill>
                          <a:latin typeface="+mn-lt"/>
                          <a:ea typeface="+mn-ea"/>
                          <a:cs typeface="+mn-cs"/>
                        </a:rPr>
                        <a:t>Minority ethnic groups</a:t>
                      </a:r>
                    </a:p>
                  </a:txBody>
                  <a:tcPr marL="9525" marR="9525" marT="9525" marB="0" anchor="ctr">
                    <a:lnL w="38100" cap="flat" cmpd="sng" algn="ctr">
                      <a:solidFill>
                        <a:schemeClr val="bg1"/>
                      </a:solidFill>
                      <a:prstDash val="solid"/>
                      <a:round/>
                      <a:headEnd type="none" w="med" len="med"/>
                      <a:tailEnd type="none" w="med" len="med"/>
                    </a:lnL>
                    <a:solidFill>
                      <a:schemeClr val="bg2"/>
                    </a:solidFill>
                  </a:tcPr>
                </a:tc>
                <a:tc>
                  <a:txBody>
                    <a:bodyPr/>
                    <a:lstStyle/>
                    <a:p>
                      <a:pPr marL="0" algn="ctr" defTabSz="457200" rtl="0" eaLnBrk="1" fontAlgn="b" latinLnBrk="0" hangingPunct="1"/>
                      <a:r>
                        <a:rPr lang="en-GB" sz="1200" b="1" kern="1200">
                          <a:solidFill>
                            <a:schemeClr val="lt1"/>
                          </a:solidFill>
                          <a:latin typeface="+mn-lt"/>
                          <a:ea typeface="+mn-ea"/>
                          <a:cs typeface="+mn-cs"/>
                        </a:rPr>
                        <a:t>White</a:t>
                      </a:r>
                    </a:p>
                  </a:txBody>
                  <a:tcPr marL="9525" marR="9525" marT="9525" marB="0" anchor="ctr">
                    <a:solidFill>
                      <a:schemeClr val="bg2"/>
                    </a:solidFill>
                  </a:tcPr>
                </a:tc>
                <a:extLst>
                  <a:ext uri="{0D108BD9-81ED-4DB2-BD59-A6C34878D82A}">
                    <a16:rowId xmlns:a16="http://schemas.microsoft.com/office/drawing/2014/main" val="10000"/>
                  </a:ext>
                </a:extLst>
              </a:tr>
              <a:tr h="212400">
                <a:tc>
                  <a:txBody>
                    <a:bodyPr/>
                    <a:lstStyle/>
                    <a:p>
                      <a:pPr algn="l" fontAlgn="ctr"/>
                      <a:r>
                        <a:rPr lang="en-US" sz="1100" b="0" i="0" u="none" strike="noStrike">
                          <a:solidFill>
                            <a:schemeClr val="bg1"/>
                          </a:solidFill>
                          <a:effectLst/>
                          <a:latin typeface="Calibri" panose="020F0502020204030204" pitchFamily="34" charset="0"/>
                        </a:rPr>
                        <a:t>BBC Radio 2</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050" b="1" i="0" u="none" strike="noStrike">
                          <a:solidFill>
                            <a:srgbClr val="000000"/>
                          </a:solidFill>
                          <a:effectLst/>
                          <a:latin typeface="Calibri" panose="020F0502020204030204" pitchFamily="34" charset="0"/>
                        </a:rPr>
                        <a:t>26%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050" b="0" i="0" u="none" strike="noStrike">
                          <a:solidFill>
                            <a:srgbClr val="000000"/>
                          </a:solidFill>
                          <a:effectLst/>
                          <a:latin typeface="Calibri" panose="020F0502020204030204" pitchFamily="34" charset="0"/>
                        </a:rPr>
                        <a:t>28%</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25%</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18%</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33%</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28%</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24%</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15%</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27%</a:t>
                      </a:r>
                    </a:p>
                  </a:txBody>
                  <a:tcPr marL="9525" marR="9525" marT="0" marB="0" anchor="ctr">
                    <a:solidFill>
                      <a:schemeClr val="accent1"/>
                    </a:solidFill>
                  </a:tcPr>
                </a:tc>
                <a:extLst>
                  <a:ext uri="{0D108BD9-81ED-4DB2-BD59-A6C34878D82A}">
                    <a16:rowId xmlns:a16="http://schemas.microsoft.com/office/drawing/2014/main" val="10002"/>
                  </a:ext>
                </a:extLst>
              </a:tr>
              <a:tr h="212400">
                <a:tc>
                  <a:txBody>
                    <a:bodyPr/>
                    <a:lstStyle/>
                    <a:p>
                      <a:pPr algn="l" fontAlgn="ctr"/>
                      <a:r>
                        <a:rPr lang="en-US" sz="1100" b="0" i="0" u="none" strike="noStrike">
                          <a:solidFill>
                            <a:schemeClr val="bg1"/>
                          </a:solidFill>
                          <a:effectLst/>
                          <a:latin typeface="Calibri" panose="020F0502020204030204" pitchFamily="34" charset="0"/>
                        </a:rPr>
                        <a:t>BBC Radio 1</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050" b="1" i="0" u="none" strike="noStrike">
                          <a:solidFill>
                            <a:srgbClr val="000000"/>
                          </a:solidFill>
                          <a:effectLst/>
                          <a:latin typeface="Calibri" panose="020F0502020204030204" pitchFamily="34" charset="0"/>
                        </a:rPr>
                        <a:t>22%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050" b="0" i="0" u="none" strike="noStrike">
                          <a:solidFill>
                            <a:srgbClr val="000000"/>
                          </a:solidFill>
                          <a:effectLst/>
                          <a:latin typeface="Calibri" panose="020F0502020204030204" pitchFamily="34" charset="0"/>
                        </a:rPr>
                        <a:t>19%</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26%</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51%</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5%</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20%</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25%</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38%</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21%</a:t>
                      </a:r>
                    </a:p>
                  </a:txBody>
                  <a:tcPr marL="9525" marR="9525" marT="0" marB="0" anchor="ctr">
                    <a:solidFill>
                      <a:srgbClr val="F3D9E9"/>
                    </a:solidFill>
                  </a:tcPr>
                </a:tc>
                <a:extLst>
                  <a:ext uri="{0D108BD9-81ED-4DB2-BD59-A6C34878D82A}">
                    <a16:rowId xmlns:a16="http://schemas.microsoft.com/office/drawing/2014/main" val="3221297852"/>
                  </a:ext>
                </a:extLst>
              </a:tr>
              <a:tr h="212400">
                <a:tc>
                  <a:txBody>
                    <a:bodyPr/>
                    <a:lstStyle/>
                    <a:p>
                      <a:pPr algn="l" fontAlgn="ctr"/>
                      <a:r>
                        <a:rPr lang="en-US" sz="1100" b="0" i="0" u="none" strike="noStrike">
                          <a:solidFill>
                            <a:schemeClr val="bg1"/>
                          </a:solidFill>
                          <a:effectLst/>
                          <a:latin typeface="Calibri" panose="020F0502020204030204" pitchFamily="34" charset="0"/>
                        </a:rPr>
                        <a:t>BBC Radio 4</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050" b="1" i="0" u="none" strike="noStrike">
                          <a:solidFill>
                            <a:srgbClr val="000000"/>
                          </a:solidFill>
                          <a:effectLst/>
                          <a:latin typeface="Calibri" panose="020F0502020204030204" pitchFamily="34" charset="0"/>
                        </a:rPr>
                        <a:t>22%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050" b="0" i="0" u="none" strike="noStrike">
                          <a:solidFill>
                            <a:srgbClr val="000000"/>
                          </a:solidFill>
                          <a:effectLst/>
                          <a:latin typeface="Calibri" panose="020F0502020204030204" pitchFamily="34" charset="0"/>
                        </a:rPr>
                        <a:t>25%</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18%</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39%</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26%</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14%</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18%</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22%</a:t>
                      </a:r>
                    </a:p>
                  </a:txBody>
                  <a:tcPr marL="9525" marR="9525" marT="0" marB="0" anchor="ctr">
                    <a:solidFill>
                      <a:srgbClr val="F3D9E9"/>
                    </a:solidFill>
                  </a:tcPr>
                </a:tc>
                <a:extLst>
                  <a:ext uri="{0D108BD9-81ED-4DB2-BD59-A6C34878D82A}">
                    <a16:rowId xmlns:a16="http://schemas.microsoft.com/office/drawing/2014/main" val="3160163014"/>
                  </a:ext>
                </a:extLst>
              </a:tr>
              <a:tr h="212400">
                <a:tc>
                  <a:txBody>
                    <a:bodyPr/>
                    <a:lstStyle/>
                    <a:p>
                      <a:pPr algn="l" fontAlgn="ctr"/>
                      <a:r>
                        <a:rPr lang="en-US" sz="1100" b="0" i="0" u="none" strike="noStrike">
                          <a:solidFill>
                            <a:schemeClr val="bg1"/>
                          </a:solidFill>
                          <a:effectLst/>
                          <a:latin typeface="Calibri" panose="020F0502020204030204" pitchFamily="34" charset="0"/>
                        </a:rPr>
                        <a:t>Heart</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050" b="1" i="0" u="none" strike="noStrike">
                          <a:solidFill>
                            <a:srgbClr val="000000"/>
                          </a:solidFill>
                          <a:effectLst/>
                          <a:latin typeface="Calibri" panose="020F0502020204030204" pitchFamily="34" charset="0"/>
                        </a:rPr>
                        <a:t>15%</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050" b="0" i="0" u="none" strike="noStrike">
                          <a:solidFill>
                            <a:srgbClr val="000000"/>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19%</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23%</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2%</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18%</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21%</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14%</a:t>
                      </a:r>
                    </a:p>
                  </a:txBody>
                  <a:tcPr marL="9525" marR="9525" marT="0" marB="0" anchor="ctr">
                    <a:solidFill>
                      <a:srgbClr val="F3D9E9"/>
                    </a:solidFill>
                  </a:tcPr>
                </a:tc>
                <a:extLst>
                  <a:ext uri="{0D108BD9-81ED-4DB2-BD59-A6C34878D82A}">
                    <a16:rowId xmlns:a16="http://schemas.microsoft.com/office/drawing/2014/main" val="10006"/>
                  </a:ext>
                </a:extLst>
              </a:tr>
              <a:tr h="212400">
                <a:tc>
                  <a:txBody>
                    <a:bodyPr/>
                    <a:lstStyle/>
                    <a:p>
                      <a:pPr algn="l" fontAlgn="ctr"/>
                      <a:r>
                        <a:rPr lang="en-US" sz="1100" b="0" i="0" u="none" strike="noStrike">
                          <a:solidFill>
                            <a:schemeClr val="bg1"/>
                          </a:solidFill>
                          <a:effectLst/>
                          <a:latin typeface="Calibri" panose="020F0502020204030204" pitchFamily="34" charset="0"/>
                        </a:rPr>
                        <a:t>BBC Radio 5 Live</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050" b="1" i="0" u="none" strike="noStrike">
                          <a:solidFill>
                            <a:srgbClr val="000000"/>
                          </a:solidFill>
                          <a:effectLst/>
                          <a:latin typeface="Calibri" panose="020F0502020204030204" pitchFamily="34" charset="0"/>
                        </a:rPr>
                        <a:t>14%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050" b="0" i="0" u="none" strike="noStrike">
                          <a:solidFill>
                            <a:srgbClr val="000000"/>
                          </a:solidFill>
                          <a:effectLst/>
                          <a:latin typeface="Calibri" panose="020F0502020204030204" pitchFamily="34" charset="0"/>
                        </a:rPr>
                        <a:t>20%</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7%</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6%</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17%</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17%</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10%</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19%</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14%</a:t>
                      </a:r>
                    </a:p>
                  </a:txBody>
                  <a:tcPr marL="9525" marR="9525" marT="0" marB="0" anchor="ctr">
                    <a:solidFill>
                      <a:srgbClr val="F3D9E9"/>
                    </a:solidFill>
                  </a:tcPr>
                </a:tc>
                <a:extLst>
                  <a:ext uri="{0D108BD9-81ED-4DB2-BD59-A6C34878D82A}">
                    <a16:rowId xmlns:a16="http://schemas.microsoft.com/office/drawing/2014/main" val="10007"/>
                  </a:ext>
                </a:extLst>
              </a:tr>
              <a:tr h="212400">
                <a:tc>
                  <a:txBody>
                    <a:bodyPr/>
                    <a:lstStyle/>
                    <a:p>
                      <a:pPr algn="l" fontAlgn="ctr"/>
                      <a:r>
                        <a:rPr lang="en-US" sz="1100" b="0" i="0" u="none" strike="noStrike">
                          <a:solidFill>
                            <a:schemeClr val="bg1"/>
                          </a:solidFill>
                          <a:effectLst/>
                          <a:latin typeface="Calibri" panose="020F0502020204030204" pitchFamily="34" charset="0"/>
                        </a:rPr>
                        <a:t>Capital</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050" b="1" i="0" u="none" strike="noStrike">
                          <a:solidFill>
                            <a:srgbClr val="000000"/>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050" b="0" i="0" u="none" strike="noStrike">
                          <a:solidFill>
                            <a:srgbClr val="000000"/>
                          </a:solidFill>
                          <a:effectLst/>
                          <a:latin typeface="Calibri" panose="020F0502020204030204" pitchFamily="34" charset="0"/>
                        </a:rPr>
                        <a:t>7%</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14%</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27%</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1%</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11%</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29%</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9%</a:t>
                      </a:r>
                    </a:p>
                  </a:txBody>
                  <a:tcPr marL="9525" marR="9525" marT="0" marB="0" anchor="ctr">
                    <a:solidFill>
                      <a:srgbClr val="F3D9E9"/>
                    </a:solidFill>
                  </a:tcPr>
                </a:tc>
                <a:extLst>
                  <a:ext uri="{0D108BD9-81ED-4DB2-BD59-A6C34878D82A}">
                    <a16:rowId xmlns:a16="http://schemas.microsoft.com/office/drawing/2014/main" val="10008"/>
                  </a:ext>
                </a:extLst>
              </a:tr>
              <a:tr h="212400">
                <a:tc>
                  <a:txBody>
                    <a:bodyPr/>
                    <a:lstStyle/>
                    <a:p>
                      <a:pPr algn="l" fontAlgn="ctr"/>
                      <a:r>
                        <a:rPr lang="en-US" sz="1100" b="0" i="0" u="none" strike="noStrike">
                          <a:solidFill>
                            <a:schemeClr val="bg1"/>
                          </a:solidFill>
                          <a:effectLst/>
                          <a:latin typeface="Calibri" panose="020F0502020204030204" pitchFamily="34" charset="0"/>
                        </a:rPr>
                        <a:t>Classic FM</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050" b="1" i="0" u="none" strike="noStrike">
                          <a:solidFill>
                            <a:srgbClr val="000000"/>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050" b="0" i="0" u="none" strike="noStrike">
                          <a:solidFill>
                            <a:srgbClr val="000000"/>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8%</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16%</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8%</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22%</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9%</a:t>
                      </a:r>
                    </a:p>
                  </a:txBody>
                  <a:tcPr marL="9525" marR="9525" marT="0" marB="0" anchor="ctr">
                    <a:solidFill>
                      <a:srgbClr val="F3D9E9"/>
                    </a:solidFill>
                  </a:tcPr>
                </a:tc>
                <a:extLst>
                  <a:ext uri="{0D108BD9-81ED-4DB2-BD59-A6C34878D82A}">
                    <a16:rowId xmlns:a16="http://schemas.microsoft.com/office/drawing/2014/main" val="10009"/>
                  </a:ext>
                </a:extLst>
              </a:tr>
              <a:tr h="212400">
                <a:tc>
                  <a:txBody>
                    <a:bodyPr/>
                    <a:lstStyle/>
                    <a:p>
                      <a:pPr algn="l" fontAlgn="ctr"/>
                      <a:r>
                        <a:rPr lang="en-US" sz="1100" b="0" i="0" u="none" strike="noStrike">
                          <a:solidFill>
                            <a:schemeClr val="bg1"/>
                          </a:solidFill>
                          <a:effectLst/>
                          <a:latin typeface="Calibri" panose="020F0502020204030204" pitchFamily="34" charset="0"/>
                        </a:rPr>
                        <a:t>Smooth Radio</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050" b="1" i="0" u="none" strike="noStrike">
                          <a:solidFill>
                            <a:srgbClr val="000000"/>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050" b="0" i="0" u="none" strike="noStrike">
                          <a:solidFill>
                            <a:srgbClr val="000000"/>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11%</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4%</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9%</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12%</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9%</a:t>
                      </a:r>
                    </a:p>
                  </a:txBody>
                  <a:tcPr marL="9525" marR="9525" marT="0" marB="0" anchor="ctr">
                    <a:solidFill>
                      <a:srgbClr val="F3D9E9"/>
                    </a:solidFill>
                  </a:tcPr>
                </a:tc>
                <a:extLst>
                  <a:ext uri="{0D108BD9-81ED-4DB2-BD59-A6C34878D82A}">
                    <a16:rowId xmlns:a16="http://schemas.microsoft.com/office/drawing/2014/main" val="10010"/>
                  </a:ext>
                </a:extLst>
              </a:tr>
              <a:tr h="212400">
                <a:tc>
                  <a:txBody>
                    <a:bodyPr/>
                    <a:lstStyle/>
                    <a:p>
                      <a:pPr algn="l" fontAlgn="ctr"/>
                      <a:r>
                        <a:rPr lang="en-US" sz="1100" b="0" i="0" u="none" strike="noStrike">
                          <a:solidFill>
                            <a:schemeClr val="bg1"/>
                          </a:solidFill>
                          <a:effectLst/>
                          <a:latin typeface="Calibri" panose="020F0502020204030204" pitchFamily="34" charset="0"/>
                        </a:rPr>
                        <a:t>LBC</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050" b="1" i="0" u="none" strike="noStrike">
                          <a:solidFill>
                            <a:srgbClr val="000000"/>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050" b="0" i="0" u="none" strike="noStrike">
                          <a:solidFill>
                            <a:srgbClr val="000000"/>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6%</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7%</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7%</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6%</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8%</a:t>
                      </a:r>
                    </a:p>
                  </a:txBody>
                  <a:tcPr marL="9525" marR="9525" marT="0" marB="0" anchor="ctr">
                    <a:solidFill>
                      <a:srgbClr val="F3D9E9"/>
                    </a:solidFill>
                  </a:tcPr>
                </a:tc>
                <a:extLst>
                  <a:ext uri="{0D108BD9-81ED-4DB2-BD59-A6C34878D82A}">
                    <a16:rowId xmlns:a16="http://schemas.microsoft.com/office/drawing/2014/main" val="10011"/>
                  </a:ext>
                </a:extLst>
              </a:tr>
              <a:tr h="212400">
                <a:tc>
                  <a:txBody>
                    <a:bodyPr/>
                    <a:lstStyle/>
                    <a:p>
                      <a:pPr algn="l" fontAlgn="ctr"/>
                      <a:r>
                        <a:rPr lang="en-US" sz="1100" b="0" i="0" u="none" strike="noStrike">
                          <a:solidFill>
                            <a:schemeClr val="bg1"/>
                          </a:solidFill>
                          <a:effectLst/>
                          <a:latin typeface="Calibri" panose="020F0502020204030204" pitchFamily="34" charset="0"/>
                        </a:rPr>
                        <a:t>BBC Radio Scotland/Wales/Ulster</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050" b="1" i="0" u="none" strike="noStrike">
                          <a:solidFill>
                            <a:srgbClr val="000000"/>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050" b="0" i="0" u="none" strike="noStrike">
                          <a:solidFill>
                            <a:srgbClr val="000000"/>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6%</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8%</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7%</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9%</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8%</a:t>
                      </a:r>
                    </a:p>
                  </a:txBody>
                  <a:tcPr marL="9525" marR="9525" marT="0" marB="0" anchor="ctr">
                    <a:solidFill>
                      <a:srgbClr val="F3D9E9"/>
                    </a:solidFill>
                  </a:tcPr>
                </a:tc>
                <a:extLst>
                  <a:ext uri="{0D108BD9-81ED-4DB2-BD59-A6C34878D82A}">
                    <a16:rowId xmlns:a16="http://schemas.microsoft.com/office/drawing/2014/main" val="10012"/>
                  </a:ext>
                </a:extLst>
              </a:tr>
              <a:tr h="212400">
                <a:tc>
                  <a:txBody>
                    <a:bodyPr/>
                    <a:lstStyle/>
                    <a:p>
                      <a:pPr algn="l" fontAlgn="ctr"/>
                      <a:r>
                        <a:rPr lang="en-US" sz="1100" b="0" i="0" u="none" strike="noStrike">
                          <a:solidFill>
                            <a:schemeClr val="bg1"/>
                          </a:solidFill>
                          <a:effectLst/>
                          <a:latin typeface="Calibri" panose="020F0502020204030204" pitchFamily="34" charset="0"/>
                        </a:rPr>
                        <a:t>talkSPORT/ talkSPORT2/ talkRADIO</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050" b="1" i="0" u="none" strike="noStrike">
                          <a:solidFill>
                            <a:srgbClr val="000000"/>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050" b="0" i="0" u="none" strike="noStrike">
                          <a:solidFill>
                            <a:srgbClr val="000000"/>
                          </a:solidFill>
                          <a:effectLst/>
                          <a:latin typeface="Calibri" panose="020F0502020204030204" pitchFamily="34" charset="0"/>
                        </a:rPr>
                        <a:t>13%</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2%</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3%</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4%</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8%</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6%</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8%</a:t>
                      </a:r>
                    </a:p>
                  </a:txBody>
                  <a:tcPr marL="9525" marR="9525" marT="0" marB="0" anchor="ctr">
                    <a:solidFill>
                      <a:srgbClr val="F3D9E9"/>
                    </a:solidFill>
                  </a:tcPr>
                </a:tc>
                <a:extLst>
                  <a:ext uri="{0D108BD9-81ED-4DB2-BD59-A6C34878D82A}">
                    <a16:rowId xmlns:a16="http://schemas.microsoft.com/office/drawing/2014/main" val="10003"/>
                  </a:ext>
                </a:extLst>
              </a:tr>
              <a:tr h="212400">
                <a:tc>
                  <a:txBody>
                    <a:bodyPr/>
                    <a:lstStyle/>
                    <a:p>
                      <a:pPr algn="l" fontAlgn="ctr"/>
                      <a:r>
                        <a:rPr lang="en-CA" sz="1100" b="0" i="0" u="none" strike="noStrike">
                          <a:solidFill>
                            <a:schemeClr val="bg1"/>
                          </a:solidFill>
                          <a:effectLst/>
                          <a:latin typeface="Calibri" panose="020F0502020204030204" pitchFamily="34" charset="0"/>
                        </a:rPr>
                        <a:t>BBC local radio in England</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050" b="1" i="0" u="none" strike="noStrike">
                          <a:solidFill>
                            <a:srgbClr val="000000"/>
                          </a:solidFill>
                          <a:effectLst/>
                          <a:latin typeface="Calibri" panose="020F0502020204030204" pitchFamily="34" charset="0"/>
                        </a:rPr>
                        <a:t>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050" b="0" i="0" u="none" strike="noStrike">
                          <a:solidFill>
                            <a:srgbClr val="000000"/>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6%</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2%</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12%</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6%</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9%</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2%</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8%</a:t>
                      </a:r>
                    </a:p>
                  </a:txBody>
                  <a:tcPr marL="9525" marR="9525" marT="0" marB="0" anchor="ctr">
                    <a:solidFill>
                      <a:schemeClr val="accent1"/>
                    </a:solidFill>
                  </a:tcPr>
                </a:tc>
                <a:extLst>
                  <a:ext uri="{0D108BD9-81ED-4DB2-BD59-A6C34878D82A}">
                    <a16:rowId xmlns:a16="http://schemas.microsoft.com/office/drawing/2014/main" val="10004"/>
                  </a:ext>
                </a:extLst>
              </a:tr>
              <a:tr h="212400">
                <a:tc>
                  <a:txBody>
                    <a:bodyPr/>
                    <a:lstStyle/>
                    <a:p>
                      <a:pPr algn="l" fontAlgn="ctr"/>
                      <a:r>
                        <a:rPr lang="en-US" sz="1100" b="0" i="0" u="none" strike="noStrike">
                          <a:solidFill>
                            <a:schemeClr val="bg1"/>
                          </a:solidFill>
                          <a:effectLst/>
                          <a:latin typeface="Calibri" panose="020F0502020204030204" pitchFamily="34" charset="0"/>
                        </a:rPr>
                        <a:t>Absolute Radio</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050" b="1" i="0" u="none" strike="noStrike">
                          <a:solidFill>
                            <a:srgbClr val="000000"/>
                          </a:solidFill>
                          <a:effectLst/>
                          <a:latin typeface="Calibri" panose="020F0502020204030204" pitchFamily="34" charset="0"/>
                        </a:rPr>
                        <a:t>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050" b="0" i="0" u="none" strike="noStrike">
                          <a:solidFill>
                            <a:srgbClr val="000000"/>
                          </a:solidFill>
                          <a:effectLst/>
                          <a:latin typeface="Calibri" panose="020F0502020204030204" pitchFamily="34" charset="0"/>
                        </a:rPr>
                        <a:t>7%</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7%</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4%</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2%</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6%</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10%</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3%</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8%</a:t>
                      </a:r>
                    </a:p>
                  </a:txBody>
                  <a:tcPr marL="9525" marR="9525" marT="0" marB="0" anchor="ctr">
                    <a:solidFill>
                      <a:srgbClr val="F3D9E9"/>
                    </a:solidFill>
                  </a:tcPr>
                </a:tc>
                <a:extLst>
                  <a:ext uri="{0D108BD9-81ED-4DB2-BD59-A6C34878D82A}">
                    <a16:rowId xmlns:a16="http://schemas.microsoft.com/office/drawing/2014/main" val="10005"/>
                  </a:ext>
                </a:extLst>
              </a:tr>
              <a:tr h="212400">
                <a:tc>
                  <a:txBody>
                    <a:bodyPr/>
                    <a:lstStyle/>
                    <a:p>
                      <a:pPr algn="l" fontAlgn="ctr"/>
                      <a:r>
                        <a:rPr lang="en-US" sz="1100" b="0" i="0" u="none" strike="noStrike">
                          <a:solidFill>
                            <a:schemeClr val="bg1"/>
                          </a:solidFill>
                          <a:effectLst/>
                          <a:latin typeface="Calibri" panose="020F0502020204030204" pitchFamily="34" charset="0"/>
                        </a:rPr>
                        <a:t>Magic</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050" b="1" i="0" u="none" strike="noStrike">
                          <a:solidFill>
                            <a:srgbClr val="000000"/>
                          </a:solidFill>
                          <a:effectLst/>
                          <a:latin typeface="Calibri" panose="020F0502020204030204" pitchFamily="34" charset="0"/>
                        </a:rPr>
                        <a:t>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050" b="0" i="0" u="none" strike="noStrike">
                          <a:solidFill>
                            <a:srgbClr val="000000"/>
                          </a:solidFill>
                          <a:effectLst/>
                          <a:latin typeface="Calibri" panose="020F0502020204030204" pitchFamily="34" charset="0"/>
                        </a:rPr>
                        <a:t>4%</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9%</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5%</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3%</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5%</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8%</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4%</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7%</a:t>
                      </a:r>
                    </a:p>
                  </a:txBody>
                  <a:tcPr marL="9525" marR="9525" marT="0" marB="0" anchor="ctr">
                    <a:solidFill>
                      <a:srgbClr val="F3D9E9"/>
                    </a:solidFill>
                  </a:tcPr>
                </a:tc>
                <a:extLst>
                  <a:ext uri="{0D108BD9-81ED-4DB2-BD59-A6C34878D82A}">
                    <a16:rowId xmlns:a16="http://schemas.microsoft.com/office/drawing/2014/main" val="10013"/>
                  </a:ext>
                </a:extLst>
              </a:tr>
              <a:tr h="212400">
                <a:tc>
                  <a:txBody>
                    <a:bodyPr/>
                    <a:lstStyle/>
                    <a:p>
                      <a:pPr algn="l" fontAlgn="ctr"/>
                      <a:r>
                        <a:rPr lang="en-US" sz="1100" b="0" i="0" u="none" strike="noStrike">
                          <a:solidFill>
                            <a:schemeClr val="bg1"/>
                          </a:solidFill>
                          <a:effectLst/>
                          <a:latin typeface="Calibri" panose="020F0502020204030204" pitchFamily="34" charset="0"/>
                        </a:rPr>
                        <a:t>BBC World Service</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050" b="1" i="0" u="none" strike="noStrike">
                          <a:solidFill>
                            <a:srgbClr val="000000"/>
                          </a:solidFill>
                          <a:effectLst/>
                          <a:latin typeface="Calibri" panose="020F0502020204030204" pitchFamily="34" charset="0"/>
                        </a:rPr>
                        <a:t>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050" b="0" i="0" u="none" strike="noStrike">
                          <a:solidFill>
                            <a:srgbClr val="000000"/>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4%</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4%</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8%</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7%</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4%</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6%</a:t>
                      </a:r>
                    </a:p>
                  </a:txBody>
                  <a:tcPr marL="9525" marR="9525" marT="0" marB="0" anchor="ctr">
                    <a:solidFill>
                      <a:srgbClr val="F3D9E9"/>
                    </a:solidFill>
                  </a:tcPr>
                </a:tc>
                <a:extLst>
                  <a:ext uri="{0D108BD9-81ED-4DB2-BD59-A6C34878D82A}">
                    <a16:rowId xmlns:a16="http://schemas.microsoft.com/office/drawing/2014/main" val="10014"/>
                  </a:ext>
                </a:extLst>
              </a:tr>
              <a:tr h="212400">
                <a:tc>
                  <a:txBody>
                    <a:bodyPr/>
                    <a:lstStyle/>
                    <a:p>
                      <a:pPr algn="l" fontAlgn="ctr"/>
                      <a:r>
                        <a:rPr lang="en-US" sz="1100" b="0" i="0" u="none" strike="noStrike">
                          <a:solidFill>
                            <a:schemeClr val="bg1"/>
                          </a:solidFill>
                          <a:effectLst/>
                          <a:latin typeface="Calibri" panose="020F0502020204030204" pitchFamily="34" charset="0"/>
                        </a:rPr>
                        <a:t>Kiss</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050" b="1" i="0" u="none" strike="noStrike">
                          <a:solidFill>
                            <a:srgbClr val="000000"/>
                          </a:solidFill>
                          <a:effectLst/>
                          <a:latin typeface="Calibri" panose="020F0502020204030204" pitchFamily="34" charset="0"/>
                        </a:rPr>
                        <a:t>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050" b="0" i="0" u="none" strike="noStrike">
                          <a:solidFill>
                            <a:srgbClr val="000000"/>
                          </a:solidFill>
                          <a:effectLst/>
                          <a:latin typeface="Calibri" panose="020F0502020204030204" pitchFamily="34" charset="0"/>
                        </a:rPr>
                        <a:t>5%</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7%</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17%</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1%</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5%</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9%</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14%</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5%</a:t>
                      </a:r>
                    </a:p>
                  </a:txBody>
                  <a:tcPr marL="9525" marR="9525" marT="0" marB="0" anchor="ctr">
                    <a:solidFill>
                      <a:srgbClr val="F3D9E9"/>
                    </a:solidFill>
                  </a:tcPr>
                </a:tc>
                <a:extLst>
                  <a:ext uri="{0D108BD9-81ED-4DB2-BD59-A6C34878D82A}">
                    <a16:rowId xmlns:a16="http://schemas.microsoft.com/office/drawing/2014/main" val="10015"/>
                  </a:ext>
                </a:extLst>
              </a:tr>
              <a:tr h="212400">
                <a:tc>
                  <a:txBody>
                    <a:bodyPr/>
                    <a:lstStyle/>
                    <a:p>
                      <a:pPr algn="l" fontAlgn="ctr"/>
                      <a:r>
                        <a:rPr lang="en-US" sz="1100" b="0" i="0" u="none" strike="noStrike">
                          <a:solidFill>
                            <a:schemeClr val="bg1"/>
                          </a:solidFill>
                          <a:effectLst/>
                          <a:latin typeface="Calibri" panose="020F0502020204030204" pitchFamily="34" charset="0"/>
                        </a:rPr>
                        <a:t>Other local commercial stations</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050" b="1" i="0" u="none" strike="noStrike">
                          <a:solidFill>
                            <a:srgbClr val="000000"/>
                          </a:solidFill>
                          <a:effectLst/>
                          <a:latin typeface="Calibri" panose="020F0502020204030204" pitchFamily="34" charset="0"/>
                        </a:rPr>
                        <a:t>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050" b="0" i="0" u="none" strike="noStrike">
                          <a:solidFill>
                            <a:srgbClr val="000000"/>
                          </a:solidFill>
                          <a:effectLst/>
                          <a:latin typeface="Calibri" panose="020F0502020204030204" pitchFamily="34" charset="0"/>
                        </a:rPr>
                        <a:t>5%</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6%</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7%</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6%</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4%</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8%</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050" b="0" i="0" u="none" strike="noStrike">
                          <a:solidFill>
                            <a:srgbClr val="000000"/>
                          </a:solidFill>
                          <a:effectLst/>
                          <a:latin typeface="Calibri" panose="020F0502020204030204" pitchFamily="34" charset="0"/>
                        </a:rPr>
                        <a:t>4%</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050" b="0" i="0" u="none" strike="noStrike">
                          <a:solidFill>
                            <a:srgbClr val="000000"/>
                          </a:solidFill>
                          <a:effectLst/>
                          <a:latin typeface="Calibri" panose="020F0502020204030204" pitchFamily="34" charset="0"/>
                        </a:rPr>
                        <a:t>6%</a:t>
                      </a:r>
                    </a:p>
                  </a:txBody>
                  <a:tcPr marL="9525" marR="9525" marT="0" marB="0" anchor="ctr">
                    <a:solidFill>
                      <a:srgbClr val="F3D9E9"/>
                    </a:solidFill>
                  </a:tcPr>
                </a:tc>
                <a:extLst>
                  <a:ext uri="{0D108BD9-81ED-4DB2-BD59-A6C34878D82A}">
                    <a16:rowId xmlns:a16="http://schemas.microsoft.com/office/drawing/2014/main" val="10016"/>
                  </a:ext>
                </a:extLst>
              </a:tr>
            </a:tbl>
          </a:graphicData>
        </a:graphic>
      </p:graphicFrame>
      <p:sp>
        <p:nvSpPr>
          <p:cNvPr id="5" name="Text Placeholder 4"/>
          <p:cNvSpPr>
            <a:spLocks noGrp="1"/>
          </p:cNvSpPr>
          <p:nvPr>
            <p:ph type="body" sz="quarter" idx="12"/>
          </p:nvPr>
        </p:nvSpPr>
        <p:spPr/>
        <p:txBody>
          <a:bodyPr/>
          <a:lstStyle/>
          <a:p>
            <a:r>
              <a:rPr lang="en-GB"/>
              <a:t>Source: </a:t>
            </a:r>
            <a:r>
              <a:rPr lang="en-CA"/>
              <a:t>Ofcom News Consumption Survey 2021 - ONLINE sample only</a:t>
            </a:r>
            <a:endParaRPr lang="en-GB"/>
          </a:p>
          <a:p>
            <a:r>
              <a:rPr lang="en-GB"/>
              <a:t>Question: D6a.</a:t>
            </a:r>
            <a:r>
              <a:rPr lang="en-GB">
                <a:solidFill>
                  <a:srgbClr val="C00000"/>
                </a:solidFill>
                <a:latin typeface="Arial" panose="020B0604020202020204" pitchFamily="34" charset="0"/>
                <a:cs typeface="Arial" panose="020B0604020202020204" pitchFamily="34" charset="0"/>
              </a:rPr>
              <a:t> </a:t>
            </a:r>
            <a:r>
              <a:rPr lang="en-GB"/>
              <a:t>Thinking specifically about radio stations, which of the following do you use for news nowadays?</a:t>
            </a:r>
            <a:endParaRPr lang="en-US"/>
          </a:p>
          <a:p>
            <a:r>
              <a:rPr lang="en-GB"/>
              <a:t>Base: All using radio for news 2021 - Total=1576, Male=813, Female=762, 16-24=194, 65+=351, ABC1=939, C2DE=630, Minority ethnic groups=163, White=1408</a:t>
            </a:r>
          </a:p>
          <a:p>
            <a:r>
              <a:rPr lang="en-US"/>
              <a:t>Green s</a:t>
            </a:r>
            <a:r>
              <a:rPr lang="tr-TR"/>
              <a:t>hading</a:t>
            </a:r>
            <a:r>
              <a:rPr lang="en-GB"/>
              <a:t> indicate</a:t>
            </a:r>
            <a:r>
              <a:rPr lang="tr-TR"/>
              <a:t>s</a:t>
            </a:r>
            <a:r>
              <a:rPr lang="en-GB"/>
              <a:t> significant differences between groups. Only sources with an incidence of &gt;5% in 2021 are shown. </a:t>
            </a:r>
          </a:p>
        </p:txBody>
      </p:sp>
    </p:spTree>
    <p:extLst>
      <p:ext uri="{BB962C8B-B14F-4D97-AF65-F5344CB8AC3E}">
        <p14:creationId xmlns:p14="http://schemas.microsoft.com/office/powerpoint/2010/main" val="29806164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2780928"/>
            <a:ext cx="7886700" cy="1080120"/>
          </a:xfrm>
        </p:spPr>
        <p:txBody>
          <a:bodyPr/>
          <a:lstStyle/>
          <a:p>
            <a:r>
              <a:rPr lang="en-GB"/>
              <a:t>News consumption via newspapers</a:t>
            </a:r>
            <a:br>
              <a:rPr lang="en-GB"/>
            </a:br>
            <a:endParaRPr lang="en-GB"/>
          </a:p>
        </p:txBody>
      </p:sp>
    </p:spTree>
    <p:extLst>
      <p:ext uri="{BB962C8B-B14F-4D97-AF65-F5344CB8AC3E}">
        <p14:creationId xmlns:p14="http://schemas.microsoft.com/office/powerpoint/2010/main" val="6623398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7922" y="1367138"/>
            <a:ext cx="9046078" cy="300991"/>
          </a:xfrm>
          <a:prstGeom prst="rect">
            <a:avLst/>
          </a:prstGeom>
        </p:spPr>
        <p:txBody>
          <a:bodyPr/>
          <a:lstStyle/>
          <a:p>
            <a:r>
              <a:rPr lang="en-GB" kern="0">
                <a:cs typeface="Arial" pitchFamily="34" charset="0"/>
              </a:rPr>
              <a:t>Daily newspapers used for news nowadays (</a:t>
            </a:r>
            <a:r>
              <a:rPr lang="en-GB" b="1" kern="0">
                <a:cs typeface="Arial" pitchFamily="34" charset="0"/>
              </a:rPr>
              <a:t>print only</a:t>
            </a:r>
            <a:r>
              <a:rPr lang="en-GB" kern="0">
                <a:cs typeface="Arial" pitchFamily="34" charset="0"/>
              </a:rPr>
              <a:t>)</a:t>
            </a:r>
            <a:br>
              <a:rPr lang="en-GB" kern="0">
                <a:cs typeface="Arial" pitchFamily="34" charset="0"/>
              </a:rPr>
            </a:br>
            <a:r>
              <a:rPr lang="en-GB" sz="1100" i="1" kern="0">
                <a:cs typeface="Arial" pitchFamily="34" charset="0"/>
              </a:rPr>
              <a:t>All using printed newspapers for news </a:t>
            </a:r>
            <a:br>
              <a:rPr lang="en-GB" kern="0">
                <a:cs typeface="Arial" pitchFamily="34" charset="0"/>
              </a:rPr>
            </a:br>
            <a:endParaRPr lang="en-GB"/>
          </a:p>
        </p:txBody>
      </p:sp>
      <p:sp>
        <p:nvSpPr>
          <p:cNvPr id="4" name="Text Placeholder 3"/>
          <p:cNvSpPr>
            <a:spLocks noGrp="1"/>
          </p:cNvSpPr>
          <p:nvPr>
            <p:ph type="body" sz="quarter" idx="14"/>
          </p:nvPr>
        </p:nvSpPr>
        <p:spPr>
          <a:xfrm>
            <a:off x="0" y="400994"/>
            <a:ext cx="7748445" cy="705057"/>
          </a:xfrm>
          <a:prstGeom prst="rect">
            <a:avLst/>
          </a:prstGeom>
        </p:spPr>
        <p:txBody>
          <a:bodyPr anchor="t" anchorCtr="0"/>
          <a:lstStyle/>
          <a:p>
            <a:pPr>
              <a:lnSpc>
                <a:spcPts val="1700"/>
              </a:lnSpc>
            </a:pPr>
            <a:r>
              <a:rPr lang="en-GB" sz="1700"/>
              <a:t>Among the adults who claim to consume news through print, the Daily Mail remains the most-used daily title followed by The Sun and The Metro, which has seen a significant decline since 2020</a:t>
            </a:r>
          </a:p>
        </p:txBody>
      </p:sp>
      <p:sp>
        <p:nvSpPr>
          <p:cNvPr id="9" name="Title 1">
            <a:extLst>
              <a:ext uri="{FF2B5EF4-FFF2-40B4-BE49-F238E27FC236}">
                <a16:creationId xmlns:a16="http://schemas.microsoft.com/office/drawing/2014/main" id="{1EF3EF7C-867D-4C22-AA89-6004E0D8044C}"/>
              </a:ext>
            </a:extLst>
          </p:cNvPr>
          <p:cNvSpPr txBox="1">
            <a:spLocks/>
          </p:cNvSpPr>
          <p:nvPr/>
        </p:nvSpPr>
        <p:spPr>
          <a:xfrm>
            <a:off x="97922" y="1120379"/>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6.1</a:t>
            </a:r>
            <a:br>
              <a:rPr lang="en-GB" sz="1800" b="1">
                <a:latin typeface="+mn-lt"/>
                <a:cs typeface="Arial" pitchFamily="34" charset="0"/>
              </a:rPr>
            </a:br>
            <a:endParaRPr lang="en-GB" sz="1800" b="1">
              <a:latin typeface="+mn-lt"/>
              <a:cs typeface="Arial" pitchFamily="34" charset="0"/>
            </a:endParaRPr>
          </a:p>
        </p:txBody>
      </p:sp>
      <p:graphicFrame>
        <p:nvGraphicFramePr>
          <p:cNvPr id="16" name="Chart Placeholder 10" descr="This chart shows the daily newspapers used for news nowadays (print only) – using the 2021 and 2020 online data. Among the adults who claim to consume news through print, Daily Mail is used by 35% of adults in 2021 and The Sun by 24%. The Metro has seen a significant decline from 30% to 19% since 2020">
            <a:extLst>
              <a:ext uri="{FF2B5EF4-FFF2-40B4-BE49-F238E27FC236}">
                <a16:creationId xmlns:a16="http://schemas.microsoft.com/office/drawing/2014/main" id="{BA980C64-2A68-445F-87C4-206B999A7A88}"/>
              </a:ext>
            </a:extLst>
          </p:cNvPr>
          <p:cNvGraphicFramePr>
            <a:graphicFrameLocks/>
          </p:cNvGraphicFramePr>
          <p:nvPr>
            <p:extLst>
              <p:ext uri="{D42A27DB-BD31-4B8C-83A1-F6EECF244321}">
                <p14:modId xmlns:p14="http://schemas.microsoft.com/office/powerpoint/2010/main" val="3274835735"/>
              </p:ext>
            </p:extLst>
          </p:nvPr>
        </p:nvGraphicFramePr>
        <p:xfrm>
          <a:off x="489328" y="1845977"/>
          <a:ext cx="6192688" cy="3953734"/>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Rounded Corners 1">
            <a:extLst>
              <a:ext uri="{FF2B5EF4-FFF2-40B4-BE49-F238E27FC236}">
                <a16:creationId xmlns:a16="http://schemas.microsoft.com/office/drawing/2014/main" id="{CC1A2235-5011-433D-B654-C6DE2488BB24}"/>
              </a:ext>
            </a:extLst>
          </p:cNvPr>
          <p:cNvSpPr/>
          <p:nvPr/>
        </p:nvSpPr>
        <p:spPr>
          <a:xfrm>
            <a:off x="6018028" y="3593805"/>
            <a:ext cx="1967024" cy="780831"/>
          </a:xfrm>
          <a:prstGeom prst="roundRect">
            <a:avLst/>
          </a:prstGeom>
          <a:ln w="190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lIns="27432" tIns="27432" rIns="27432" bIns="27432" rtlCol="0" anchor="ctr"/>
          <a:lstStyle/>
          <a:p>
            <a:pPr algn="ctr"/>
            <a:r>
              <a:rPr lang="en-GB" sz="1300"/>
              <a:t>In total, </a:t>
            </a:r>
            <a:r>
              <a:rPr lang="en-GB" sz="1300" b="1">
                <a:solidFill>
                  <a:schemeClr val="bg2"/>
                </a:solidFill>
              </a:rPr>
              <a:t>21%</a:t>
            </a:r>
            <a:r>
              <a:rPr lang="en-GB" sz="1300" b="1"/>
              <a:t> </a:t>
            </a:r>
            <a:r>
              <a:rPr lang="en-GB" sz="1300"/>
              <a:t>(</a:t>
            </a:r>
            <a:r>
              <a:rPr lang="en-GB" sz="1300" b="1">
                <a:solidFill>
                  <a:schemeClr val="accent1">
                    <a:lumMod val="50000"/>
                  </a:schemeClr>
                </a:solidFill>
              </a:rPr>
              <a:t>33%</a:t>
            </a:r>
            <a:r>
              <a:rPr lang="en-GB" sz="1300"/>
              <a:t> in 2020) of print newspaper readers used </a:t>
            </a:r>
            <a:r>
              <a:rPr lang="en-GB" sz="1300" b="1"/>
              <a:t>daily ‘free-sheets’</a:t>
            </a:r>
          </a:p>
        </p:txBody>
      </p:sp>
      <p:sp>
        <p:nvSpPr>
          <p:cNvPr id="15" name="Isosceles Triangle 14">
            <a:extLst>
              <a:ext uri="{FF2B5EF4-FFF2-40B4-BE49-F238E27FC236}">
                <a16:creationId xmlns:a16="http://schemas.microsoft.com/office/drawing/2014/main" id="{77BCF28B-2D91-4EE2-8188-95DF3B342263}"/>
              </a:ext>
              <a:ext uri="{C183D7F6-B498-43B3-948B-1728B52AA6E4}">
                <adec:decorative xmlns:adec="http://schemas.microsoft.com/office/drawing/2017/decorative" val="1"/>
              </a:ext>
            </a:extLst>
          </p:cNvPr>
          <p:cNvSpPr/>
          <p:nvPr/>
        </p:nvSpPr>
        <p:spPr bwMode="ltGray">
          <a:xfrm rot="10800000">
            <a:off x="6693446" y="3622461"/>
            <a:ext cx="91440" cy="9144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8" name="Isosceles Triangle 17">
            <a:extLst>
              <a:ext uri="{FF2B5EF4-FFF2-40B4-BE49-F238E27FC236}">
                <a16:creationId xmlns:a16="http://schemas.microsoft.com/office/drawing/2014/main" id="{92CDAEDF-75EB-4FB8-B227-956E4C912AB6}"/>
              </a:ext>
              <a:ext uri="{C183D7F6-B498-43B3-948B-1728B52AA6E4}">
                <adec:decorative xmlns:adec="http://schemas.microsoft.com/office/drawing/2017/decorative" val="1"/>
              </a:ext>
            </a:extLst>
          </p:cNvPr>
          <p:cNvSpPr/>
          <p:nvPr/>
        </p:nvSpPr>
        <p:spPr bwMode="ltGray">
          <a:xfrm rot="10800000">
            <a:off x="4552950" y="2562408"/>
            <a:ext cx="91440" cy="9144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9" name="Isosceles Triangle 18">
            <a:extLst>
              <a:ext uri="{FF2B5EF4-FFF2-40B4-BE49-F238E27FC236}">
                <a16:creationId xmlns:a16="http://schemas.microsoft.com/office/drawing/2014/main" id="{67F64AB3-A251-4909-B3CA-7944EE43B659}"/>
              </a:ext>
              <a:ext uri="{C183D7F6-B498-43B3-948B-1728B52AA6E4}">
                <adec:decorative xmlns:adec="http://schemas.microsoft.com/office/drawing/2017/decorative" val="1"/>
              </a:ext>
            </a:extLst>
          </p:cNvPr>
          <p:cNvSpPr/>
          <p:nvPr/>
        </p:nvSpPr>
        <p:spPr bwMode="ltGray">
          <a:xfrm rot="10800000">
            <a:off x="4141245" y="3721879"/>
            <a:ext cx="91440" cy="9144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pic>
        <p:nvPicPr>
          <p:cNvPr id="10" name="Picture 10">
            <a:extLst>
              <a:ext uri="{FF2B5EF4-FFF2-40B4-BE49-F238E27FC236}">
                <a16:creationId xmlns:a16="http://schemas.microsoft.com/office/drawing/2014/main" id="{1C48267F-8512-40D3-84DA-DC785A9E114B}"/>
              </a:ext>
              <a:ext uri="{C183D7F6-B498-43B3-948B-1728B52AA6E4}">
                <adec:decorative xmlns:adec="http://schemas.microsoft.com/office/drawing/2017/decorative" val="1"/>
              </a:ext>
            </a:extLst>
          </p:cNvPr>
          <p:cNvPicPr>
            <a:picLocks noChangeAspect="1" noChangeArrowheads="1"/>
          </p:cNvPicPr>
          <p:nvPr/>
        </p:nvPicPr>
        <p:blipFill>
          <a:blip r:embed="rId4" cstate="print">
            <a:duotone>
              <a:schemeClr val="accent1">
                <a:shade val="45000"/>
                <a:satMod val="135000"/>
              </a:schemeClr>
              <a:prstClr val="white"/>
            </a:duotone>
          </a:blip>
          <a:srcRect l="5637" t="54071" r="52276" b="6347"/>
          <a:stretch>
            <a:fillRect/>
          </a:stretch>
        </p:blipFill>
        <p:spPr bwMode="auto">
          <a:xfrm>
            <a:off x="7883984" y="1280075"/>
            <a:ext cx="746806" cy="526764"/>
          </a:xfrm>
          <a:prstGeom prst="rect">
            <a:avLst/>
          </a:prstGeom>
          <a:noFill/>
        </p:spPr>
      </p:pic>
      <p:sp>
        <p:nvSpPr>
          <p:cNvPr id="14" name="Text Placeholder 4"/>
          <p:cNvSpPr>
            <a:spLocks noGrp="1"/>
          </p:cNvSpPr>
          <p:nvPr>
            <p:ph type="body" sz="quarter" idx="12"/>
          </p:nvPr>
        </p:nvSpPr>
        <p:spPr>
          <a:xfrm>
            <a:off x="11253" y="5977560"/>
            <a:ext cx="9132747" cy="880439"/>
          </a:xfrm>
        </p:spPr>
        <p:txBody>
          <a:bodyPr/>
          <a:lstStyle/>
          <a:p>
            <a:pPr>
              <a:spcBef>
                <a:spcPts val="0"/>
              </a:spcBef>
              <a:tabLst>
                <a:tab pos="8696325" algn="r"/>
              </a:tabLst>
            </a:pPr>
            <a:r>
              <a:rPr lang="en-GB"/>
              <a:t>Source: </a:t>
            </a:r>
            <a:r>
              <a:rPr lang="en-CA"/>
              <a:t>Ofcom News Consumption Survey 2021 - ONLINE sample only</a:t>
            </a:r>
            <a:r>
              <a:rPr lang="en-GB"/>
              <a:t>	</a:t>
            </a:r>
            <a:r>
              <a:rPr lang="en-US"/>
              <a:t> Green/red triangles </a:t>
            </a:r>
            <a:r>
              <a:rPr lang="en-GB"/>
              <a:t>indicate statistically significant differences between 2021 and 2020</a:t>
            </a:r>
          </a:p>
          <a:p>
            <a:pPr>
              <a:spcBef>
                <a:spcPts val="0"/>
              </a:spcBef>
            </a:pPr>
            <a:r>
              <a:rPr lang="en-GB"/>
              <a:t>Question: D3a.</a:t>
            </a:r>
            <a:r>
              <a:rPr lang="en-GB">
                <a:solidFill>
                  <a:srgbClr val="C00000"/>
                </a:solidFill>
                <a:latin typeface="Arial" panose="020B0604020202020204" pitchFamily="34" charset="0"/>
                <a:cs typeface="Arial" panose="020B0604020202020204" pitchFamily="34" charset="0"/>
              </a:rPr>
              <a:t> </a:t>
            </a:r>
            <a:r>
              <a:rPr lang="en-GB"/>
              <a:t>Thinking specifically about daily newspapers, which of the following do you use for news nowadays?</a:t>
            </a:r>
            <a:endParaRPr lang="en-US"/>
          </a:p>
          <a:p>
            <a:pPr>
              <a:spcBef>
                <a:spcPts val="0"/>
              </a:spcBef>
            </a:pPr>
            <a:r>
              <a:rPr lang="en-GB"/>
              <a:t>Base: All using print newspapers for news – 2021=1104, 2020=1003</a:t>
            </a:r>
          </a:p>
          <a:p>
            <a:pPr>
              <a:spcBef>
                <a:spcPts val="0"/>
              </a:spcBef>
            </a:pPr>
            <a:r>
              <a:rPr lang="en-GB"/>
              <a:t>Only sources with an incidence of &gt;5% in 2021 are shown</a:t>
            </a:r>
          </a:p>
          <a:p>
            <a:pPr>
              <a:spcBef>
                <a:spcPts val="0"/>
              </a:spcBef>
            </a:pPr>
            <a:r>
              <a:rPr lang="en-GB"/>
              <a:t>Note: Daily free-sheets are the Metro and the Evening Standard </a:t>
            </a:r>
          </a:p>
        </p:txBody>
      </p:sp>
      <p:sp>
        <p:nvSpPr>
          <p:cNvPr id="17" name="TextBox 16">
            <a:extLst>
              <a:ext uri="{FF2B5EF4-FFF2-40B4-BE49-F238E27FC236}">
                <a16:creationId xmlns:a16="http://schemas.microsoft.com/office/drawing/2014/main" id="{92D5B94E-DE95-42D4-B503-A0BCCAEDADA3}"/>
              </a:ext>
            </a:extLst>
          </p:cNvPr>
          <p:cNvSpPr txBox="1"/>
          <p:nvPr/>
        </p:nvSpPr>
        <p:spPr>
          <a:xfrm>
            <a:off x="7161818" y="6288030"/>
            <a:ext cx="1681315" cy="461665"/>
          </a:xfrm>
          <a:prstGeom prst="rect">
            <a:avLst/>
          </a:prstGeom>
          <a:solidFill>
            <a:schemeClr val="accent5">
              <a:lumMod val="20000"/>
              <a:lumOff val="80000"/>
            </a:schemeClr>
          </a:solidFill>
        </p:spPr>
        <p:txBody>
          <a:bodyPr wrap="square" rtlCol="0">
            <a:spAutoFit/>
          </a:bodyPr>
          <a:lstStyle/>
          <a:p>
            <a:pPr algn="ctr"/>
            <a:r>
              <a:rPr lang="en-GB" sz="1200"/>
              <a:t>2020 and 2021 ONLINE SAMPLE ONLY </a:t>
            </a:r>
          </a:p>
        </p:txBody>
      </p:sp>
    </p:spTree>
    <p:extLst>
      <p:ext uri="{BB962C8B-B14F-4D97-AF65-F5344CB8AC3E}">
        <p14:creationId xmlns:p14="http://schemas.microsoft.com/office/powerpoint/2010/main" val="3552751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467" y="1426972"/>
            <a:ext cx="9046078" cy="300991"/>
          </a:xfrm>
          <a:prstGeom prst="rect">
            <a:avLst/>
          </a:prstGeom>
        </p:spPr>
        <p:txBody>
          <a:bodyPr/>
          <a:lstStyle/>
          <a:p>
            <a:r>
              <a:rPr lang="en-GB" kern="0">
                <a:cs typeface="Arial" pitchFamily="34" charset="0"/>
              </a:rPr>
              <a:t>Sunday newspapers used for news nowadays (</a:t>
            </a:r>
            <a:r>
              <a:rPr lang="en-GB" b="1" kern="0">
                <a:cs typeface="Arial" pitchFamily="34" charset="0"/>
              </a:rPr>
              <a:t>print only</a:t>
            </a:r>
            <a:r>
              <a:rPr lang="en-GB" kern="0">
                <a:cs typeface="Arial" pitchFamily="34" charset="0"/>
              </a:rPr>
              <a:t>) </a:t>
            </a:r>
            <a:br>
              <a:rPr lang="en-GB" kern="0">
                <a:cs typeface="Arial" pitchFamily="34" charset="0"/>
              </a:rPr>
            </a:br>
            <a:r>
              <a:rPr lang="en-GB" sz="1100" i="1" kern="0">
                <a:cs typeface="Arial" pitchFamily="34" charset="0"/>
              </a:rPr>
              <a:t>All using printed newspapers for news </a:t>
            </a:r>
            <a:br>
              <a:rPr lang="en-GB" kern="0">
                <a:cs typeface="Arial" pitchFamily="34" charset="0"/>
              </a:rPr>
            </a:br>
            <a:endParaRPr lang="en-GB"/>
          </a:p>
        </p:txBody>
      </p:sp>
      <p:sp>
        <p:nvSpPr>
          <p:cNvPr id="4" name="Text Placeholder 3"/>
          <p:cNvSpPr>
            <a:spLocks noGrp="1"/>
          </p:cNvSpPr>
          <p:nvPr>
            <p:ph type="body" sz="quarter" idx="14"/>
          </p:nvPr>
        </p:nvSpPr>
        <p:spPr>
          <a:xfrm>
            <a:off x="95263" y="380141"/>
            <a:ext cx="7399348" cy="705057"/>
          </a:xfrm>
          <a:prstGeom prst="rect">
            <a:avLst/>
          </a:prstGeom>
        </p:spPr>
        <p:txBody>
          <a:bodyPr anchor="t" anchorCtr="0"/>
          <a:lstStyle/>
          <a:p>
            <a:pPr>
              <a:lnSpc>
                <a:spcPts val="1800"/>
              </a:lnSpc>
            </a:pPr>
            <a:r>
              <a:rPr lang="en-GB" sz="1800"/>
              <a:t>The Mail on Sunday remains the most read Sunday title, followed by The Sunday Times, which has increased significantly, and The Sun on Sunday</a:t>
            </a:r>
          </a:p>
          <a:p>
            <a:pPr>
              <a:lnSpc>
                <a:spcPts val="1800"/>
              </a:lnSpc>
            </a:pPr>
            <a:endParaRPr lang="en-GB" sz="1800"/>
          </a:p>
        </p:txBody>
      </p:sp>
      <p:sp>
        <p:nvSpPr>
          <p:cNvPr id="9" name="Title 1">
            <a:extLst>
              <a:ext uri="{FF2B5EF4-FFF2-40B4-BE49-F238E27FC236}">
                <a16:creationId xmlns:a16="http://schemas.microsoft.com/office/drawing/2014/main" id="{0C3541A9-AD3D-40A6-A384-FABB3D02AB89}"/>
              </a:ext>
            </a:extLst>
          </p:cNvPr>
          <p:cNvSpPr txBox="1">
            <a:spLocks/>
          </p:cNvSpPr>
          <p:nvPr/>
        </p:nvSpPr>
        <p:spPr>
          <a:xfrm>
            <a:off x="95263" y="1045632"/>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6.2</a:t>
            </a:r>
            <a:br>
              <a:rPr lang="en-GB" sz="1800" b="1">
                <a:latin typeface="+mn-lt"/>
                <a:cs typeface="Arial" pitchFamily="34" charset="0"/>
              </a:rPr>
            </a:br>
            <a:endParaRPr lang="en-GB" sz="1800" b="1">
              <a:latin typeface="+mn-lt"/>
              <a:cs typeface="Arial" pitchFamily="34" charset="0"/>
            </a:endParaRPr>
          </a:p>
        </p:txBody>
      </p:sp>
      <p:graphicFrame>
        <p:nvGraphicFramePr>
          <p:cNvPr id="18" name="Chart Placeholder 10" descr="This chart shows the Sunday newspapers used for news nowadays (print only) – using the 2021 and 2020 online data. Among the adults who claim to consume news through print, The Mail on Sunday is used by 27% in 2021 – followed by The Sunday Times at 17% and The Sun on Sunday at 15%">
            <a:extLst>
              <a:ext uri="{FF2B5EF4-FFF2-40B4-BE49-F238E27FC236}">
                <a16:creationId xmlns:a16="http://schemas.microsoft.com/office/drawing/2014/main" id="{BC236E27-36A8-404C-99D9-A7CFDAA93283}"/>
              </a:ext>
            </a:extLst>
          </p:cNvPr>
          <p:cNvGraphicFramePr>
            <a:graphicFrameLocks/>
          </p:cNvGraphicFramePr>
          <p:nvPr>
            <p:extLst>
              <p:ext uri="{D42A27DB-BD31-4B8C-83A1-F6EECF244321}">
                <p14:modId xmlns:p14="http://schemas.microsoft.com/office/powerpoint/2010/main" val="3379285459"/>
              </p:ext>
            </p:extLst>
          </p:nvPr>
        </p:nvGraphicFramePr>
        <p:xfrm>
          <a:off x="752035" y="1901687"/>
          <a:ext cx="6192688" cy="3982309"/>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Rounded Corners 1">
            <a:extLst>
              <a:ext uri="{FF2B5EF4-FFF2-40B4-BE49-F238E27FC236}">
                <a16:creationId xmlns:a16="http://schemas.microsoft.com/office/drawing/2014/main" id="{CC1A2235-5011-433D-B654-C6DE2488BB24}"/>
              </a:ext>
            </a:extLst>
          </p:cNvPr>
          <p:cNvSpPr/>
          <p:nvPr/>
        </p:nvSpPr>
        <p:spPr>
          <a:xfrm>
            <a:off x="6018028" y="3593805"/>
            <a:ext cx="2287772" cy="768645"/>
          </a:xfrm>
          <a:prstGeom prst="roundRect">
            <a:avLst/>
          </a:prstGeom>
          <a:ln w="1905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lIns="27432" tIns="27432" rIns="27432" bIns="27432" rtlCol="0" anchor="ctr"/>
          <a:lstStyle/>
          <a:p>
            <a:pPr algn="ctr"/>
            <a:r>
              <a:rPr lang="en-GB" sz="1300"/>
              <a:t>In total, </a:t>
            </a:r>
            <a:r>
              <a:rPr lang="en-GB" sz="1300" b="1">
                <a:solidFill>
                  <a:schemeClr val="bg2"/>
                </a:solidFill>
              </a:rPr>
              <a:t>2%</a:t>
            </a:r>
            <a:r>
              <a:rPr lang="en-GB" sz="1300" b="1"/>
              <a:t> </a:t>
            </a:r>
            <a:r>
              <a:rPr lang="en-GB" sz="1300"/>
              <a:t>(</a:t>
            </a:r>
            <a:r>
              <a:rPr lang="en-GB" sz="1300" b="1">
                <a:solidFill>
                  <a:schemeClr val="accent1">
                    <a:lumMod val="50000"/>
                  </a:schemeClr>
                </a:solidFill>
              </a:rPr>
              <a:t>3%</a:t>
            </a:r>
            <a:r>
              <a:rPr lang="en-GB" sz="1300"/>
              <a:t> in 2020) of print newspaper readers used </a:t>
            </a:r>
            <a:r>
              <a:rPr lang="en-GB" sz="1300" b="1"/>
              <a:t>free local weekly newspapers</a:t>
            </a:r>
          </a:p>
        </p:txBody>
      </p:sp>
      <p:sp>
        <p:nvSpPr>
          <p:cNvPr id="19" name="Isosceles Triangle 18">
            <a:extLst>
              <a:ext uri="{FF2B5EF4-FFF2-40B4-BE49-F238E27FC236}">
                <a16:creationId xmlns:a16="http://schemas.microsoft.com/office/drawing/2014/main" id="{642D303F-FE1F-4680-A646-45EFE88012B2}"/>
              </a:ext>
              <a:ext uri="{C183D7F6-B498-43B3-948B-1728B52AA6E4}">
                <adec:decorative xmlns:adec="http://schemas.microsoft.com/office/drawing/2017/decorative" val="1"/>
              </a:ext>
            </a:extLst>
          </p:cNvPr>
          <p:cNvSpPr/>
          <p:nvPr/>
        </p:nvSpPr>
        <p:spPr bwMode="ltGray">
          <a:xfrm rot="10800000" flipV="1">
            <a:off x="4716555" y="2677135"/>
            <a:ext cx="91440" cy="91440"/>
          </a:xfrm>
          <a:prstGeom prst="triangle">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pic>
        <p:nvPicPr>
          <p:cNvPr id="12" name="Picture 10">
            <a:extLst>
              <a:ext uri="{FF2B5EF4-FFF2-40B4-BE49-F238E27FC236}">
                <a16:creationId xmlns:a16="http://schemas.microsoft.com/office/drawing/2014/main" id="{1C48267F-8512-40D3-84DA-DC785A9E114B}"/>
              </a:ext>
              <a:ext uri="{C183D7F6-B498-43B3-948B-1728B52AA6E4}">
                <adec:decorative xmlns:adec="http://schemas.microsoft.com/office/drawing/2017/decorative" val="1"/>
              </a:ext>
            </a:extLst>
          </p:cNvPr>
          <p:cNvPicPr>
            <a:picLocks noChangeAspect="1" noChangeArrowheads="1"/>
          </p:cNvPicPr>
          <p:nvPr/>
        </p:nvPicPr>
        <p:blipFill>
          <a:blip r:embed="rId4" cstate="print">
            <a:duotone>
              <a:schemeClr val="accent1">
                <a:shade val="45000"/>
                <a:satMod val="135000"/>
              </a:schemeClr>
              <a:prstClr val="white"/>
            </a:duotone>
          </a:blip>
          <a:srcRect l="5637" t="54071" r="52276" b="6347"/>
          <a:stretch>
            <a:fillRect/>
          </a:stretch>
        </p:blipFill>
        <p:spPr bwMode="auto">
          <a:xfrm>
            <a:off x="7883984" y="1280075"/>
            <a:ext cx="746806" cy="526764"/>
          </a:xfrm>
          <a:prstGeom prst="rect">
            <a:avLst/>
          </a:prstGeom>
          <a:noFill/>
        </p:spPr>
      </p:pic>
      <p:sp>
        <p:nvSpPr>
          <p:cNvPr id="14" name="Text Placeholder 4"/>
          <p:cNvSpPr>
            <a:spLocks noGrp="1"/>
          </p:cNvSpPr>
          <p:nvPr>
            <p:ph type="body" sz="quarter" idx="12"/>
          </p:nvPr>
        </p:nvSpPr>
        <p:spPr>
          <a:xfrm>
            <a:off x="11253" y="5977560"/>
            <a:ext cx="9132747" cy="880439"/>
          </a:xfrm>
        </p:spPr>
        <p:txBody>
          <a:bodyPr/>
          <a:lstStyle/>
          <a:p>
            <a:pPr>
              <a:spcBef>
                <a:spcPts val="0"/>
              </a:spcBef>
              <a:tabLst>
                <a:tab pos="8696325" algn="r"/>
              </a:tabLst>
            </a:pPr>
            <a:r>
              <a:rPr lang="en-GB"/>
              <a:t>Source: </a:t>
            </a:r>
            <a:r>
              <a:rPr lang="en-CA"/>
              <a:t>Ofcom News Consumption Survey 2021 - ONLINE sample only</a:t>
            </a:r>
            <a:r>
              <a:rPr lang="en-GB"/>
              <a:t>	</a:t>
            </a:r>
            <a:r>
              <a:rPr lang="en-US"/>
              <a:t> Green/red triangles </a:t>
            </a:r>
            <a:r>
              <a:rPr lang="en-GB"/>
              <a:t>indicate statistically significant differences between 2021 and 2020</a:t>
            </a:r>
          </a:p>
          <a:p>
            <a:pPr>
              <a:spcBef>
                <a:spcPts val="0"/>
              </a:spcBef>
            </a:pPr>
            <a:r>
              <a:rPr lang="en-GB"/>
              <a:t>Question: D4a.</a:t>
            </a:r>
            <a:r>
              <a:rPr lang="en-GB">
                <a:solidFill>
                  <a:srgbClr val="C00000"/>
                </a:solidFill>
                <a:latin typeface="Arial" panose="020B0604020202020204" pitchFamily="34" charset="0"/>
                <a:cs typeface="Arial" panose="020B0604020202020204" pitchFamily="34" charset="0"/>
              </a:rPr>
              <a:t> </a:t>
            </a:r>
            <a:r>
              <a:rPr lang="en-GB"/>
              <a:t>Thinking specifically about weekly newspapers, which of the following do you use for news nowadays?</a:t>
            </a:r>
            <a:endParaRPr lang="en-US"/>
          </a:p>
          <a:p>
            <a:pPr>
              <a:spcBef>
                <a:spcPts val="0"/>
              </a:spcBef>
            </a:pPr>
            <a:r>
              <a:rPr lang="en-GB"/>
              <a:t>Base: All using print newspapers for news – 2021=1104, 2020=1003</a:t>
            </a:r>
          </a:p>
          <a:p>
            <a:pPr>
              <a:spcBef>
                <a:spcPts val="0"/>
              </a:spcBef>
            </a:pPr>
            <a:r>
              <a:rPr lang="en-GB"/>
              <a:t>Only sources with an incidence of &gt;5% in 2021 are shown</a:t>
            </a:r>
          </a:p>
          <a:p>
            <a:endParaRPr lang="en-GB"/>
          </a:p>
        </p:txBody>
      </p:sp>
      <p:sp>
        <p:nvSpPr>
          <p:cNvPr id="15" name="TextBox 14">
            <a:extLst>
              <a:ext uri="{FF2B5EF4-FFF2-40B4-BE49-F238E27FC236}">
                <a16:creationId xmlns:a16="http://schemas.microsoft.com/office/drawing/2014/main" id="{762FFC4E-B713-4EDB-B3B0-692B33A156CB}"/>
              </a:ext>
            </a:extLst>
          </p:cNvPr>
          <p:cNvSpPr txBox="1"/>
          <p:nvPr/>
        </p:nvSpPr>
        <p:spPr>
          <a:xfrm>
            <a:off x="7161818" y="6288030"/>
            <a:ext cx="1681315" cy="461665"/>
          </a:xfrm>
          <a:prstGeom prst="rect">
            <a:avLst/>
          </a:prstGeom>
          <a:solidFill>
            <a:schemeClr val="accent5">
              <a:lumMod val="20000"/>
              <a:lumOff val="80000"/>
            </a:schemeClr>
          </a:solidFill>
        </p:spPr>
        <p:txBody>
          <a:bodyPr wrap="square" rtlCol="0">
            <a:spAutoFit/>
          </a:bodyPr>
          <a:lstStyle/>
          <a:p>
            <a:pPr algn="ctr"/>
            <a:r>
              <a:rPr lang="en-GB" sz="1200"/>
              <a:t>2020 and 2021 ONLINE SAMPLE ONLY </a:t>
            </a:r>
          </a:p>
        </p:txBody>
      </p:sp>
    </p:spTree>
    <p:extLst>
      <p:ext uri="{BB962C8B-B14F-4D97-AF65-F5344CB8AC3E}">
        <p14:creationId xmlns:p14="http://schemas.microsoft.com/office/powerpoint/2010/main" val="2194387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2"/>
          <p:cNvSpPr>
            <a:spLocks noGrp="1"/>
          </p:cNvSpPr>
          <p:nvPr>
            <p:ph type="title"/>
          </p:nvPr>
        </p:nvSpPr>
        <p:spPr>
          <a:xfrm>
            <a:off x="83820" y="1642282"/>
            <a:ext cx="9046078" cy="300991"/>
          </a:xfrm>
        </p:spPr>
        <p:txBody>
          <a:bodyPr/>
          <a:lstStyle/>
          <a:p>
            <a:r>
              <a:rPr lang="en-GB" kern="0">
                <a:latin typeface="+mn-lt"/>
                <a:cs typeface="Arial" pitchFamily="34" charset="0"/>
              </a:rPr>
              <a:t>Print vs. digital newspaper readership 2021</a:t>
            </a:r>
            <a:br>
              <a:rPr lang="en-GB" kern="0">
                <a:latin typeface="+mn-lt"/>
                <a:cs typeface="Arial" pitchFamily="34" charset="0"/>
              </a:rPr>
            </a:br>
            <a:r>
              <a:rPr lang="en-GB" sz="1200" i="1" kern="0">
                <a:cs typeface="Arial" pitchFamily="34" charset="0"/>
              </a:rPr>
              <a:t>All using newspapers (print + website/app) for news</a:t>
            </a:r>
            <a:br>
              <a:rPr lang="en-GB" sz="1200" i="1" kern="0">
                <a:latin typeface="+mn-lt"/>
                <a:cs typeface="Arial" pitchFamily="34" charset="0"/>
              </a:rPr>
            </a:br>
            <a:endParaRPr lang="en-US" i="1" kern="0">
              <a:latin typeface="+mn-lt"/>
              <a:cs typeface="Arial" pitchFamily="34" charset="0"/>
            </a:endParaRPr>
          </a:p>
        </p:txBody>
      </p:sp>
      <p:sp>
        <p:nvSpPr>
          <p:cNvPr id="8" name="Text Placeholder 7"/>
          <p:cNvSpPr>
            <a:spLocks noGrp="1"/>
          </p:cNvSpPr>
          <p:nvPr>
            <p:ph type="body" sz="quarter" idx="14"/>
          </p:nvPr>
        </p:nvSpPr>
        <p:spPr>
          <a:xfrm>
            <a:off x="39675" y="282223"/>
            <a:ext cx="7623868" cy="705057"/>
          </a:xfrm>
        </p:spPr>
        <p:txBody>
          <a:bodyPr/>
          <a:lstStyle/>
          <a:p>
            <a:r>
              <a:rPr lang="en-US" sz="1800"/>
              <a:t>The Daily Mail/Mail on Sunday remains the most widely-read news title overall. The Guardian/Observer and Daily Mail/Mail on Sunday are the most widely-read digital titles</a:t>
            </a:r>
          </a:p>
        </p:txBody>
      </p:sp>
      <p:sp>
        <p:nvSpPr>
          <p:cNvPr id="33" name="Title 1">
            <a:extLst>
              <a:ext uri="{FF2B5EF4-FFF2-40B4-BE49-F238E27FC236}">
                <a16:creationId xmlns:a16="http://schemas.microsoft.com/office/drawing/2014/main" id="{12857E3A-2086-4543-BFED-FE8544E868DB}"/>
              </a:ext>
            </a:extLst>
          </p:cNvPr>
          <p:cNvSpPr txBox="1">
            <a:spLocks/>
          </p:cNvSpPr>
          <p:nvPr/>
        </p:nvSpPr>
        <p:spPr>
          <a:xfrm>
            <a:off x="83820" y="1341291"/>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6.3</a:t>
            </a:r>
            <a:br>
              <a:rPr lang="en-GB" sz="1800" b="1">
                <a:latin typeface="+mn-lt"/>
                <a:cs typeface="Arial" pitchFamily="34" charset="0"/>
              </a:rPr>
            </a:br>
            <a:endParaRPr lang="en-GB" sz="1800" b="1">
              <a:latin typeface="+mn-lt"/>
              <a:cs typeface="Arial" pitchFamily="34" charset="0"/>
            </a:endParaRPr>
          </a:p>
        </p:txBody>
      </p:sp>
      <p:graphicFrame>
        <p:nvGraphicFramePr>
          <p:cNvPr id="44" name="Chart" descr="This chart shows a comparison of print only, online only and print and online usage for each combined daily/Sunday title during 2021 – using the 2021 online data.  Among the adults who claim to consume news through print or online newspapers, Daily Mail/Mail on Sunday is the most widely-read title at 42%. This 42% comprises 22% reading print (only), 15% digital only and 5% using both print and digital">
            <a:extLst>
              <a:ext uri="{FF2B5EF4-FFF2-40B4-BE49-F238E27FC236}">
                <a16:creationId xmlns:a16="http://schemas.microsoft.com/office/drawing/2014/main" id="{005D34A7-1B4C-40DA-8D68-ABE6D5B9754E}"/>
              </a:ext>
            </a:extLst>
          </p:cNvPr>
          <p:cNvGraphicFramePr>
            <a:graphicFrameLocks/>
          </p:cNvGraphicFramePr>
          <p:nvPr>
            <p:extLst>
              <p:ext uri="{D42A27DB-BD31-4B8C-83A1-F6EECF244321}">
                <p14:modId xmlns:p14="http://schemas.microsoft.com/office/powerpoint/2010/main" val="87007009"/>
              </p:ext>
            </p:extLst>
          </p:nvPr>
        </p:nvGraphicFramePr>
        <p:xfrm>
          <a:off x="237568" y="2271488"/>
          <a:ext cx="8595360" cy="3778718"/>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descr="20% of adults who claim to consume news through print or online newspapers use both print and online versions, 48% use print newspapers only and 32% use online versions only">
            <a:extLst>
              <a:ext uri="{FF2B5EF4-FFF2-40B4-BE49-F238E27FC236}">
                <a16:creationId xmlns:a16="http://schemas.microsoft.com/office/drawing/2014/main" id="{2D44E4CF-5E62-42AE-958B-56B5F579D147}"/>
              </a:ext>
            </a:extLst>
          </p:cNvPr>
          <p:cNvPicPr>
            <a:picLocks noChangeAspect="1"/>
          </p:cNvPicPr>
          <p:nvPr/>
        </p:nvPicPr>
        <p:blipFill>
          <a:blip r:embed="rId4"/>
          <a:stretch>
            <a:fillRect/>
          </a:stretch>
        </p:blipFill>
        <p:spPr>
          <a:xfrm>
            <a:off x="4999358" y="3951899"/>
            <a:ext cx="4304149" cy="1902117"/>
          </a:xfrm>
          <a:prstGeom prst="rect">
            <a:avLst/>
          </a:prstGeom>
        </p:spPr>
      </p:pic>
      <p:sp>
        <p:nvSpPr>
          <p:cNvPr id="9" name="Text Placeholder 4"/>
          <p:cNvSpPr>
            <a:spLocks noGrp="1"/>
          </p:cNvSpPr>
          <p:nvPr>
            <p:ph type="body" sz="quarter" idx="12"/>
          </p:nvPr>
        </p:nvSpPr>
        <p:spPr>
          <a:xfrm>
            <a:off x="11253" y="5977560"/>
            <a:ext cx="8665203" cy="880439"/>
          </a:xfrm>
        </p:spPr>
        <p:txBody>
          <a:bodyPr/>
          <a:lstStyle/>
          <a:p>
            <a:pPr>
              <a:spcBef>
                <a:spcPts val="0"/>
              </a:spcBef>
              <a:tabLst>
                <a:tab pos="8229600" algn="r"/>
              </a:tabLst>
            </a:pPr>
            <a:r>
              <a:rPr lang="en-GB"/>
              <a:t>Source: </a:t>
            </a:r>
            <a:r>
              <a:rPr lang="en-CA"/>
              <a:t>Ofcom News Consumption Survey 2021 - ONLINE sample only</a:t>
            </a:r>
            <a:r>
              <a:rPr lang="en-GB"/>
              <a:t>	</a:t>
            </a:r>
          </a:p>
          <a:p>
            <a:pPr>
              <a:spcBef>
                <a:spcPts val="0"/>
              </a:spcBef>
              <a:tabLst>
                <a:tab pos="8229600" algn="r"/>
              </a:tabLst>
            </a:pPr>
            <a:r>
              <a:rPr lang="en-GB"/>
              <a:t>Question: D3a/D4a.</a:t>
            </a:r>
            <a:r>
              <a:rPr lang="en-GB">
                <a:solidFill>
                  <a:srgbClr val="C00000"/>
                </a:solidFill>
                <a:latin typeface="Arial" panose="020B0604020202020204" pitchFamily="34" charset="0"/>
                <a:cs typeface="Arial" panose="020B0604020202020204" pitchFamily="34" charset="0"/>
              </a:rPr>
              <a:t> </a:t>
            </a:r>
            <a:r>
              <a:rPr lang="en-GB"/>
              <a:t>Thinking specifically about daily/weekly newspapers, which of the following do you use for news nowadays? </a:t>
            </a:r>
          </a:p>
          <a:p>
            <a:pPr>
              <a:spcBef>
                <a:spcPts val="0"/>
              </a:spcBef>
              <a:tabLst>
                <a:tab pos="8229600" algn="r"/>
              </a:tabLst>
            </a:pPr>
            <a:r>
              <a:rPr lang="en-GB"/>
              <a:t>D8a</a:t>
            </a:r>
            <a:r>
              <a:rPr lang="nl-NL"/>
              <a:t>. </a:t>
            </a:r>
            <a:r>
              <a:rPr lang="en-GB"/>
              <a:t>Thinking specifically about  the internet, which of the following do you use for news nowadays?</a:t>
            </a:r>
            <a:r>
              <a:rPr lang="en-US"/>
              <a:t> </a:t>
            </a:r>
          </a:p>
          <a:p>
            <a:pPr>
              <a:spcBef>
                <a:spcPts val="0"/>
              </a:spcBef>
            </a:pPr>
            <a:r>
              <a:rPr lang="en-GB"/>
              <a:t>Base: All using newspapers (print + website/app) for news – 2021=1691</a:t>
            </a:r>
          </a:p>
        </p:txBody>
      </p:sp>
      <p:sp>
        <p:nvSpPr>
          <p:cNvPr id="24" name="TextBox 23">
            <a:extLst>
              <a:ext uri="{FF2B5EF4-FFF2-40B4-BE49-F238E27FC236}">
                <a16:creationId xmlns:a16="http://schemas.microsoft.com/office/drawing/2014/main" id="{9FF649B0-9903-4471-A0A8-7380FD401DE3}"/>
              </a:ext>
            </a:extLst>
          </p:cNvPr>
          <p:cNvSpPr txBox="1"/>
          <p:nvPr/>
        </p:nvSpPr>
        <p:spPr>
          <a:xfrm>
            <a:off x="7161818" y="6288030"/>
            <a:ext cx="1681315" cy="461665"/>
          </a:xfrm>
          <a:prstGeom prst="rect">
            <a:avLst/>
          </a:prstGeom>
          <a:solidFill>
            <a:schemeClr val="accent5">
              <a:lumMod val="20000"/>
              <a:lumOff val="80000"/>
            </a:schemeClr>
          </a:solidFill>
        </p:spPr>
        <p:txBody>
          <a:bodyPr wrap="square" rtlCol="0">
            <a:spAutoFit/>
          </a:bodyPr>
          <a:lstStyle/>
          <a:p>
            <a:pPr algn="ctr"/>
            <a:r>
              <a:rPr lang="en-GB" sz="1200"/>
              <a:t>2020 and 2021 ONLINE SAMPLE ONLY </a:t>
            </a:r>
          </a:p>
        </p:txBody>
      </p:sp>
    </p:spTree>
    <p:extLst>
      <p:ext uri="{BB962C8B-B14F-4D97-AF65-F5344CB8AC3E}">
        <p14:creationId xmlns:p14="http://schemas.microsoft.com/office/powerpoint/2010/main" val="1832473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7922" y="1367138"/>
            <a:ext cx="9046078" cy="300991"/>
          </a:xfrm>
          <a:prstGeom prst="rect">
            <a:avLst/>
          </a:prstGeom>
        </p:spPr>
        <p:txBody>
          <a:bodyPr/>
          <a:lstStyle/>
          <a:p>
            <a:r>
              <a:rPr lang="en-GB" kern="0">
                <a:cs typeface="Arial" pitchFamily="34" charset="0"/>
              </a:rPr>
              <a:t>Newspapers </a:t>
            </a:r>
            <a:r>
              <a:rPr lang="en-GB" u="sng" kern="0">
                <a:cs typeface="Arial" pitchFamily="34" charset="0"/>
              </a:rPr>
              <a:t>(</a:t>
            </a:r>
            <a:r>
              <a:rPr lang="en-GB" b="1" u="sng" kern="0">
                <a:cs typeface="Arial" pitchFamily="34" charset="0"/>
              </a:rPr>
              <a:t>print + website/app</a:t>
            </a:r>
            <a:r>
              <a:rPr lang="en-GB" u="sng" kern="0">
                <a:cs typeface="Arial" pitchFamily="34" charset="0"/>
              </a:rPr>
              <a:t>)</a:t>
            </a:r>
            <a:r>
              <a:rPr lang="en-GB" kern="0">
                <a:cs typeface="Arial" pitchFamily="34" charset="0"/>
              </a:rPr>
              <a:t> used for news nowadays</a:t>
            </a:r>
            <a:br>
              <a:rPr lang="en-GB" kern="0">
                <a:cs typeface="Arial" pitchFamily="34" charset="0"/>
              </a:rPr>
            </a:br>
            <a:r>
              <a:rPr lang="en-GB" sz="1100" i="1" kern="0">
                <a:cs typeface="Arial" pitchFamily="34" charset="0"/>
              </a:rPr>
              <a:t>All using newspapers (print + website/app) for news </a:t>
            </a:r>
            <a:br>
              <a:rPr lang="en-GB" kern="0">
                <a:cs typeface="Arial" pitchFamily="34" charset="0"/>
              </a:rPr>
            </a:br>
            <a:endParaRPr lang="en-GB"/>
          </a:p>
        </p:txBody>
      </p:sp>
      <p:sp>
        <p:nvSpPr>
          <p:cNvPr id="4" name="Text Placeholder 3"/>
          <p:cNvSpPr>
            <a:spLocks noGrp="1"/>
          </p:cNvSpPr>
          <p:nvPr>
            <p:ph type="body" sz="quarter" idx="14"/>
          </p:nvPr>
        </p:nvSpPr>
        <p:spPr>
          <a:xfrm>
            <a:off x="96804" y="271160"/>
            <a:ext cx="7776000" cy="705057"/>
          </a:xfrm>
          <a:prstGeom prst="rect">
            <a:avLst/>
          </a:prstGeom>
        </p:spPr>
        <p:txBody>
          <a:bodyPr anchor="t" anchorCtr="0"/>
          <a:lstStyle/>
          <a:p>
            <a:pPr>
              <a:lnSpc>
                <a:spcPts val="1800"/>
              </a:lnSpc>
            </a:pPr>
            <a:r>
              <a:rPr lang="en-GB" sz="1800"/>
              <a:t>Among the adults who claim to consume news through print or online newspapers, Daily Mail/Mail on Sunday remains the most-used title/site/app. </a:t>
            </a:r>
            <a:endParaRPr lang="en-GB" sz="1800" strike="sngStrike"/>
          </a:p>
        </p:txBody>
      </p:sp>
      <p:sp>
        <p:nvSpPr>
          <p:cNvPr id="9" name="Title 1">
            <a:extLst>
              <a:ext uri="{FF2B5EF4-FFF2-40B4-BE49-F238E27FC236}">
                <a16:creationId xmlns:a16="http://schemas.microsoft.com/office/drawing/2014/main" id="{1EF3EF7C-867D-4C22-AA89-6004E0D8044C}"/>
              </a:ext>
            </a:extLst>
          </p:cNvPr>
          <p:cNvSpPr txBox="1">
            <a:spLocks/>
          </p:cNvSpPr>
          <p:nvPr/>
        </p:nvSpPr>
        <p:spPr>
          <a:xfrm>
            <a:off x="95263" y="1129614"/>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6.4</a:t>
            </a:r>
            <a:br>
              <a:rPr lang="en-GB" sz="1800" b="1">
                <a:latin typeface="+mn-lt"/>
                <a:cs typeface="Arial" pitchFamily="34" charset="0"/>
              </a:rPr>
            </a:br>
            <a:endParaRPr lang="en-GB" sz="1800" b="1">
              <a:latin typeface="+mn-lt"/>
              <a:cs typeface="Arial" pitchFamily="34" charset="0"/>
            </a:endParaRPr>
          </a:p>
        </p:txBody>
      </p:sp>
      <p:graphicFrame>
        <p:nvGraphicFramePr>
          <p:cNvPr id="21" name="Chart Placeholder 10" descr="This chart shows the combined print and online readership for each of the daily/Sunday titles – using the 2021 and 2020 online data. Among the adults who claim to consume news through print or online newspapers during 2021, Daily Mail/Mail on Sunday is the most-used title/site/app at 42%, followed by The Guardian/Observer at 29% and The Sun/Sun on Sunday at 23%. Reach of the Metro declined from 27% in 2020 to 18% in 2021.">
            <a:extLst>
              <a:ext uri="{FF2B5EF4-FFF2-40B4-BE49-F238E27FC236}">
                <a16:creationId xmlns:a16="http://schemas.microsoft.com/office/drawing/2014/main" id="{E6D14464-97F5-4F8F-B404-B4D9E8E35669}"/>
              </a:ext>
            </a:extLst>
          </p:cNvPr>
          <p:cNvGraphicFramePr>
            <a:graphicFrameLocks/>
          </p:cNvGraphicFramePr>
          <p:nvPr>
            <p:extLst>
              <p:ext uri="{D42A27DB-BD31-4B8C-83A1-F6EECF244321}">
                <p14:modId xmlns:p14="http://schemas.microsoft.com/office/powerpoint/2010/main" val="4294753297"/>
              </p:ext>
            </p:extLst>
          </p:nvPr>
        </p:nvGraphicFramePr>
        <p:xfrm>
          <a:off x="351941" y="1766226"/>
          <a:ext cx="6731245" cy="4370388"/>
        </p:xfrm>
        <a:graphic>
          <a:graphicData uri="http://schemas.openxmlformats.org/drawingml/2006/chart">
            <c:chart xmlns:c="http://schemas.openxmlformats.org/drawingml/2006/chart" xmlns:r="http://schemas.openxmlformats.org/officeDocument/2006/relationships" r:id="rId3"/>
          </a:graphicData>
        </a:graphic>
      </p:graphicFrame>
      <p:sp>
        <p:nvSpPr>
          <p:cNvPr id="23" name="Isosceles Triangle 22">
            <a:extLst>
              <a:ext uri="{FF2B5EF4-FFF2-40B4-BE49-F238E27FC236}">
                <a16:creationId xmlns:a16="http://schemas.microsoft.com/office/drawing/2014/main" id="{07BDDAC4-FA1B-41DD-B884-4A6AD63966E3}"/>
              </a:ext>
              <a:ext uri="{C183D7F6-B498-43B3-948B-1728B52AA6E4}">
                <adec:decorative xmlns:adec="http://schemas.microsoft.com/office/drawing/2017/decorative" val="1"/>
              </a:ext>
            </a:extLst>
          </p:cNvPr>
          <p:cNvSpPr/>
          <p:nvPr/>
        </p:nvSpPr>
        <p:spPr bwMode="ltGray">
          <a:xfrm rot="10800000">
            <a:off x="4638180" y="3411971"/>
            <a:ext cx="91440" cy="9144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grpSp>
        <p:nvGrpSpPr>
          <p:cNvPr id="2" name="Group 1">
            <a:extLst>
              <a:ext uri="{FF2B5EF4-FFF2-40B4-BE49-F238E27FC236}">
                <a16:creationId xmlns:a16="http://schemas.microsoft.com/office/drawing/2014/main" id="{00F3D113-82DD-41E2-901C-588E242CED32}"/>
              </a:ext>
              <a:ext uri="{C183D7F6-B498-43B3-948B-1728B52AA6E4}">
                <adec:decorative xmlns:adec="http://schemas.microsoft.com/office/drawing/2017/decorative" val="1"/>
              </a:ext>
            </a:extLst>
          </p:cNvPr>
          <p:cNvGrpSpPr/>
          <p:nvPr/>
        </p:nvGrpSpPr>
        <p:grpSpPr>
          <a:xfrm>
            <a:off x="7587807" y="1281018"/>
            <a:ext cx="1383192" cy="515916"/>
            <a:chOff x="7587807" y="1281018"/>
            <a:chExt cx="1383192" cy="515916"/>
          </a:xfrm>
        </p:grpSpPr>
        <p:pic>
          <p:nvPicPr>
            <p:cNvPr id="15" name="Picture 10" descr="Related image"/>
            <p:cNvPicPr>
              <a:picLocks noChangeAspect="1" noChangeArrowheads="1"/>
            </p:cNvPicPr>
            <p:nvPr/>
          </p:nvPicPr>
          <p:blipFill>
            <a:blip r:embed="rId4" cstate="print">
              <a:duotone>
                <a:schemeClr val="accent1">
                  <a:shade val="45000"/>
                  <a:satMod val="135000"/>
                </a:schemeClr>
                <a:prstClr val="white"/>
              </a:duotone>
            </a:blip>
            <a:srcRect l="5637" t="54071" r="52276" b="6347"/>
            <a:stretch>
              <a:fillRect/>
            </a:stretch>
          </p:blipFill>
          <p:spPr bwMode="auto">
            <a:xfrm>
              <a:off x="7587807" y="1281018"/>
              <a:ext cx="731426" cy="515916"/>
            </a:xfrm>
            <a:prstGeom prst="rect">
              <a:avLst/>
            </a:prstGeom>
            <a:noFill/>
          </p:spPr>
        </p:pic>
        <p:sp>
          <p:nvSpPr>
            <p:cNvPr id="17" name="Cross 16">
              <a:extLst>
                <a:ext uri="{FF2B5EF4-FFF2-40B4-BE49-F238E27FC236}">
                  <a16:creationId xmlns:a16="http://schemas.microsoft.com/office/drawing/2014/main" id="{36BDEAE7-7EC2-4E0E-AFD3-F70489E71D41}"/>
                </a:ext>
              </a:extLst>
            </p:cNvPr>
            <p:cNvSpPr/>
            <p:nvPr/>
          </p:nvSpPr>
          <p:spPr>
            <a:xfrm>
              <a:off x="8302833" y="1436960"/>
              <a:ext cx="213920" cy="207708"/>
            </a:xfrm>
            <a:prstGeom prst="plus">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8" name="Picture 14" descr="Image result for internet icon">
              <a:extLst>
                <a:ext uri="{FF2B5EF4-FFF2-40B4-BE49-F238E27FC236}">
                  <a16:creationId xmlns:a16="http://schemas.microsoft.com/office/drawing/2014/main" id="{BF8DBE07-E260-4450-AFA5-FC2BB687CAD7}"/>
                </a:ext>
              </a:extLst>
            </p:cNvPr>
            <p:cNvPicPr>
              <a:picLocks noChangeAspect="1" noChangeArrowheads="1"/>
            </p:cNvPicPr>
            <p:nvPr/>
          </p:nvPicPr>
          <p:blipFill>
            <a:blip r:embed="rId5" cstate="print">
              <a:duotone>
                <a:schemeClr val="accent1">
                  <a:shade val="45000"/>
                  <a:satMod val="135000"/>
                </a:schemeClr>
                <a:prstClr val="white"/>
              </a:duotone>
            </a:blip>
            <a:srcRect l="2565" t="3565" r="2314" b="2064"/>
            <a:stretch>
              <a:fillRect/>
            </a:stretch>
          </p:blipFill>
          <p:spPr bwMode="auto">
            <a:xfrm>
              <a:off x="8540772" y="1333501"/>
              <a:ext cx="430227" cy="426832"/>
            </a:xfrm>
            <a:prstGeom prst="rect">
              <a:avLst/>
            </a:prstGeom>
            <a:noFill/>
            <a:ln>
              <a:noFill/>
            </a:ln>
          </p:spPr>
        </p:pic>
      </p:grpSp>
      <p:sp>
        <p:nvSpPr>
          <p:cNvPr id="14" name="Text Placeholder 4"/>
          <p:cNvSpPr>
            <a:spLocks noGrp="1"/>
          </p:cNvSpPr>
          <p:nvPr>
            <p:ph type="body" sz="quarter" idx="12"/>
          </p:nvPr>
        </p:nvSpPr>
        <p:spPr>
          <a:xfrm>
            <a:off x="11253" y="5977560"/>
            <a:ext cx="9132747" cy="880439"/>
          </a:xfrm>
        </p:spPr>
        <p:txBody>
          <a:bodyPr/>
          <a:lstStyle/>
          <a:p>
            <a:pPr>
              <a:spcBef>
                <a:spcPts val="0"/>
              </a:spcBef>
              <a:tabLst>
                <a:tab pos="8696325" algn="r"/>
              </a:tabLst>
            </a:pPr>
            <a:r>
              <a:rPr lang="en-GB"/>
              <a:t>Source: </a:t>
            </a:r>
            <a:r>
              <a:rPr lang="en-CA"/>
              <a:t>Ofcom News Consumption Survey 2021 - ONLINE sample only</a:t>
            </a:r>
            <a:r>
              <a:rPr lang="en-GB"/>
              <a:t>	</a:t>
            </a:r>
            <a:r>
              <a:rPr lang="en-US"/>
              <a:t> Green/red triangles </a:t>
            </a:r>
            <a:r>
              <a:rPr lang="en-GB"/>
              <a:t>indicate statistically significant differences between 2021 and 2020</a:t>
            </a:r>
          </a:p>
          <a:p>
            <a:pPr>
              <a:spcBef>
                <a:spcPts val="0"/>
              </a:spcBef>
            </a:pPr>
            <a:r>
              <a:rPr lang="en-GB"/>
              <a:t>Question: D3a/D4a.</a:t>
            </a:r>
            <a:r>
              <a:rPr lang="en-GB">
                <a:solidFill>
                  <a:srgbClr val="C00000"/>
                </a:solidFill>
                <a:latin typeface="Arial" panose="020B0604020202020204" pitchFamily="34" charset="0"/>
                <a:cs typeface="Arial" panose="020B0604020202020204" pitchFamily="34" charset="0"/>
              </a:rPr>
              <a:t> </a:t>
            </a:r>
            <a:r>
              <a:rPr lang="en-GB"/>
              <a:t>Thinking specifically about daily/weekly newspapers, which of the following do you use for news nowadays?   D8a</a:t>
            </a:r>
            <a:r>
              <a:rPr lang="nl-NL"/>
              <a:t>. </a:t>
            </a:r>
            <a:r>
              <a:rPr lang="en-GB"/>
              <a:t>Thinking specifically about  the internet, which of the following do you use for news nowadays?</a:t>
            </a:r>
            <a:r>
              <a:rPr lang="en-US"/>
              <a:t> </a:t>
            </a:r>
          </a:p>
          <a:p>
            <a:pPr>
              <a:spcBef>
                <a:spcPts val="0"/>
              </a:spcBef>
            </a:pPr>
            <a:r>
              <a:rPr lang="en-GB"/>
              <a:t>Base: All using newspapers (print + website/app) for news – 2021=1691, 2020=1431</a:t>
            </a:r>
          </a:p>
        </p:txBody>
      </p:sp>
      <p:sp>
        <p:nvSpPr>
          <p:cNvPr id="19" name="TextBox 18">
            <a:extLst>
              <a:ext uri="{FF2B5EF4-FFF2-40B4-BE49-F238E27FC236}">
                <a16:creationId xmlns:a16="http://schemas.microsoft.com/office/drawing/2014/main" id="{4862AA7B-BD17-4CD0-BA99-E36E31D17E4B}"/>
              </a:ext>
            </a:extLst>
          </p:cNvPr>
          <p:cNvSpPr txBox="1"/>
          <p:nvPr/>
        </p:nvSpPr>
        <p:spPr>
          <a:xfrm>
            <a:off x="6375903" y="6523539"/>
            <a:ext cx="2444247" cy="257369"/>
          </a:xfrm>
          <a:prstGeom prst="rect">
            <a:avLst/>
          </a:prstGeom>
          <a:solidFill>
            <a:schemeClr val="accent5">
              <a:lumMod val="20000"/>
              <a:lumOff val="80000"/>
            </a:schemeClr>
          </a:solidFill>
        </p:spPr>
        <p:txBody>
          <a:bodyPr wrap="square" lIns="36000" tIns="36000" rIns="36000" bIns="36000" rtlCol="0">
            <a:spAutoFit/>
          </a:bodyPr>
          <a:lstStyle/>
          <a:p>
            <a:pPr algn="ctr"/>
            <a:r>
              <a:rPr lang="en-GB" sz="1200"/>
              <a:t>2020 and 2021 ONLINE SAMPLE ONLY </a:t>
            </a:r>
          </a:p>
        </p:txBody>
      </p:sp>
    </p:spTree>
    <p:extLst>
      <p:ext uri="{BB962C8B-B14F-4D97-AF65-F5344CB8AC3E}">
        <p14:creationId xmlns:p14="http://schemas.microsoft.com/office/powerpoint/2010/main" val="459583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0177" y="628307"/>
            <a:ext cx="8248650" cy="307777"/>
          </a:xfrm>
        </p:spPr>
        <p:txBody>
          <a:bodyPr anchor="ctr"/>
          <a:lstStyle/>
          <a:p>
            <a:pPr algn="l"/>
            <a:r>
              <a:rPr lang="en-GB" sz="2400" b="1">
                <a:solidFill>
                  <a:schemeClr val="tx1"/>
                </a:solidFill>
                <a:latin typeface="+mn-lt"/>
                <a:cs typeface="Arial" panose="020B0604020202020204" pitchFamily="34" charset="0"/>
              </a:rPr>
              <a:t>Methodology and sample</a:t>
            </a:r>
          </a:p>
        </p:txBody>
      </p:sp>
      <p:sp>
        <p:nvSpPr>
          <p:cNvPr id="4" name="Rectangle 3">
            <a:extLst>
              <a:ext uri="{FF2B5EF4-FFF2-40B4-BE49-F238E27FC236}">
                <a16:creationId xmlns:a16="http://schemas.microsoft.com/office/drawing/2014/main" id="{D0BF8115-80A6-4E62-BAB1-DC596CCAD24F}"/>
              </a:ext>
            </a:extLst>
          </p:cNvPr>
          <p:cNvSpPr/>
          <p:nvPr/>
        </p:nvSpPr>
        <p:spPr>
          <a:xfrm>
            <a:off x="286096" y="1180288"/>
            <a:ext cx="8614064" cy="496674"/>
          </a:xfrm>
          <a:prstGeom prst="rect">
            <a:avLst/>
          </a:prstGeom>
        </p:spPr>
        <p:txBody>
          <a:bodyPr wrap="square">
            <a:spAutoFit/>
          </a:bodyPr>
          <a:lstStyle/>
          <a:p>
            <a:pPr>
              <a:lnSpc>
                <a:spcPts val="1500"/>
              </a:lnSpc>
              <a:spcBef>
                <a:spcPts val="0"/>
              </a:spcBef>
            </a:pPr>
            <a:r>
              <a:rPr lang="en-GB" sz="2000" b="1">
                <a:solidFill>
                  <a:srgbClr val="C00000"/>
                </a:solidFill>
                <a:cs typeface="Arial"/>
              </a:rPr>
              <a:t>Due to Covid-19 enforced methodological changes, the adults’ data in this report is not comparable to data in the previous News Consumption Reports</a:t>
            </a:r>
          </a:p>
        </p:txBody>
      </p:sp>
      <p:sp>
        <p:nvSpPr>
          <p:cNvPr id="3" name="Content Placeholder 2"/>
          <p:cNvSpPr>
            <a:spLocks noGrp="1"/>
          </p:cNvSpPr>
          <p:nvPr>
            <p:ph idx="4294967295"/>
          </p:nvPr>
        </p:nvSpPr>
        <p:spPr>
          <a:xfrm>
            <a:off x="409575" y="1585787"/>
            <a:ext cx="8324850" cy="4270625"/>
          </a:xfrm>
          <a:prstGeom prst="rect">
            <a:avLst/>
          </a:prstGeom>
        </p:spPr>
        <p:txBody>
          <a:bodyPr lIns="91440" tIns="45720" rIns="91440" bIns="45720" anchor="t"/>
          <a:lstStyle/>
          <a:p>
            <a:pPr>
              <a:lnSpc>
                <a:spcPts val="1500"/>
              </a:lnSpc>
              <a:spcBef>
                <a:spcPts val="0"/>
              </a:spcBef>
            </a:pPr>
            <a:endParaRPr lang="en-GB" sz="1400">
              <a:cs typeface="Arial" panose="020B0604020202020204" pitchFamily="34" charset="0"/>
            </a:endParaRPr>
          </a:p>
          <a:p>
            <a:pPr>
              <a:lnSpc>
                <a:spcPts val="1500"/>
              </a:lnSpc>
              <a:spcBef>
                <a:spcPts val="0"/>
              </a:spcBef>
            </a:pPr>
            <a:r>
              <a:rPr lang="en-GB" sz="1400">
                <a:cs typeface="Arial"/>
              </a:rPr>
              <a:t>In News Reports published from 2018 to 2020, the adult (16+) research was conducted using a mixed methodology, combining online and face to face interviews (F2F). However, during the most recent period of research, due to Covid-19 fieldwork restrictions, it was not possible to conduct F2F interviews. In order to continue representing no/low internet users the F2F interviews were replaced by telephone (CATI) interviews.</a:t>
            </a:r>
          </a:p>
          <a:p>
            <a:pPr>
              <a:lnSpc>
                <a:spcPts val="1500"/>
              </a:lnSpc>
              <a:spcBef>
                <a:spcPts val="0"/>
              </a:spcBef>
            </a:pPr>
            <a:endParaRPr lang="en-GB" sz="1400">
              <a:cs typeface="Arial"/>
            </a:endParaRPr>
          </a:p>
          <a:p>
            <a:pPr>
              <a:lnSpc>
                <a:spcPts val="1500"/>
              </a:lnSpc>
              <a:spcBef>
                <a:spcPts val="0"/>
              </a:spcBef>
            </a:pPr>
            <a:r>
              <a:rPr lang="en-GB" sz="1400">
                <a:cs typeface="Arial"/>
              </a:rPr>
              <a:t>Due to differences in the questionnaire and differences in how respondents answered questions about individual news sources between the two survey methods used, only platform level data is available by the combined methodology adult sample. All other adults’ slides are based on the online sample only. </a:t>
            </a:r>
          </a:p>
          <a:p>
            <a:pPr>
              <a:lnSpc>
                <a:spcPts val="1500"/>
              </a:lnSpc>
              <a:spcBef>
                <a:spcPts val="0"/>
              </a:spcBef>
            </a:pPr>
            <a:endParaRPr lang="en-GB" sz="1400">
              <a:cs typeface="Arial"/>
            </a:endParaRPr>
          </a:p>
          <a:p>
            <a:pPr>
              <a:lnSpc>
                <a:spcPts val="1500"/>
              </a:lnSpc>
              <a:spcBef>
                <a:spcPts val="0"/>
              </a:spcBef>
            </a:pPr>
            <a:r>
              <a:rPr lang="en-GB" sz="1400">
                <a:cs typeface="Arial"/>
              </a:rPr>
              <a:t>Reweighted adults’ online sample only data from 2020 has included in this report to allow an element of trend analysis. As a result, 2020 data shown in this report may differ from the 2020 data published in last year's report. Please note, 2020 fieldwork took place before the Covid-19 pandemic in the UK.</a:t>
            </a:r>
          </a:p>
          <a:p>
            <a:pPr>
              <a:lnSpc>
                <a:spcPts val="1500"/>
              </a:lnSpc>
              <a:spcBef>
                <a:spcPts val="0"/>
              </a:spcBef>
            </a:pPr>
            <a:endParaRPr lang="en-GB" sz="1400">
              <a:cs typeface="Arial"/>
            </a:endParaRPr>
          </a:p>
          <a:p>
            <a:pPr>
              <a:lnSpc>
                <a:spcPts val="1500"/>
              </a:lnSpc>
              <a:spcBef>
                <a:spcPts val="0"/>
              </a:spcBef>
            </a:pPr>
            <a:r>
              <a:rPr lang="en-GB" sz="1400">
                <a:cs typeface="Arial"/>
              </a:rPr>
              <a:t>The children’s (12-15) survey methodology was unchanged (online) and therefore that data remains comparable to previous reports.  </a:t>
            </a:r>
          </a:p>
          <a:p>
            <a:pPr marL="0" indent="0">
              <a:lnSpc>
                <a:spcPts val="1500"/>
              </a:lnSpc>
              <a:spcBef>
                <a:spcPts val="0"/>
              </a:spcBef>
              <a:buNone/>
            </a:pPr>
            <a:endParaRPr lang="en-GB" sz="1400">
              <a:cs typeface="Arial"/>
            </a:endParaRPr>
          </a:p>
          <a:p>
            <a:pPr>
              <a:lnSpc>
                <a:spcPts val="1500"/>
              </a:lnSpc>
              <a:spcBef>
                <a:spcPts val="0"/>
              </a:spcBef>
            </a:pPr>
            <a:r>
              <a:rPr lang="en-GB" sz="1400">
                <a:cs typeface="Arial"/>
              </a:rPr>
              <a:t>Fieldwork for the adults’ survey this year took place from 2nd November – 10th December 2020 and 27th February – 29th March 2021. Fieldwork for the children's survey this year took place from 24th November – 7th December 2020 and 27th February – 24th March 2021. These fieldwork periods overlapped with the second and third phases of UK lockdown.</a:t>
            </a:r>
          </a:p>
          <a:p>
            <a:pPr>
              <a:lnSpc>
                <a:spcPts val="1500"/>
              </a:lnSpc>
              <a:spcBef>
                <a:spcPts val="0"/>
              </a:spcBef>
            </a:pPr>
            <a:endParaRPr lang="en-GB" sz="1400">
              <a:cs typeface="Arial" panose="020B0604020202020204" pitchFamily="34" charset="0"/>
            </a:endParaRPr>
          </a:p>
        </p:txBody>
      </p:sp>
    </p:spTree>
    <p:extLst>
      <p:ext uri="{BB962C8B-B14F-4D97-AF65-F5344CB8AC3E}">
        <p14:creationId xmlns:p14="http://schemas.microsoft.com/office/powerpoint/2010/main" val="290386356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92" y="1300084"/>
            <a:ext cx="6040789" cy="300991"/>
          </a:xfrm>
          <a:prstGeom prst="rect">
            <a:avLst/>
          </a:prstGeom>
        </p:spPr>
        <p:txBody>
          <a:bodyPr/>
          <a:lstStyle/>
          <a:p>
            <a:pPr>
              <a:lnSpc>
                <a:spcPct val="90000"/>
              </a:lnSpc>
            </a:pPr>
            <a:r>
              <a:rPr lang="en-GB" kern="0">
                <a:cs typeface="Arial" pitchFamily="34" charset="0"/>
              </a:rPr>
              <a:t>Newspapers </a:t>
            </a:r>
            <a:r>
              <a:rPr lang="en-GB">
                <a:cs typeface="Arial" pitchFamily="34" charset="0"/>
              </a:rPr>
              <a:t>(print + website/app) </a:t>
            </a:r>
            <a:r>
              <a:rPr lang="en-GB" kern="0">
                <a:cs typeface="Arial" pitchFamily="34" charset="0"/>
              </a:rPr>
              <a:t>used for news nowadays</a:t>
            </a:r>
            <a:r>
              <a:rPr lang="en-GB">
                <a:latin typeface="+mn-lt"/>
                <a:cs typeface="Arial" pitchFamily="34" charset="0"/>
              </a:rPr>
              <a:t> 2021</a:t>
            </a:r>
            <a:br>
              <a:rPr lang="en-GB">
                <a:latin typeface="+mn-lt"/>
                <a:cs typeface="Arial" pitchFamily="34" charset="0"/>
              </a:rPr>
            </a:br>
            <a:r>
              <a:rPr lang="en-GB">
                <a:latin typeface="+mn-lt"/>
                <a:cs typeface="Arial" pitchFamily="34" charset="0"/>
              </a:rPr>
              <a:t>- by demographic group</a:t>
            </a:r>
            <a:br>
              <a:rPr lang="en-GB">
                <a:latin typeface="+mn-lt"/>
                <a:cs typeface="Arial" pitchFamily="34" charset="0"/>
              </a:rPr>
            </a:br>
            <a:r>
              <a:rPr lang="en-GB" sz="1100" i="1" kern="0">
                <a:cs typeface="Arial" pitchFamily="34" charset="0"/>
              </a:rPr>
              <a:t>All using newspapers (print + website/app) for news </a:t>
            </a:r>
            <a:br>
              <a:rPr lang="en-GB">
                <a:latin typeface="+mn-lt"/>
                <a:cs typeface="Arial" pitchFamily="34" charset="0"/>
              </a:rPr>
            </a:br>
            <a:endParaRPr lang="en-GB">
              <a:latin typeface="+mn-lt"/>
              <a:cs typeface="Arial" pitchFamily="34" charset="0"/>
            </a:endParaRPr>
          </a:p>
        </p:txBody>
      </p:sp>
      <p:sp>
        <p:nvSpPr>
          <p:cNvPr id="6" name="Text Placeholder 5"/>
          <p:cNvSpPr>
            <a:spLocks noGrp="1"/>
          </p:cNvSpPr>
          <p:nvPr>
            <p:ph type="body" sz="quarter" idx="14"/>
          </p:nvPr>
        </p:nvSpPr>
        <p:spPr>
          <a:xfrm>
            <a:off x="68049" y="348064"/>
            <a:ext cx="7441360" cy="705057"/>
          </a:xfrm>
        </p:spPr>
        <p:txBody>
          <a:bodyPr anchor="t" anchorCtr="0"/>
          <a:lstStyle/>
          <a:p>
            <a:pPr>
              <a:lnSpc>
                <a:spcPts val="1700"/>
              </a:lnSpc>
            </a:pPr>
            <a:r>
              <a:rPr lang="en-GB" sz="1800"/>
              <a:t>Among those using newspapers for news - 16-24s, ABC1s and people from minority ethnic groups are generally more likely to read more of the titles than 65+, C2DEs and white adults</a:t>
            </a:r>
            <a:endParaRPr lang="en-US" sz="1800"/>
          </a:p>
        </p:txBody>
      </p:sp>
      <p:sp>
        <p:nvSpPr>
          <p:cNvPr id="7" name="Title 1">
            <a:extLst>
              <a:ext uri="{FF2B5EF4-FFF2-40B4-BE49-F238E27FC236}">
                <a16:creationId xmlns:a16="http://schemas.microsoft.com/office/drawing/2014/main" id="{0221F8ED-F7CF-48E8-9432-7AA7E30C135F}"/>
              </a:ext>
            </a:extLst>
          </p:cNvPr>
          <p:cNvSpPr txBox="1">
            <a:spLocks/>
          </p:cNvSpPr>
          <p:nvPr/>
        </p:nvSpPr>
        <p:spPr>
          <a:xfrm>
            <a:off x="101692" y="1044919"/>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6.5</a:t>
            </a:r>
            <a:br>
              <a:rPr lang="en-GB" sz="1800" b="1">
                <a:latin typeface="+mn-lt"/>
                <a:cs typeface="Arial" pitchFamily="34" charset="0"/>
              </a:rPr>
            </a:br>
            <a:endParaRPr lang="en-GB" sz="1800" b="1">
              <a:latin typeface="+mn-lt"/>
              <a:cs typeface="Arial" pitchFamily="34" charset="0"/>
            </a:endParaRPr>
          </a:p>
        </p:txBody>
      </p:sp>
      <p:graphicFrame>
        <p:nvGraphicFramePr>
          <p:cNvPr id="9" name="Table 8" descr="This table shows the combined print and online readership for each of the daily/Sunday titles, split by gender, age, socio-economic group and ethnic group – using the 2021 online data. The main differences are referred to in the commentary text ">
            <a:extLst>
              <a:ext uri="{FF2B5EF4-FFF2-40B4-BE49-F238E27FC236}">
                <a16:creationId xmlns:a16="http://schemas.microsoft.com/office/drawing/2014/main" id="{080154D1-487C-47B2-8C83-6F658492724B}"/>
              </a:ext>
            </a:extLst>
          </p:cNvPr>
          <p:cNvGraphicFramePr>
            <a:graphicFrameLocks noGrp="1"/>
          </p:cNvGraphicFramePr>
          <p:nvPr>
            <p:extLst>
              <p:ext uri="{D42A27DB-BD31-4B8C-83A1-F6EECF244321}">
                <p14:modId xmlns:p14="http://schemas.microsoft.com/office/powerpoint/2010/main" val="4237196564"/>
              </p:ext>
            </p:extLst>
          </p:nvPr>
        </p:nvGraphicFramePr>
        <p:xfrm>
          <a:off x="342900" y="2006274"/>
          <a:ext cx="7909560" cy="3823907"/>
        </p:xfrm>
        <a:graphic>
          <a:graphicData uri="http://schemas.openxmlformats.org/drawingml/2006/table">
            <a:tbl>
              <a:tblPr firstRow="1" firstCol="1" bandRow="1">
                <a:tableStyleId>{5C22544A-7EE6-4342-B048-85BDC9FD1C3A}</a:tableStyleId>
              </a:tblPr>
              <a:tblGrid>
                <a:gridCol w="210312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gridCol w="640080">
                  <a:extLst>
                    <a:ext uri="{9D8B030D-6E8A-4147-A177-3AD203B41FA5}">
                      <a16:colId xmlns:a16="http://schemas.microsoft.com/office/drawing/2014/main" val="20003"/>
                    </a:ext>
                  </a:extLst>
                </a:gridCol>
                <a:gridCol w="640080">
                  <a:extLst>
                    <a:ext uri="{9D8B030D-6E8A-4147-A177-3AD203B41FA5}">
                      <a16:colId xmlns:a16="http://schemas.microsoft.com/office/drawing/2014/main" val="20004"/>
                    </a:ext>
                  </a:extLst>
                </a:gridCol>
                <a:gridCol w="640080">
                  <a:extLst>
                    <a:ext uri="{9D8B030D-6E8A-4147-A177-3AD203B41FA5}">
                      <a16:colId xmlns:a16="http://schemas.microsoft.com/office/drawing/2014/main" val="20005"/>
                    </a:ext>
                  </a:extLst>
                </a:gridCol>
                <a:gridCol w="640080">
                  <a:extLst>
                    <a:ext uri="{9D8B030D-6E8A-4147-A177-3AD203B41FA5}">
                      <a16:colId xmlns:a16="http://schemas.microsoft.com/office/drawing/2014/main" val="20007"/>
                    </a:ext>
                  </a:extLst>
                </a:gridCol>
                <a:gridCol w="640080">
                  <a:extLst>
                    <a:ext uri="{9D8B030D-6E8A-4147-A177-3AD203B41FA5}">
                      <a16:colId xmlns:a16="http://schemas.microsoft.com/office/drawing/2014/main" val="20008"/>
                    </a:ext>
                  </a:extLst>
                </a:gridCol>
                <a:gridCol w="640080">
                  <a:extLst>
                    <a:ext uri="{9D8B030D-6E8A-4147-A177-3AD203B41FA5}">
                      <a16:colId xmlns:a16="http://schemas.microsoft.com/office/drawing/2014/main" val="20009"/>
                    </a:ext>
                  </a:extLst>
                </a:gridCol>
                <a:gridCol w="685800">
                  <a:extLst>
                    <a:ext uri="{9D8B030D-6E8A-4147-A177-3AD203B41FA5}">
                      <a16:colId xmlns:a16="http://schemas.microsoft.com/office/drawing/2014/main" val="20006"/>
                    </a:ext>
                  </a:extLst>
                </a:gridCol>
              </a:tblGrid>
              <a:tr h="430232">
                <a:tc>
                  <a:txBody>
                    <a:bodyPr/>
                    <a:lstStyle/>
                    <a:p>
                      <a:pPr algn="l"/>
                      <a:endParaRPr lang="en-GB" sz="1200">
                        <a:solidFill>
                          <a:schemeClr val="tx2"/>
                        </a:solidFill>
                      </a:endParaRPr>
                    </a:p>
                  </a:txBody>
                  <a:tcPr>
                    <a:lnR w="38100" cap="flat" cmpd="sng" algn="ctr">
                      <a:solidFill>
                        <a:schemeClr val="bg1"/>
                      </a:solidFill>
                      <a:prstDash val="solid"/>
                      <a:round/>
                      <a:headEnd type="none" w="med" len="med"/>
                      <a:tailEnd type="none" w="med" len="med"/>
                    </a:lnR>
                    <a:solidFill>
                      <a:schemeClr val="bg1"/>
                    </a:solidFill>
                  </a:tcPr>
                </a:tc>
                <a:tc>
                  <a:txBody>
                    <a:bodyPr/>
                    <a:lstStyle/>
                    <a:p>
                      <a:pPr algn="ctr"/>
                      <a:r>
                        <a:rPr lang="en-GB" sz="1200"/>
                        <a:t>Total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solidFill>
                  </a:tcPr>
                </a:tc>
                <a:tc>
                  <a:txBody>
                    <a:bodyPr/>
                    <a:lstStyle/>
                    <a:p>
                      <a:pPr algn="ctr"/>
                      <a:r>
                        <a:rPr lang="en-GB" sz="1200"/>
                        <a:t>Male</a:t>
                      </a:r>
                    </a:p>
                  </a:txBody>
                  <a:tcPr anchor="ctr">
                    <a:lnL w="38100" cap="flat" cmpd="sng" algn="ctr">
                      <a:solidFill>
                        <a:schemeClr val="bg1"/>
                      </a:solidFill>
                      <a:prstDash val="solid"/>
                      <a:round/>
                      <a:headEnd type="none" w="med" len="med"/>
                      <a:tailEnd type="none" w="med" len="med"/>
                    </a:lnL>
                    <a:solidFill>
                      <a:schemeClr val="bg2"/>
                    </a:solidFill>
                  </a:tcPr>
                </a:tc>
                <a:tc>
                  <a:txBody>
                    <a:bodyPr/>
                    <a:lstStyle/>
                    <a:p>
                      <a:pPr algn="ctr"/>
                      <a:r>
                        <a:rPr lang="en-GB" sz="1200"/>
                        <a:t>Female</a:t>
                      </a:r>
                    </a:p>
                  </a:txBody>
                  <a:tcPr anchor="ctr">
                    <a:lnR w="38100" cap="flat" cmpd="sng" algn="ctr">
                      <a:solidFill>
                        <a:schemeClr val="bg1"/>
                      </a:solidFill>
                      <a:prstDash val="solid"/>
                      <a:round/>
                      <a:headEnd type="none" w="med" len="med"/>
                      <a:tailEnd type="none" w="med" len="med"/>
                    </a:lnR>
                    <a:solidFill>
                      <a:schemeClr val="bg2"/>
                    </a:solidFill>
                  </a:tcPr>
                </a:tc>
                <a:tc>
                  <a:txBody>
                    <a:bodyPr/>
                    <a:lstStyle/>
                    <a:p>
                      <a:pPr marL="0" algn="ctr" defTabSz="457200" rtl="0" eaLnBrk="1" latinLnBrk="0" hangingPunct="1"/>
                      <a:r>
                        <a:rPr lang="en-GB" sz="1200" b="1" kern="1200">
                          <a:solidFill>
                            <a:schemeClr val="lt1"/>
                          </a:solidFill>
                          <a:latin typeface="+mn-lt"/>
                          <a:ea typeface="+mn-ea"/>
                          <a:cs typeface="+mn-cs"/>
                        </a:rPr>
                        <a:t>16-24</a:t>
                      </a:r>
                    </a:p>
                  </a:txBody>
                  <a:tcPr anchor="ctr">
                    <a:lnL w="38100" cap="flat" cmpd="sng" algn="ctr">
                      <a:solidFill>
                        <a:schemeClr val="bg1"/>
                      </a:solidFill>
                      <a:prstDash val="solid"/>
                      <a:round/>
                      <a:headEnd type="none" w="med" len="med"/>
                      <a:tailEnd type="none" w="med" len="med"/>
                    </a:lnL>
                    <a:solidFill>
                      <a:schemeClr val="bg2"/>
                    </a:solidFill>
                  </a:tcPr>
                </a:tc>
                <a:tc>
                  <a:txBody>
                    <a:bodyPr/>
                    <a:lstStyle/>
                    <a:p>
                      <a:pPr marL="0" algn="ctr" defTabSz="457200" rtl="0" eaLnBrk="1" latinLnBrk="0" hangingPunct="1"/>
                      <a:r>
                        <a:rPr lang="en-GB" sz="1200" b="1" kern="1200">
                          <a:solidFill>
                            <a:schemeClr val="lt1"/>
                          </a:solidFill>
                          <a:latin typeface="+mn-lt"/>
                          <a:ea typeface="+mn-ea"/>
                          <a:cs typeface="+mn-cs"/>
                        </a:rPr>
                        <a:t>65+</a:t>
                      </a:r>
                    </a:p>
                  </a:txBody>
                  <a:tcPr anchor="ctr">
                    <a:lnR w="38100" cap="flat" cmpd="sng" algn="ctr">
                      <a:solidFill>
                        <a:schemeClr val="bg1"/>
                      </a:solidFill>
                      <a:prstDash val="solid"/>
                      <a:round/>
                      <a:headEnd type="none" w="med" len="med"/>
                      <a:tailEnd type="none" w="med" len="med"/>
                    </a:lnR>
                    <a:solidFill>
                      <a:schemeClr val="bg2"/>
                    </a:solidFill>
                  </a:tcPr>
                </a:tc>
                <a:tc>
                  <a:txBody>
                    <a:bodyPr/>
                    <a:lstStyle/>
                    <a:p>
                      <a:pPr marL="0" algn="ctr" defTabSz="457200" rtl="0" eaLnBrk="1" fontAlgn="b" latinLnBrk="0" hangingPunct="1"/>
                      <a:r>
                        <a:rPr lang="en-GB" sz="1200" b="1" kern="1200">
                          <a:solidFill>
                            <a:schemeClr val="lt1"/>
                          </a:solidFill>
                          <a:latin typeface="+mn-lt"/>
                          <a:ea typeface="+mn-ea"/>
                          <a:cs typeface="+mn-cs"/>
                        </a:rPr>
                        <a:t>ABC1</a:t>
                      </a:r>
                    </a:p>
                  </a:txBody>
                  <a:tcPr marL="9525" marR="9525" marT="9525" marB="0" anchor="ctr">
                    <a:lnL w="38100" cap="flat" cmpd="sng" algn="ctr">
                      <a:solidFill>
                        <a:schemeClr val="bg1"/>
                      </a:solidFill>
                      <a:prstDash val="solid"/>
                      <a:round/>
                      <a:headEnd type="none" w="med" len="med"/>
                      <a:tailEnd type="none" w="med" len="med"/>
                    </a:lnL>
                    <a:solidFill>
                      <a:schemeClr val="bg2"/>
                    </a:solidFill>
                  </a:tcPr>
                </a:tc>
                <a:tc>
                  <a:txBody>
                    <a:bodyPr/>
                    <a:lstStyle/>
                    <a:p>
                      <a:pPr marL="0" algn="ctr" defTabSz="457200" rtl="0" eaLnBrk="1" fontAlgn="b" latinLnBrk="0" hangingPunct="1"/>
                      <a:r>
                        <a:rPr lang="en-GB" sz="1200" b="1" kern="1200">
                          <a:solidFill>
                            <a:schemeClr val="lt1"/>
                          </a:solidFill>
                          <a:latin typeface="+mn-lt"/>
                          <a:ea typeface="+mn-ea"/>
                          <a:cs typeface="+mn-cs"/>
                        </a:rPr>
                        <a:t>C2DE</a:t>
                      </a:r>
                    </a:p>
                  </a:txBody>
                  <a:tcPr marL="9525" marR="9525" marT="9525" marB="0" anchor="ctr">
                    <a:lnR w="38100" cap="flat" cmpd="sng" algn="ctr">
                      <a:solidFill>
                        <a:schemeClr val="bg1"/>
                      </a:solidFill>
                      <a:prstDash val="solid"/>
                      <a:round/>
                      <a:headEnd type="none" w="med" len="med"/>
                      <a:tailEnd type="none" w="med" len="med"/>
                    </a:lnR>
                    <a:solidFill>
                      <a:schemeClr val="bg2"/>
                    </a:solidFill>
                  </a:tcPr>
                </a:tc>
                <a:tc>
                  <a:txBody>
                    <a:bodyPr/>
                    <a:lstStyle/>
                    <a:p>
                      <a:pPr marL="0" algn="ctr" defTabSz="457200" rtl="0" eaLnBrk="1" fontAlgn="b" latinLnBrk="0" hangingPunct="1">
                        <a:lnSpc>
                          <a:spcPct val="80000"/>
                        </a:lnSpc>
                      </a:pPr>
                      <a:r>
                        <a:rPr lang="en-GB" sz="1200" b="1" kern="1200">
                          <a:solidFill>
                            <a:schemeClr val="lt1"/>
                          </a:solidFill>
                          <a:latin typeface="+mn-lt"/>
                          <a:ea typeface="+mn-ea"/>
                          <a:cs typeface="+mn-cs"/>
                        </a:rPr>
                        <a:t>Minority ethnic groups</a:t>
                      </a:r>
                    </a:p>
                  </a:txBody>
                  <a:tcPr marL="9525" marR="9525" marT="9525" marB="0" anchor="ctr">
                    <a:lnL w="38100" cap="flat" cmpd="sng" algn="ctr">
                      <a:solidFill>
                        <a:schemeClr val="bg1"/>
                      </a:solidFill>
                      <a:prstDash val="solid"/>
                      <a:round/>
                      <a:headEnd type="none" w="med" len="med"/>
                      <a:tailEnd type="none" w="med" len="med"/>
                    </a:lnL>
                    <a:solidFill>
                      <a:schemeClr val="bg2"/>
                    </a:solidFill>
                  </a:tcPr>
                </a:tc>
                <a:tc>
                  <a:txBody>
                    <a:bodyPr/>
                    <a:lstStyle/>
                    <a:p>
                      <a:pPr marL="0" algn="ctr" defTabSz="457200" rtl="0" eaLnBrk="1" fontAlgn="b" latinLnBrk="0" hangingPunct="1"/>
                      <a:r>
                        <a:rPr lang="en-GB" sz="1200" b="1" kern="1200">
                          <a:solidFill>
                            <a:schemeClr val="lt1"/>
                          </a:solidFill>
                          <a:latin typeface="+mn-lt"/>
                          <a:ea typeface="+mn-ea"/>
                          <a:cs typeface="+mn-cs"/>
                        </a:rPr>
                        <a:t>White</a:t>
                      </a:r>
                    </a:p>
                  </a:txBody>
                  <a:tcPr marL="9525" marR="9525" marT="9525" marB="0" anchor="ctr">
                    <a:solidFill>
                      <a:schemeClr val="bg2"/>
                    </a:solidFill>
                  </a:tcPr>
                </a:tc>
                <a:extLst>
                  <a:ext uri="{0D108BD9-81ED-4DB2-BD59-A6C34878D82A}">
                    <a16:rowId xmlns:a16="http://schemas.microsoft.com/office/drawing/2014/main" val="10000"/>
                  </a:ext>
                </a:extLst>
              </a:tr>
              <a:tr h="241105">
                <a:tc>
                  <a:txBody>
                    <a:bodyPr/>
                    <a:lstStyle/>
                    <a:p>
                      <a:pPr algn="l" fontAlgn="b"/>
                      <a:r>
                        <a:rPr lang="en-CA" sz="1050" b="0" i="0" u="none" strike="noStrike">
                          <a:solidFill>
                            <a:schemeClr val="bg1"/>
                          </a:solidFill>
                          <a:effectLst/>
                          <a:latin typeface="Calibri" panose="020F0502020204030204" pitchFamily="34" charset="0"/>
                        </a:rPr>
                        <a:t>Daily Mail/Mail on Sunday</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b"/>
                      <a:r>
                        <a:rPr lang="en-US" sz="1050" b="1" i="0" u="none" strike="noStrike">
                          <a:solidFill>
                            <a:srgbClr val="000000"/>
                          </a:solidFill>
                          <a:effectLst/>
                          <a:latin typeface="Calibri" panose="020F0502020204030204" pitchFamily="34" charset="0"/>
                        </a:rPr>
                        <a:t>42%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b"/>
                      <a:r>
                        <a:rPr lang="en-US" sz="1050" b="0" i="0" u="none" strike="noStrike">
                          <a:solidFill>
                            <a:srgbClr val="000000"/>
                          </a:solidFill>
                          <a:effectLst/>
                          <a:latin typeface="Calibri" panose="020F0502020204030204" pitchFamily="34" charset="0"/>
                        </a:rPr>
                        <a:t>41%</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43%</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40%</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48%</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41%</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43%</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43%</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42%</a:t>
                      </a:r>
                    </a:p>
                  </a:txBody>
                  <a:tcPr marL="9525" marR="9525" marT="0" marB="0" anchor="ctr">
                    <a:solidFill>
                      <a:srgbClr val="F3D9E9"/>
                    </a:solidFill>
                  </a:tcPr>
                </a:tc>
                <a:extLst>
                  <a:ext uri="{0D108BD9-81ED-4DB2-BD59-A6C34878D82A}">
                    <a16:rowId xmlns:a16="http://schemas.microsoft.com/office/drawing/2014/main" val="10002"/>
                  </a:ext>
                </a:extLst>
              </a:tr>
              <a:tr h="241105">
                <a:tc>
                  <a:txBody>
                    <a:bodyPr/>
                    <a:lstStyle/>
                    <a:p>
                      <a:pPr algn="l" fontAlgn="b"/>
                      <a:r>
                        <a:rPr lang="en-US" sz="1050" b="0" i="0" u="none" strike="noStrike">
                          <a:solidFill>
                            <a:schemeClr val="bg1"/>
                          </a:solidFill>
                          <a:effectLst/>
                          <a:latin typeface="Calibri" panose="020F0502020204030204" pitchFamily="34" charset="0"/>
                        </a:rPr>
                        <a:t>The Guardian/Observer</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b"/>
                      <a:r>
                        <a:rPr lang="en-US" sz="1050" b="1" i="0" u="none" strike="noStrike">
                          <a:solidFill>
                            <a:srgbClr val="000000"/>
                          </a:solidFill>
                          <a:effectLst/>
                          <a:latin typeface="Calibri" panose="020F0502020204030204" pitchFamily="34" charset="0"/>
                        </a:rPr>
                        <a:t>29%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b"/>
                      <a:r>
                        <a:rPr lang="en-US" sz="1050" b="0" i="0" u="none" strike="noStrike">
                          <a:solidFill>
                            <a:srgbClr val="000000"/>
                          </a:solidFill>
                          <a:effectLst/>
                          <a:latin typeface="Calibri" panose="020F0502020204030204" pitchFamily="34" charset="0"/>
                        </a:rPr>
                        <a:t>29%</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30%</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53%</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b"/>
                      <a:r>
                        <a:rPr lang="en-US" sz="1050" b="0" i="0" u="none" strike="noStrike">
                          <a:solidFill>
                            <a:srgbClr val="000000"/>
                          </a:solidFill>
                          <a:effectLst/>
                          <a:latin typeface="Calibri" panose="020F0502020204030204" pitchFamily="34" charset="0"/>
                        </a:rPr>
                        <a:t>16%</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33%</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b"/>
                      <a:r>
                        <a:rPr lang="en-US" sz="1050" b="0" i="0" u="none" strike="noStrike">
                          <a:solidFill>
                            <a:srgbClr val="000000"/>
                          </a:solidFill>
                          <a:effectLst/>
                          <a:latin typeface="Calibri" panose="020F0502020204030204" pitchFamily="34" charset="0"/>
                        </a:rPr>
                        <a:t>22%</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44%</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b"/>
                      <a:r>
                        <a:rPr lang="en-US" sz="1050" b="0" i="0" u="none" strike="noStrike">
                          <a:solidFill>
                            <a:srgbClr val="000000"/>
                          </a:solidFill>
                          <a:effectLst/>
                          <a:latin typeface="Calibri" panose="020F0502020204030204" pitchFamily="34" charset="0"/>
                        </a:rPr>
                        <a:t>27%</a:t>
                      </a:r>
                    </a:p>
                  </a:txBody>
                  <a:tcPr marL="9525" marR="9525" marT="0" marB="0" anchor="ctr">
                    <a:solidFill>
                      <a:srgbClr val="F3D9E9"/>
                    </a:solidFill>
                  </a:tcPr>
                </a:tc>
                <a:extLst>
                  <a:ext uri="{0D108BD9-81ED-4DB2-BD59-A6C34878D82A}">
                    <a16:rowId xmlns:a16="http://schemas.microsoft.com/office/drawing/2014/main" val="1499597296"/>
                  </a:ext>
                </a:extLst>
              </a:tr>
              <a:tr h="241105">
                <a:tc>
                  <a:txBody>
                    <a:bodyPr/>
                    <a:lstStyle/>
                    <a:p>
                      <a:pPr algn="l" fontAlgn="b"/>
                      <a:r>
                        <a:rPr lang="en-US" sz="1050" b="0" i="0" u="none" strike="noStrike">
                          <a:solidFill>
                            <a:schemeClr val="bg1"/>
                          </a:solidFill>
                          <a:effectLst/>
                          <a:latin typeface="Calibri" panose="020F0502020204030204" pitchFamily="34" charset="0"/>
                        </a:rPr>
                        <a:t>The Sun / Sun on Sunday</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b"/>
                      <a:r>
                        <a:rPr lang="en-US" sz="1050" b="1" i="0" u="none" strike="noStrike">
                          <a:solidFill>
                            <a:srgbClr val="000000"/>
                          </a:solidFill>
                          <a:effectLst/>
                          <a:latin typeface="Calibri" panose="020F0502020204030204" pitchFamily="34" charset="0"/>
                        </a:rPr>
                        <a:t>23%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b"/>
                      <a:r>
                        <a:rPr lang="en-US" sz="1050" b="0" i="0" u="none" strike="noStrike">
                          <a:solidFill>
                            <a:srgbClr val="000000"/>
                          </a:solidFill>
                          <a:effectLst/>
                          <a:latin typeface="Calibri" panose="020F0502020204030204" pitchFamily="34" charset="0"/>
                        </a:rPr>
                        <a:t>23%</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23%</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27%</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b"/>
                      <a:r>
                        <a:rPr lang="en-US" sz="1050" b="0" i="0" u="none" strike="noStrike">
                          <a:solidFill>
                            <a:srgbClr val="000000"/>
                          </a:solidFill>
                          <a:effectLst/>
                          <a:latin typeface="Calibri" panose="020F0502020204030204" pitchFamily="34" charset="0"/>
                        </a:rPr>
                        <a:t>15%</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17%</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34%</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b"/>
                      <a:r>
                        <a:rPr lang="en-US" sz="1050" b="0" i="0" u="none" strike="noStrike">
                          <a:solidFill>
                            <a:srgbClr val="000000"/>
                          </a:solidFill>
                          <a:effectLst/>
                          <a:latin typeface="Calibri" panose="020F0502020204030204" pitchFamily="34" charset="0"/>
                        </a:rPr>
                        <a:t>29%</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22%</a:t>
                      </a:r>
                    </a:p>
                  </a:txBody>
                  <a:tcPr marL="9525" marR="9525" marT="0" marB="0" anchor="ctr">
                    <a:solidFill>
                      <a:srgbClr val="F3D9E9"/>
                    </a:solidFill>
                  </a:tcPr>
                </a:tc>
                <a:extLst>
                  <a:ext uri="{0D108BD9-81ED-4DB2-BD59-A6C34878D82A}">
                    <a16:rowId xmlns:a16="http://schemas.microsoft.com/office/drawing/2014/main" val="10006"/>
                  </a:ext>
                </a:extLst>
              </a:tr>
              <a:tr h="241105">
                <a:tc>
                  <a:txBody>
                    <a:bodyPr/>
                    <a:lstStyle/>
                    <a:p>
                      <a:pPr algn="l" fontAlgn="b"/>
                      <a:r>
                        <a:rPr lang="en-US" sz="1050" b="0" i="0" u="none" strike="noStrike">
                          <a:solidFill>
                            <a:schemeClr val="bg1"/>
                          </a:solidFill>
                          <a:effectLst/>
                          <a:latin typeface="Calibri" panose="020F0502020204030204" pitchFamily="34" charset="0"/>
                        </a:rPr>
                        <a:t>The Times/Sunday Times</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b"/>
                      <a:r>
                        <a:rPr lang="en-US" sz="1050" b="1" i="0" u="none" strike="noStrike">
                          <a:solidFill>
                            <a:srgbClr val="000000"/>
                          </a:solidFill>
                          <a:effectLst/>
                          <a:latin typeface="Calibri" panose="020F0502020204030204" pitchFamily="34" charset="0"/>
                        </a:rPr>
                        <a:t>20%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b"/>
                      <a:r>
                        <a:rPr lang="en-US" sz="1050" b="0" i="0" u="none" strike="noStrike">
                          <a:solidFill>
                            <a:srgbClr val="000000"/>
                          </a:solidFill>
                          <a:effectLst/>
                          <a:latin typeface="Calibri" panose="020F0502020204030204" pitchFamily="34" charset="0"/>
                        </a:rPr>
                        <a:t>22%</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18%</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26%</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b"/>
                      <a:r>
                        <a:rPr lang="en-US" sz="1050" b="0" i="0" u="none" strike="noStrike">
                          <a:solidFill>
                            <a:srgbClr val="000000"/>
                          </a:solidFill>
                          <a:effectLst/>
                          <a:latin typeface="Calibri" panose="020F0502020204030204" pitchFamily="34" charset="0"/>
                        </a:rPr>
                        <a:t>17%</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25%</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b"/>
                      <a:r>
                        <a:rPr lang="en-US" sz="1050" b="0" i="0" u="none" strike="noStrike">
                          <a:solidFill>
                            <a:srgbClr val="000000"/>
                          </a:solidFill>
                          <a:effectLst/>
                          <a:latin typeface="Calibri" panose="020F0502020204030204" pitchFamily="34" charset="0"/>
                        </a:rPr>
                        <a:t>13%</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27%</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b"/>
                      <a:r>
                        <a:rPr lang="en-US" sz="1050" b="0" i="0" u="none" strike="noStrike">
                          <a:solidFill>
                            <a:srgbClr val="000000"/>
                          </a:solidFill>
                          <a:effectLst/>
                          <a:latin typeface="Calibri" panose="020F0502020204030204" pitchFamily="34" charset="0"/>
                        </a:rPr>
                        <a:t>20%</a:t>
                      </a:r>
                    </a:p>
                  </a:txBody>
                  <a:tcPr marL="9525" marR="9525" marT="0" marB="0" anchor="ctr">
                    <a:solidFill>
                      <a:srgbClr val="F3D9E9"/>
                    </a:solidFill>
                  </a:tcPr>
                </a:tc>
                <a:extLst>
                  <a:ext uri="{0D108BD9-81ED-4DB2-BD59-A6C34878D82A}">
                    <a16:rowId xmlns:a16="http://schemas.microsoft.com/office/drawing/2014/main" val="10007"/>
                  </a:ext>
                </a:extLst>
              </a:tr>
              <a:tr h="241105">
                <a:tc>
                  <a:txBody>
                    <a:bodyPr/>
                    <a:lstStyle/>
                    <a:p>
                      <a:pPr algn="l" fontAlgn="b"/>
                      <a:r>
                        <a:rPr lang="en-US" sz="1050" b="0" i="0" u="none" strike="noStrike">
                          <a:solidFill>
                            <a:schemeClr val="bg1"/>
                          </a:solidFill>
                          <a:effectLst/>
                          <a:latin typeface="Calibri" panose="020F0502020204030204" pitchFamily="34" charset="0"/>
                        </a:rPr>
                        <a:t>Daily/Sunday Telegraph</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b"/>
                      <a:r>
                        <a:rPr lang="en-US" sz="1050" b="1" i="0" u="none" strike="noStrike">
                          <a:solidFill>
                            <a:srgbClr val="000000"/>
                          </a:solidFill>
                          <a:effectLst/>
                          <a:latin typeface="Calibri" panose="020F0502020204030204" pitchFamily="34" charset="0"/>
                        </a:rPr>
                        <a:t>19%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b"/>
                      <a:r>
                        <a:rPr lang="en-US" sz="1050" b="0" i="0" u="none" strike="noStrike">
                          <a:solidFill>
                            <a:srgbClr val="000000"/>
                          </a:solidFill>
                          <a:effectLst/>
                          <a:latin typeface="Calibri" panose="020F0502020204030204" pitchFamily="34" charset="0"/>
                        </a:rPr>
                        <a:t>21%</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b"/>
                      <a:r>
                        <a:rPr lang="en-US" sz="1050" b="0" i="0" u="none" strike="noStrike">
                          <a:solidFill>
                            <a:srgbClr val="000000"/>
                          </a:solidFill>
                          <a:effectLst/>
                          <a:latin typeface="Calibri" panose="020F0502020204030204" pitchFamily="34" charset="0"/>
                        </a:rPr>
                        <a:t>17%</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26%</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19%</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23%</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b"/>
                      <a:r>
                        <a:rPr lang="en-US" sz="1050" b="0" i="0" u="none" strike="noStrike">
                          <a:solidFill>
                            <a:srgbClr val="000000"/>
                          </a:solidFill>
                          <a:effectLst/>
                          <a:latin typeface="Calibri" panose="020F0502020204030204" pitchFamily="34" charset="0"/>
                        </a:rPr>
                        <a:t>13%</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26%</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b"/>
                      <a:r>
                        <a:rPr lang="en-US" sz="1050" b="0" i="0" u="none" strike="noStrike">
                          <a:solidFill>
                            <a:srgbClr val="000000"/>
                          </a:solidFill>
                          <a:effectLst/>
                          <a:latin typeface="Calibri" panose="020F0502020204030204" pitchFamily="34" charset="0"/>
                        </a:rPr>
                        <a:t>18%</a:t>
                      </a:r>
                    </a:p>
                  </a:txBody>
                  <a:tcPr marL="9525" marR="9525" marT="0" marB="0" anchor="ctr">
                    <a:solidFill>
                      <a:srgbClr val="F3D9E9"/>
                    </a:solidFill>
                  </a:tcPr>
                </a:tc>
                <a:extLst>
                  <a:ext uri="{0D108BD9-81ED-4DB2-BD59-A6C34878D82A}">
                    <a16:rowId xmlns:a16="http://schemas.microsoft.com/office/drawing/2014/main" val="10008"/>
                  </a:ext>
                </a:extLst>
              </a:tr>
              <a:tr h="241105">
                <a:tc>
                  <a:txBody>
                    <a:bodyPr/>
                    <a:lstStyle/>
                    <a:p>
                      <a:pPr algn="l" fontAlgn="b"/>
                      <a:r>
                        <a:rPr lang="en-US" sz="1050" b="0" i="0" u="none" strike="noStrike">
                          <a:solidFill>
                            <a:schemeClr val="bg1"/>
                          </a:solidFill>
                          <a:effectLst/>
                          <a:latin typeface="Calibri" panose="020F0502020204030204" pitchFamily="34" charset="0"/>
                        </a:rPr>
                        <a:t>The Metro</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b"/>
                      <a:r>
                        <a:rPr lang="en-US" sz="1050" b="1" i="0" u="none" strike="noStrike">
                          <a:solidFill>
                            <a:srgbClr val="000000"/>
                          </a:solidFill>
                          <a:effectLst/>
                          <a:latin typeface="Calibri" panose="020F0502020204030204" pitchFamily="34" charset="0"/>
                        </a:rPr>
                        <a:t>18%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b"/>
                      <a:r>
                        <a:rPr lang="en-US" sz="1050" b="0" i="0" u="none" strike="noStrike">
                          <a:solidFill>
                            <a:srgbClr val="000000"/>
                          </a:solidFill>
                          <a:effectLst/>
                          <a:latin typeface="Calibri" panose="020F0502020204030204" pitchFamily="34" charset="0"/>
                        </a:rPr>
                        <a:t>20%</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16%</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17%</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13%</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17%</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21%</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31%</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b"/>
                      <a:r>
                        <a:rPr lang="en-US" sz="1050" b="0" i="0" u="none" strike="noStrike">
                          <a:solidFill>
                            <a:srgbClr val="000000"/>
                          </a:solidFill>
                          <a:effectLst/>
                          <a:latin typeface="Calibri" panose="020F0502020204030204" pitchFamily="34" charset="0"/>
                        </a:rPr>
                        <a:t>17%</a:t>
                      </a:r>
                    </a:p>
                  </a:txBody>
                  <a:tcPr marL="9525" marR="9525" marT="0" marB="0" anchor="ctr">
                    <a:solidFill>
                      <a:srgbClr val="F3D9E9"/>
                    </a:solidFill>
                  </a:tcPr>
                </a:tc>
                <a:extLst>
                  <a:ext uri="{0D108BD9-81ED-4DB2-BD59-A6C34878D82A}">
                    <a16:rowId xmlns:a16="http://schemas.microsoft.com/office/drawing/2014/main" val="10009"/>
                  </a:ext>
                </a:extLst>
              </a:tr>
              <a:tr h="241105">
                <a:tc>
                  <a:txBody>
                    <a:bodyPr/>
                    <a:lstStyle/>
                    <a:p>
                      <a:pPr algn="l" fontAlgn="b"/>
                      <a:r>
                        <a:rPr lang="en-US" sz="1050" b="0" i="0" u="none" strike="noStrike">
                          <a:solidFill>
                            <a:schemeClr val="bg1"/>
                          </a:solidFill>
                          <a:effectLst/>
                          <a:latin typeface="Calibri" panose="020F0502020204030204" pitchFamily="34" charset="0"/>
                        </a:rPr>
                        <a:t>Local newspapers</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b"/>
                      <a:r>
                        <a:rPr lang="en-US" sz="1050" b="1" i="0" u="none" strike="noStrike">
                          <a:solidFill>
                            <a:srgbClr val="000000"/>
                          </a:solidFill>
                          <a:effectLst/>
                          <a:latin typeface="Calibri" panose="020F0502020204030204" pitchFamily="34" charset="0"/>
                        </a:rPr>
                        <a:t>16%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b"/>
                      <a:r>
                        <a:rPr lang="en-US" sz="1050" b="0" i="0" u="none" strike="noStrike">
                          <a:solidFill>
                            <a:srgbClr val="000000"/>
                          </a:solidFill>
                          <a:effectLst/>
                          <a:latin typeface="Calibri" panose="020F0502020204030204" pitchFamily="34" charset="0"/>
                        </a:rPr>
                        <a:t>14%</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19%</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b"/>
                      <a:r>
                        <a:rPr lang="en-US" sz="1050" b="0" i="0" u="none" strike="noStrike">
                          <a:solidFill>
                            <a:srgbClr val="000000"/>
                          </a:solidFill>
                          <a:effectLst/>
                          <a:latin typeface="Calibri" panose="020F0502020204030204" pitchFamily="34" charset="0"/>
                        </a:rPr>
                        <a:t>7%</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26%</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b"/>
                      <a:r>
                        <a:rPr lang="en-US" sz="1050" b="0" i="0" u="none" strike="noStrike">
                          <a:solidFill>
                            <a:srgbClr val="000000"/>
                          </a:solidFill>
                          <a:effectLst/>
                          <a:latin typeface="Calibri" panose="020F0502020204030204" pitchFamily="34" charset="0"/>
                        </a:rPr>
                        <a:t>15%</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18%</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4%</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18%</a:t>
                      </a:r>
                    </a:p>
                  </a:txBody>
                  <a:tcPr marL="9525" marR="9525" marT="0" marB="0" anchor="ctr">
                    <a:solidFill>
                      <a:schemeClr val="accent1"/>
                    </a:solidFill>
                  </a:tcPr>
                </a:tc>
                <a:extLst>
                  <a:ext uri="{0D108BD9-81ED-4DB2-BD59-A6C34878D82A}">
                    <a16:rowId xmlns:a16="http://schemas.microsoft.com/office/drawing/2014/main" val="10010"/>
                  </a:ext>
                </a:extLst>
              </a:tr>
              <a:tr h="241105">
                <a:tc>
                  <a:txBody>
                    <a:bodyPr/>
                    <a:lstStyle/>
                    <a:p>
                      <a:pPr algn="l" fontAlgn="b"/>
                      <a:r>
                        <a:rPr lang="en-US" sz="1050" b="0" i="0" u="none" strike="noStrike">
                          <a:solidFill>
                            <a:schemeClr val="bg1"/>
                          </a:solidFill>
                          <a:effectLst/>
                          <a:latin typeface="Calibri" panose="020F0502020204030204" pitchFamily="34" charset="0"/>
                        </a:rPr>
                        <a:t>Daily/Sunday Mirror</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b"/>
                      <a:r>
                        <a:rPr lang="en-US" sz="1050" b="1" i="0" u="none" strike="noStrike">
                          <a:solidFill>
                            <a:srgbClr val="000000"/>
                          </a:solidFill>
                          <a:effectLst/>
                          <a:latin typeface="Calibri" panose="020F0502020204030204" pitchFamily="34" charset="0"/>
                        </a:rPr>
                        <a:t>15%</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b"/>
                      <a:r>
                        <a:rPr lang="en-US" sz="1050" b="0" i="0" u="none" strike="noStrike">
                          <a:solidFill>
                            <a:srgbClr val="000000"/>
                          </a:solidFill>
                          <a:effectLst/>
                          <a:latin typeface="Calibri" panose="020F0502020204030204" pitchFamily="34" charset="0"/>
                        </a:rPr>
                        <a:t>16%</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13%</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21%</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b"/>
                      <a:r>
                        <a:rPr lang="en-US" sz="1050" b="0" i="0" u="none" strike="noStrike">
                          <a:solidFill>
                            <a:srgbClr val="000000"/>
                          </a:solidFill>
                          <a:effectLst/>
                          <a:latin typeface="Calibri" panose="020F0502020204030204" pitchFamily="34" charset="0"/>
                        </a:rPr>
                        <a:t>12%</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20%</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b"/>
                      <a:r>
                        <a:rPr lang="en-US" sz="1050" b="0" i="0" u="none" strike="noStrike">
                          <a:solidFill>
                            <a:srgbClr val="000000"/>
                          </a:solidFill>
                          <a:effectLst/>
                          <a:latin typeface="Calibri" panose="020F0502020204030204" pitchFamily="34" charset="0"/>
                        </a:rPr>
                        <a:t>28%</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b"/>
                      <a:r>
                        <a:rPr lang="en-US" sz="1050" b="0" i="0" u="none" strike="noStrike">
                          <a:solidFill>
                            <a:srgbClr val="000000"/>
                          </a:solidFill>
                          <a:effectLst/>
                          <a:latin typeface="Calibri" panose="020F0502020204030204" pitchFamily="34" charset="0"/>
                        </a:rPr>
                        <a:t>13%</a:t>
                      </a:r>
                    </a:p>
                  </a:txBody>
                  <a:tcPr marL="9525" marR="9525" marT="0" marB="0" anchor="ctr">
                    <a:solidFill>
                      <a:srgbClr val="F3D9E9"/>
                    </a:solidFill>
                  </a:tcPr>
                </a:tc>
                <a:extLst>
                  <a:ext uri="{0D108BD9-81ED-4DB2-BD59-A6C34878D82A}">
                    <a16:rowId xmlns:a16="http://schemas.microsoft.com/office/drawing/2014/main" val="10011"/>
                  </a:ext>
                </a:extLst>
              </a:tr>
              <a:tr h="241105">
                <a:tc>
                  <a:txBody>
                    <a:bodyPr/>
                    <a:lstStyle/>
                    <a:p>
                      <a:pPr algn="l" fontAlgn="b"/>
                      <a:r>
                        <a:rPr lang="en-US" sz="1050" b="0" i="0" u="none" strike="noStrike">
                          <a:solidFill>
                            <a:schemeClr val="bg1"/>
                          </a:solidFill>
                          <a:effectLst/>
                          <a:latin typeface="Calibri" panose="020F0502020204030204" pitchFamily="34" charset="0"/>
                        </a:rPr>
                        <a:t>Daily/Sunday Express</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b"/>
                      <a:r>
                        <a:rPr lang="en-US" sz="1050" b="1" i="0" u="none" strike="noStrike">
                          <a:solidFill>
                            <a:srgbClr val="000000"/>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b"/>
                      <a:r>
                        <a:rPr lang="en-US" sz="1050" b="0" i="0" u="none" strike="noStrike">
                          <a:solidFill>
                            <a:srgbClr val="000000"/>
                          </a:solidFill>
                          <a:effectLst/>
                          <a:latin typeface="Calibri" panose="020F0502020204030204" pitchFamily="34" charset="0"/>
                        </a:rPr>
                        <a:t>14%</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b"/>
                      <a:r>
                        <a:rPr lang="en-US" sz="1050" b="0" i="0" u="none" strike="noStrike">
                          <a:solidFill>
                            <a:srgbClr val="000000"/>
                          </a:solidFill>
                          <a:effectLst/>
                          <a:latin typeface="Calibri" panose="020F0502020204030204" pitchFamily="34" charset="0"/>
                        </a:rPr>
                        <a:t>9%</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13%</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13%</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18%</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b"/>
                      <a:r>
                        <a:rPr lang="en-US" sz="1050" b="0" i="0" u="none" strike="noStrike">
                          <a:solidFill>
                            <a:srgbClr val="000000"/>
                          </a:solidFill>
                          <a:effectLst/>
                          <a:latin typeface="Calibri" panose="020F0502020204030204" pitchFamily="34" charset="0"/>
                        </a:rPr>
                        <a:t>11%</a:t>
                      </a:r>
                    </a:p>
                  </a:txBody>
                  <a:tcPr marL="9525" marR="9525" marT="0" marB="0" anchor="ctr">
                    <a:solidFill>
                      <a:srgbClr val="F3D9E9"/>
                    </a:solidFill>
                  </a:tcPr>
                </a:tc>
                <a:extLst>
                  <a:ext uri="{0D108BD9-81ED-4DB2-BD59-A6C34878D82A}">
                    <a16:rowId xmlns:a16="http://schemas.microsoft.com/office/drawing/2014/main" val="10012"/>
                  </a:ext>
                </a:extLst>
              </a:tr>
              <a:tr h="241105">
                <a:tc>
                  <a:txBody>
                    <a:bodyPr/>
                    <a:lstStyle/>
                    <a:p>
                      <a:pPr algn="l" fontAlgn="b"/>
                      <a:r>
                        <a:rPr lang="en-US" sz="1050" b="0" i="0" u="none" strike="noStrike">
                          <a:solidFill>
                            <a:schemeClr val="bg1"/>
                          </a:solidFill>
                          <a:effectLst/>
                          <a:latin typeface="Calibri" panose="020F0502020204030204" pitchFamily="34" charset="0"/>
                        </a:rPr>
                        <a:t>Evening Standard</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b"/>
                      <a:r>
                        <a:rPr lang="en-US" sz="1050" b="1" i="0" u="none" strike="noStrike">
                          <a:solidFill>
                            <a:srgbClr val="000000"/>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b"/>
                      <a:r>
                        <a:rPr lang="en-US" sz="1050" b="0" i="0" u="none" strike="noStrike">
                          <a:solidFill>
                            <a:srgbClr val="000000"/>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b"/>
                      <a:r>
                        <a:rPr lang="en-US" sz="1050" b="0" i="0" u="none" strike="noStrike">
                          <a:solidFill>
                            <a:srgbClr val="000000"/>
                          </a:solidFill>
                          <a:effectLst/>
                          <a:latin typeface="Calibri" panose="020F0502020204030204" pitchFamily="34" charset="0"/>
                        </a:rPr>
                        <a:t>7%</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7%</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b"/>
                      <a:r>
                        <a:rPr lang="en-US" sz="1050" b="0" i="0" u="none" strike="noStrike">
                          <a:solidFill>
                            <a:srgbClr val="000000"/>
                          </a:solidFill>
                          <a:effectLst/>
                          <a:latin typeface="Calibri" panose="020F0502020204030204" pitchFamily="34" charset="0"/>
                        </a:rPr>
                        <a:t>6%</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14%</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b"/>
                      <a:r>
                        <a:rPr lang="en-US" sz="1050" b="0" i="0" u="none" strike="noStrike">
                          <a:solidFill>
                            <a:srgbClr val="000000"/>
                          </a:solidFill>
                          <a:effectLst/>
                          <a:latin typeface="Calibri" panose="020F0502020204030204" pitchFamily="34" charset="0"/>
                        </a:rPr>
                        <a:t>9%</a:t>
                      </a:r>
                    </a:p>
                  </a:txBody>
                  <a:tcPr marL="9525" marR="9525" marT="0" marB="0" anchor="ctr">
                    <a:solidFill>
                      <a:srgbClr val="F3D9E9"/>
                    </a:solidFill>
                  </a:tcPr>
                </a:tc>
                <a:extLst>
                  <a:ext uri="{0D108BD9-81ED-4DB2-BD59-A6C34878D82A}">
                    <a16:rowId xmlns:a16="http://schemas.microsoft.com/office/drawing/2014/main" val="10013"/>
                  </a:ext>
                </a:extLst>
              </a:tr>
              <a:tr h="241105">
                <a:tc>
                  <a:txBody>
                    <a:bodyPr/>
                    <a:lstStyle/>
                    <a:p>
                      <a:pPr algn="l" fontAlgn="b"/>
                      <a:r>
                        <a:rPr lang="en-US" sz="1050" b="0" i="0" u="none" strike="noStrike">
                          <a:solidFill>
                            <a:schemeClr val="bg1"/>
                          </a:solidFill>
                          <a:effectLst/>
                          <a:latin typeface="Calibri" panose="020F0502020204030204" pitchFamily="34" charset="0"/>
                        </a:rPr>
                        <a:t>The Independent</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b"/>
                      <a:r>
                        <a:rPr lang="en-US" sz="1050" b="1" i="0" u="none" strike="noStrike">
                          <a:solidFill>
                            <a:srgbClr val="000000"/>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b"/>
                      <a:r>
                        <a:rPr lang="en-US" sz="1050" b="0" i="0" u="none" strike="noStrike">
                          <a:solidFill>
                            <a:srgbClr val="000000"/>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10%</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14%</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b"/>
                      <a:r>
                        <a:rPr lang="en-US" sz="1050" b="0" i="0" u="none" strike="noStrike">
                          <a:solidFill>
                            <a:srgbClr val="000000"/>
                          </a:solidFill>
                          <a:effectLst/>
                          <a:latin typeface="Calibri" panose="020F0502020204030204" pitchFamily="34" charset="0"/>
                        </a:rPr>
                        <a:t>5%</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9%</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15%</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b"/>
                      <a:r>
                        <a:rPr lang="en-US" sz="1050" b="0" i="0" u="none" strike="noStrike">
                          <a:solidFill>
                            <a:srgbClr val="000000"/>
                          </a:solidFill>
                          <a:effectLst/>
                          <a:latin typeface="Calibri" panose="020F0502020204030204" pitchFamily="34" charset="0"/>
                        </a:rPr>
                        <a:t>8%</a:t>
                      </a:r>
                    </a:p>
                  </a:txBody>
                  <a:tcPr marL="9525" marR="9525" marT="0" marB="0" anchor="ctr">
                    <a:solidFill>
                      <a:srgbClr val="F3D9E9"/>
                    </a:solidFill>
                  </a:tcPr>
                </a:tc>
                <a:extLst>
                  <a:ext uri="{0D108BD9-81ED-4DB2-BD59-A6C34878D82A}">
                    <a16:rowId xmlns:a16="http://schemas.microsoft.com/office/drawing/2014/main" val="10014"/>
                  </a:ext>
                </a:extLst>
              </a:tr>
              <a:tr h="241105">
                <a:tc>
                  <a:txBody>
                    <a:bodyPr/>
                    <a:lstStyle/>
                    <a:p>
                      <a:pPr algn="l" fontAlgn="b"/>
                      <a:r>
                        <a:rPr lang="en-US" sz="1050" b="0" i="0" u="none" strike="noStrike">
                          <a:solidFill>
                            <a:schemeClr val="bg1"/>
                          </a:solidFill>
                          <a:effectLst/>
                          <a:latin typeface="Calibri" panose="020F0502020204030204" pitchFamily="34" charset="0"/>
                        </a:rPr>
                        <a:t>The ‘i’</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b"/>
                      <a:r>
                        <a:rPr lang="en-US" sz="1050" b="1" i="0" u="none" strike="noStrike">
                          <a:solidFill>
                            <a:srgbClr val="000000"/>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b"/>
                      <a:r>
                        <a:rPr lang="en-US" sz="1050" b="0" i="0" u="none" strike="noStrike">
                          <a:solidFill>
                            <a:srgbClr val="000000"/>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8%</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7%</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7%</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8%</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8%</a:t>
                      </a:r>
                    </a:p>
                  </a:txBody>
                  <a:tcPr marL="9525" marR="9525" marT="0" marB="0" anchor="ctr">
                    <a:solidFill>
                      <a:srgbClr val="F3D9E9"/>
                    </a:solidFill>
                  </a:tcPr>
                </a:tc>
                <a:extLst>
                  <a:ext uri="{0D108BD9-81ED-4DB2-BD59-A6C34878D82A}">
                    <a16:rowId xmlns:a16="http://schemas.microsoft.com/office/drawing/2014/main" val="10015"/>
                  </a:ext>
                </a:extLst>
              </a:tr>
              <a:tr h="241105">
                <a:tc>
                  <a:txBody>
                    <a:bodyPr/>
                    <a:lstStyle/>
                    <a:p>
                      <a:pPr algn="l" fontAlgn="b"/>
                      <a:r>
                        <a:rPr lang="en-US" sz="1050" b="0" i="0" u="none" strike="noStrike">
                          <a:solidFill>
                            <a:schemeClr val="bg1"/>
                          </a:solidFill>
                          <a:effectLst/>
                          <a:latin typeface="Calibri" panose="020F0502020204030204" pitchFamily="34" charset="0"/>
                        </a:rPr>
                        <a:t>Financial Times</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b"/>
                      <a:r>
                        <a:rPr lang="en-US" sz="1050" b="1" i="0" u="none" strike="noStrike">
                          <a:solidFill>
                            <a:srgbClr val="000000"/>
                          </a:solidFill>
                          <a:effectLst/>
                          <a:latin typeface="Calibri" panose="020F0502020204030204" pitchFamily="34" charset="0"/>
                        </a:rPr>
                        <a:t>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b"/>
                      <a:r>
                        <a:rPr lang="en-US" sz="1050" b="0" i="0" u="none" strike="noStrike">
                          <a:solidFill>
                            <a:srgbClr val="000000"/>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b"/>
                      <a:r>
                        <a:rPr lang="en-US" sz="1050" b="0" i="0" u="none" strike="noStrike">
                          <a:solidFill>
                            <a:srgbClr val="000000"/>
                          </a:solidFill>
                          <a:effectLst/>
                          <a:latin typeface="Calibri" panose="020F0502020204030204" pitchFamily="34" charset="0"/>
                        </a:rPr>
                        <a:t>4%</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16%</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b"/>
                      <a:r>
                        <a:rPr lang="en-US" sz="1050" b="0" i="0" u="none" strike="noStrike">
                          <a:solidFill>
                            <a:srgbClr val="000000"/>
                          </a:solidFill>
                          <a:effectLst/>
                          <a:latin typeface="Calibri" panose="020F0502020204030204" pitchFamily="34" charset="0"/>
                        </a:rPr>
                        <a:t>3%</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b"/>
                      <a:r>
                        <a:rPr lang="en-US" sz="1050" b="0" i="0" u="none" strike="noStrike">
                          <a:solidFill>
                            <a:srgbClr val="000000"/>
                          </a:solidFill>
                          <a:effectLst/>
                          <a:latin typeface="Calibri" panose="020F0502020204030204" pitchFamily="34" charset="0"/>
                        </a:rPr>
                        <a:t>5%</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20%</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b"/>
                      <a:r>
                        <a:rPr lang="en-US" sz="1050" b="0" i="0" u="none" strike="noStrike">
                          <a:solidFill>
                            <a:srgbClr val="000000"/>
                          </a:solidFill>
                          <a:effectLst/>
                          <a:latin typeface="Calibri" panose="020F0502020204030204" pitchFamily="34" charset="0"/>
                        </a:rPr>
                        <a:t>6%</a:t>
                      </a:r>
                    </a:p>
                  </a:txBody>
                  <a:tcPr marL="9525" marR="9525" marT="0" marB="0" anchor="ctr">
                    <a:solidFill>
                      <a:srgbClr val="F3D9E9"/>
                    </a:solidFill>
                  </a:tcPr>
                </a:tc>
                <a:extLst>
                  <a:ext uri="{0D108BD9-81ED-4DB2-BD59-A6C34878D82A}">
                    <a16:rowId xmlns:a16="http://schemas.microsoft.com/office/drawing/2014/main" val="10003"/>
                  </a:ext>
                </a:extLst>
              </a:tr>
              <a:tr h="241105">
                <a:tc>
                  <a:txBody>
                    <a:bodyPr/>
                    <a:lstStyle/>
                    <a:p>
                      <a:pPr algn="l" fontAlgn="b"/>
                      <a:r>
                        <a:rPr lang="en-US" sz="1050" b="0" i="0" u="none" strike="noStrike">
                          <a:solidFill>
                            <a:schemeClr val="bg1"/>
                          </a:solidFill>
                          <a:effectLst/>
                          <a:latin typeface="Calibri" panose="020F0502020204030204" pitchFamily="34" charset="0"/>
                        </a:rPr>
                        <a:t>Daily Star/Sunday Star</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b"/>
                      <a:r>
                        <a:rPr lang="en-US" sz="1050" b="1" i="0" u="none" strike="noStrike">
                          <a:solidFill>
                            <a:srgbClr val="000000"/>
                          </a:solidFill>
                          <a:effectLst/>
                          <a:latin typeface="Calibri" panose="020F0502020204030204" pitchFamily="34" charset="0"/>
                        </a:rPr>
                        <a:t>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b"/>
                      <a:r>
                        <a:rPr lang="en-US" sz="1050" b="0" i="0" u="none" strike="noStrike">
                          <a:solidFill>
                            <a:srgbClr val="000000"/>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6%</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13%</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b"/>
                      <a:r>
                        <a:rPr lang="en-US" sz="1050" b="0" i="0" u="none" strike="noStrike">
                          <a:solidFill>
                            <a:srgbClr val="000000"/>
                          </a:solidFill>
                          <a:effectLst/>
                          <a:latin typeface="Calibri" panose="020F0502020204030204" pitchFamily="34" charset="0"/>
                        </a:rPr>
                        <a:t>2%</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5%</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b"/>
                      <a:r>
                        <a:rPr lang="en-US" sz="1050" b="0" i="0" u="none" strike="noStrike">
                          <a:solidFill>
                            <a:srgbClr val="000000"/>
                          </a:solidFill>
                          <a:effectLst/>
                          <a:latin typeface="Calibri" panose="020F0502020204030204" pitchFamily="34" charset="0"/>
                        </a:rPr>
                        <a:t>11%</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b"/>
                      <a:r>
                        <a:rPr lang="en-US" sz="1050" b="0" i="0" u="none" strike="noStrike">
                          <a:solidFill>
                            <a:srgbClr val="000000"/>
                          </a:solidFill>
                          <a:effectLst/>
                          <a:latin typeface="Calibri" panose="020F0502020204030204" pitchFamily="34" charset="0"/>
                        </a:rPr>
                        <a:t>13%</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b"/>
                      <a:r>
                        <a:rPr lang="en-US" sz="1050" b="0" i="0" u="none" strike="noStrike">
                          <a:solidFill>
                            <a:srgbClr val="000000"/>
                          </a:solidFill>
                          <a:effectLst/>
                          <a:latin typeface="Calibri" panose="020F0502020204030204" pitchFamily="34" charset="0"/>
                        </a:rPr>
                        <a:t>7%</a:t>
                      </a:r>
                    </a:p>
                  </a:txBody>
                  <a:tcPr marL="9525" marR="9525" marT="0" marB="0" anchor="ctr">
                    <a:solidFill>
                      <a:srgbClr val="F3D9E9"/>
                    </a:solidFill>
                  </a:tcPr>
                </a:tc>
                <a:extLst>
                  <a:ext uri="{0D108BD9-81ED-4DB2-BD59-A6C34878D82A}">
                    <a16:rowId xmlns:a16="http://schemas.microsoft.com/office/drawing/2014/main" val="10004"/>
                  </a:ext>
                </a:extLst>
              </a:tr>
            </a:tbl>
          </a:graphicData>
        </a:graphic>
      </p:graphicFrame>
      <p:grpSp>
        <p:nvGrpSpPr>
          <p:cNvPr id="3" name="Group 2">
            <a:extLst>
              <a:ext uri="{FF2B5EF4-FFF2-40B4-BE49-F238E27FC236}">
                <a16:creationId xmlns:a16="http://schemas.microsoft.com/office/drawing/2014/main" id="{20552597-8DC1-4A0B-9246-40B615C6EA19}"/>
              </a:ext>
              <a:ext uri="{C183D7F6-B498-43B3-948B-1728B52AA6E4}">
                <adec:decorative xmlns:adec="http://schemas.microsoft.com/office/drawing/2017/decorative" val="1"/>
              </a:ext>
            </a:extLst>
          </p:cNvPr>
          <p:cNvGrpSpPr/>
          <p:nvPr/>
        </p:nvGrpSpPr>
        <p:grpSpPr>
          <a:xfrm>
            <a:off x="7587807" y="1281018"/>
            <a:ext cx="1383192" cy="515916"/>
            <a:chOff x="7587807" y="1281018"/>
            <a:chExt cx="1383192" cy="515916"/>
          </a:xfrm>
        </p:grpSpPr>
        <p:pic>
          <p:nvPicPr>
            <p:cNvPr id="17" name="Picture 10" descr="Related image">
              <a:extLst>
                <a:ext uri="{FF2B5EF4-FFF2-40B4-BE49-F238E27FC236}">
                  <a16:creationId xmlns:a16="http://schemas.microsoft.com/office/drawing/2014/main" id="{2EE8AF95-AA71-4E68-94DE-DCF06B384343}"/>
                </a:ext>
              </a:extLst>
            </p:cNvPr>
            <p:cNvPicPr>
              <a:picLocks noChangeAspect="1" noChangeArrowheads="1"/>
            </p:cNvPicPr>
            <p:nvPr/>
          </p:nvPicPr>
          <p:blipFill>
            <a:blip r:embed="rId3" cstate="print">
              <a:duotone>
                <a:schemeClr val="accent1">
                  <a:shade val="45000"/>
                  <a:satMod val="135000"/>
                </a:schemeClr>
                <a:prstClr val="white"/>
              </a:duotone>
            </a:blip>
            <a:srcRect l="5637" t="54071" r="52276" b="6347"/>
            <a:stretch>
              <a:fillRect/>
            </a:stretch>
          </p:blipFill>
          <p:spPr bwMode="auto">
            <a:xfrm>
              <a:off x="7587807" y="1281018"/>
              <a:ext cx="731426" cy="515916"/>
            </a:xfrm>
            <a:prstGeom prst="rect">
              <a:avLst/>
            </a:prstGeom>
            <a:noFill/>
          </p:spPr>
        </p:pic>
        <p:sp>
          <p:nvSpPr>
            <p:cNvPr id="18" name="Cross 17">
              <a:extLst>
                <a:ext uri="{FF2B5EF4-FFF2-40B4-BE49-F238E27FC236}">
                  <a16:creationId xmlns:a16="http://schemas.microsoft.com/office/drawing/2014/main" id="{68BB642B-0A01-4C39-8BD5-3F405F77AF64}"/>
                </a:ext>
              </a:extLst>
            </p:cNvPr>
            <p:cNvSpPr/>
            <p:nvPr/>
          </p:nvSpPr>
          <p:spPr>
            <a:xfrm>
              <a:off x="8302833" y="1436960"/>
              <a:ext cx="213920" cy="207708"/>
            </a:xfrm>
            <a:prstGeom prst="plus">
              <a:avLst/>
            </a:prstGeom>
            <a:solidFill>
              <a:schemeClr val="accent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9" name="Picture 14" descr="Image result for internet icon">
              <a:extLst>
                <a:ext uri="{FF2B5EF4-FFF2-40B4-BE49-F238E27FC236}">
                  <a16:creationId xmlns:a16="http://schemas.microsoft.com/office/drawing/2014/main" id="{0F339832-433C-44FD-B383-EAA7333B5311}"/>
                </a:ext>
              </a:extLst>
            </p:cNvPr>
            <p:cNvPicPr>
              <a:picLocks noChangeAspect="1" noChangeArrowheads="1"/>
            </p:cNvPicPr>
            <p:nvPr/>
          </p:nvPicPr>
          <p:blipFill>
            <a:blip r:embed="rId4" cstate="print">
              <a:duotone>
                <a:schemeClr val="accent1">
                  <a:shade val="45000"/>
                  <a:satMod val="135000"/>
                </a:schemeClr>
                <a:prstClr val="white"/>
              </a:duotone>
            </a:blip>
            <a:srcRect l="2565" t="3565" r="2314" b="2064"/>
            <a:stretch>
              <a:fillRect/>
            </a:stretch>
          </p:blipFill>
          <p:spPr bwMode="auto">
            <a:xfrm>
              <a:off x="8540772" y="1333501"/>
              <a:ext cx="430227" cy="426832"/>
            </a:xfrm>
            <a:prstGeom prst="rect">
              <a:avLst/>
            </a:prstGeom>
            <a:noFill/>
            <a:ln>
              <a:noFill/>
            </a:ln>
          </p:spPr>
        </p:pic>
      </p:grpSp>
      <p:sp>
        <p:nvSpPr>
          <p:cNvPr id="5" name="Text Placeholder 4"/>
          <p:cNvSpPr>
            <a:spLocks noGrp="1"/>
          </p:cNvSpPr>
          <p:nvPr>
            <p:ph type="body" sz="quarter" idx="12"/>
          </p:nvPr>
        </p:nvSpPr>
        <p:spPr/>
        <p:txBody>
          <a:bodyPr/>
          <a:lstStyle/>
          <a:p>
            <a:r>
              <a:rPr lang="en-GB"/>
              <a:t>Source: </a:t>
            </a:r>
            <a:r>
              <a:rPr lang="en-CA"/>
              <a:t>Ofcom News Consumption Survey 2021 - ONLINE sample only</a:t>
            </a:r>
            <a:endParaRPr lang="en-GB"/>
          </a:p>
          <a:p>
            <a:r>
              <a:rPr lang="en-GB"/>
              <a:t>Question: D3a/4a.</a:t>
            </a:r>
            <a:r>
              <a:rPr lang="en-GB">
                <a:solidFill>
                  <a:srgbClr val="C00000"/>
                </a:solidFill>
                <a:latin typeface="Arial" panose="020B0604020202020204" pitchFamily="34" charset="0"/>
                <a:cs typeface="Arial" panose="020B0604020202020204" pitchFamily="34" charset="0"/>
              </a:rPr>
              <a:t> </a:t>
            </a:r>
            <a:r>
              <a:rPr lang="en-GB"/>
              <a:t>Thinking specifically about daily/weekly newspapers, which of the following do you use for news nowadays? D8a</a:t>
            </a:r>
            <a:r>
              <a:rPr lang="nl-NL"/>
              <a:t>. </a:t>
            </a:r>
            <a:r>
              <a:rPr lang="en-GB"/>
              <a:t>Thinking specifically about  the internet, which of the following do you use for news nowadays?</a:t>
            </a:r>
            <a:r>
              <a:rPr lang="en-US"/>
              <a:t> </a:t>
            </a:r>
          </a:p>
          <a:p>
            <a:pPr>
              <a:spcBef>
                <a:spcPts val="100"/>
              </a:spcBef>
            </a:pPr>
            <a:r>
              <a:rPr lang="en-GB"/>
              <a:t>Base: All using newspapers (print + website/app) for news - Total=1691, Male=901, Female=790, 16-24=249, 65+=417, ABC1=1021, C2DE=661, Minority ethnic groups=240, White=1445.  </a:t>
            </a:r>
            <a:r>
              <a:rPr lang="en-US"/>
              <a:t>Green s</a:t>
            </a:r>
            <a:r>
              <a:rPr lang="tr-TR"/>
              <a:t>hading</a:t>
            </a:r>
            <a:r>
              <a:rPr lang="en-GB"/>
              <a:t> indicate</a:t>
            </a:r>
            <a:r>
              <a:rPr lang="tr-TR"/>
              <a:t>s</a:t>
            </a:r>
            <a:r>
              <a:rPr lang="en-GB"/>
              <a:t> significant differences between groups.  </a:t>
            </a:r>
          </a:p>
        </p:txBody>
      </p:sp>
    </p:spTree>
    <p:extLst>
      <p:ext uri="{BB962C8B-B14F-4D97-AF65-F5344CB8AC3E}">
        <p14:creationId xmlns:p14="http://schemas.microsoft.com/office/powerpoint/2010/main" val="12299739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2780928"/>
            <a:ext cx="7886700" cy="1080120"/>
          </a:xfrm>
        </p:spPr>
        <p:txBody>
          <a:bodyPr/>
          <a:lstStyle/>
          <a:p>
            <a:r>
              <a:rPr lang="en-GB"/>
              <a:t>News consumption via social media</a:t>
            </a:r>
            <a:br>
              <a:rPr lang="en-GB"/>
            </a:br>
            <a:endParaRPr lang="en-GB" sz="2000"/>
          </a:p>
        </p:txBody>
      </p:sp>
    </p:spTree>
    <p:extLst>
      <p:ext uri="{BB962C8B-B14F-4D97-AF65-F5344CB8AC3E}">
        <p14:creationId xmlns:p14="http://schemas.microsoft.com/office/powerpoint/2010/main" val="6623398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7922" y="1456791"/>
            <a:ext cx="9046078" cy="300991"/>
          </a:xfrm>
          <a:prstGeom prst="rect">
            <a:avLst/>
          </a:prstGeom>
        </p:spPr>
        <p:txBody>
          <a:bodyPr/>
          <a:lstStyle/>
          <a:p>
            <a:r>
              <a:rPr lang="en-GB" kern="0">
                <a:cs typeface="Arial" pitchFamily="34" charset="0"/>
              </a:rPr>
              <a:t>Social media used for news nowadays</a:t>
            </a:r>
            <a:br>
              <a:rPr lang="en-GB" kern="0">
                <a:cs typeface="Arial" pitchFamily="34" charset="0"/>
              </a:rPr>
            </a:br>
            <a:r>
              <a:rPr lang="en-GB" sz="1100" i="1" kern="0">
                <a:cs typeface="Arial" pitchFamily="34" charset="0"/>
              </a:rPr>
              <a:t>All using social media for news </a:t>
            </a:r>
            <a:br>
              <a:rPr lang="en-GB" kern="0">
                <a:cs typeface="Arial" pitchFamily="34" charset="0"/>
              </a:rPr>
            </a:br>
            <a:endParaRPr lang="en-GB"/>
          </a:p>
        </p:txBody>
      </p:sp>
      <p:sp>
        <p:nvSpPr>
          <p:cNvPr id="4" name="Text Placeholder 3"/>
          <p:cNvSpPr>
            <a:spLocks noGrp="1"/>
          </p:cNvSpPr>
          <p:nvPr>
            <p:ph type="body" sz="quarter" idx="14"/>
          </p:nvPr>
        </p:nvSpPr>
        <p:spPr>
          <a:xfrm>
            <a:off x="1" y="298430"/>
            <a:ext cx="7632000" cy="705057"/>
          </a:xfrm>
          <a:prstGeom prst="rect">
            <a:avLst/>
          </a:prstGeom>
        </p:spPr>
        <p:txBody>
          <a:bodyPr/>
          <a:lstStyle/>
          <a:p>
            <a:pPr>
              <a:lnSpc>
                <a:spcPts val="1800"/>
              </a:lnSpc>
            </a:pPr>
            <a:r>
              <a:rPr lang="en-GB" sz="1800"/>
              <a:t>Among the adults who consume news via social media, while still most popular, fewer adults claim to use Facebook for news in 2021, with greater proportions using TikTok and Reddit </a:t>
            </a:r>
            <a:endParaRPr lang="en-GB"/>
          </a:p>
        </p:txBody>
      </p:sp>
      <p:sp>
        <p:nvSpPr>
          <p:cNvPr id="8" name="Title 1">
            <a:extLst>
              <a:ext uri="{FF2B5EF4-FFF2-40B4-BE49-F238E27FC236}">
                <a16:creationId xmlns:a16="http://schemas.microsoft.com/office/drawing/2014/main" id="{3DEB9AA1-6D91-4E96-B074-3B1F01659560}"/>
              </a:ext>
            </a:extLst>
          </p:cNvPr>
          <p:cNvSpPr txBox="1">
            <a:spLocks/>
          </p:cNvSpPr>
          <p:nvPr/>
        </p:nvSpPr>
        <p:spPr>
          <a:xfrm>
            <a:off x="97922" y="1147733"/>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7.1</a:t>
            </a:r>
            <a:br>
              <a:rPr lang="en-GB" sz="1800" b="1">
                <a:latin typeface="+mn-lt"/>
                <a:cs typeface="Arial" pitchFamily="34" charset="0"/>
              </a:rPr>
            </a:br>
            <a:endParaRPr lang="en-GB" sz="1800" b="1">
              <a:latin typeface="+mn-lt"/>
              <a:cs typeface="Arial" pitchFamily="34" charset="0"/>
            </a:endParaRPr>
          </a:p>
        </p:txBody>
      </p:sp>
      <p:graphicFrame>
        <p:nvGraphicFramePr>
          <p:cNvPr id="12" name="Chart Placeholder 10" descr="This chart shows the social media platforms used for news nowadays – using the 2021 and 2020 online data. Among the adults who claim to consume news via social media during 2021, Facebook is most used at 71%, followed by Twitter at 46%, Instagram at 36% and WhatsApp at 31%">
            <a:extLst>
              <a:ext uri="{FF2B5EF4-FFF2-40B4-BE49-F238E27FC236}">
                <a16:creationId xmlns:a16="http://schemas.microsoft.com/office/drawing/2014/main" id="{30F965B1-1E9D-43F0-BB9D-3A83731F9409}"/>
              </a:ext>
            </a:extLst>
          </p:cNvPr>
          <p:cNvGraphicFramePr>
            <a:graphicFrameLocks/>
          </p:cNvGraphicFramePr>
          <p:nvPr>
            <p:extLst>
              <p:ext uri="{D42A27DB-BD31-4B8C-83A1-F6EECF244321}">
                <p14:modId xmlns:p14="http://schemas.microsoft.com/office/powerpoint/2010/main" val="2988895642"/>
              </p:ext>
            </p:extLst>
          </p:nvPr>
        </p:nvGraphicFramePr>
        <p:xfrm>
          <a:off x="447478" y="1658376"/>
          <a:ext cx="6192688" cy="4370388"/>
        </p:xfrm>
        <a:graphic>
          <a:graphicData uri="http://schemas.openxmlformats.org/drawingml/2006/chart">
            <c:chart xmlns:c="http://schemas.openxmlformats.org/drawingml/2006/chart" xmlns:r="http://schemas.openxmlformats.org/officeDocument/2006/relationships" r:id="rId3"/>
          </a:graphicData>
        </a:graphic>
      </p:graphicFrame>
      <p:sp>
        <p:nvSpPr>
          <p:cNvPr id="15" name="Isosceles Triangle 14">
            <a:extLst>
              <a:ext uri="{FF2B5EF4-FFF2-40B4-BE49-F238E27FC236}">
                <a16:creationId xmlns:a16="http://schemas.microsoft.com/office/drawing/2014/main" id="{D94B52AA-807D-4BFE-A6F9-0C2A3A2C38A9}"/>
              </a:ext>
              <a:ext uri="{C183D7F6-B498-43B3-948B-1728B52AA6E4}">
                <adec:decorative xmlns:adec="http://schemas.microsoft.com/office/drawing/2017/decorative" val="1"/>
              </a:ext>
            </a:extLst>
          </p:cNvPr>
          <p:cNvSpPr/>
          <p:nvPr/>
        </p:nvSpPr>
        <p:spPr bwMode="ltGray">
          <a:xfrm rot="10800000" flipV="1">
            <a:off x="3496197" y="3939051"/>
            <a:ext cx="91440" cy="91440"/>
          </a:xfrm>
          <a:prstGeom prst="triangle">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6" name="Isosceles Triangle 15">
            <a:extLst>
              <a:ext uri="{FF2B5EF4-FFF2-40B4-BE49-F238E27FC236}">
                <a16:creationId xmlns:a16="http://schemas.microsoft.com/office/drawing/2014/main" id="{6559A812-9B41-4966-BDF1-DF7589D578D5}"/>
              </a:ext>
              <a:ext uri="{C183D7F6-B498-43B3-948B-1728B52AA6E4}">
                <adec:decorative xmlns:adec="http://schemas.microsoft.com/office/drawing/2017/decorative" val="1"/>
              </a:ext>
            </a:extLst>
          </p:cNvPr>
          <p:cNvSpPr/>
          <p:nvPr/>
        </p:nvSpPr>
        <p:spPr bwMode="ltGray">
          <a:xfrm rot="10800000" flipV="1">
            <a:off x="3319031" y="4262901"/>
            <a:ext cx="91440" cy="91440"/>
          </a:xfrm>
          <a:prstGeom prst="triangle">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7" name="Isosceles Triangle 16">
            <a:extLst>
              <a:ext uri="{FF2B5EF4-FFF2-40B4-BE49-F238E27FC236}">
                <a16:creationId xmlns:a16="http://schemas.microsoft.com/office/drawing/2014/main" id="{F1AC17AE-D5FB-4D2A-A13F-6239742296AD}"/>
              </a:ext>
              <a:ext uri="{C183D7F6-B498-43B3-948B-1728B52AA6E4}">
                <adec:decorative xmlns:adec="http://schemas.microsoft.com/office/drawing/2017/decorative" val="1"/>
              </a:ext>
            </a:extLst>
          </p:cNvPr>
          <p:cNvSpPr/>
          <p:nvPr/>
        </p:nvSpPr>
        <p:spPr bwMode="ltGray">
          <a:xfrm rot="10800000">
            <a:off x="5676900" y="1989381"/>
            <a:ext cx="91440" cy="9144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4" name="Text Placeholder 4"/>
          <p:cNvSpPr>
            <a:spLocks noGrp="1"/>
          </p:cNvSpPr>
          <p:nvPr>
            <p:ph type="body" sz="quarter" idx="12"/>
          </p:nvPr>
        </p:nvSpPr>
        <p:spPr>
          <a:xfrm>
            <a:off x="11253" y="5977560"/>
            <a:ext cx="8665203" cy="880439"/>
          </a:xfrm>
        </p:spPr>
        <p:txBody>
          <a:bodyPr/>
          <a:lstStyle/>
          <a:p>
            <a:pPr>
              <a:spcBef>
                <a:spcPts val="240"/>
              </a:spcBef>
              <a:tabLst>
                <a:tab pos="8229600" algn="r"/>
              </a:tabLst>
            </a:pPr>
            <a:r>
              <a:rPr lang="en-GB"/>
              <a:t>Source: </a:t>
            </a:r>
            <a:r>
              <a:rPr lang="en-CA"/>
              <a:t>Ofcom News Consumption Survey 2021 - ONLINE sample only</a:t>
            </a:r>
            <a:r>
              <a:rPr lang="en-GB"/>
              <a:t>	</a:t>
            </a:r>
          </a:p>
          <a:p>
            <a:pPr>
              <a:spcBef>
                <a:spcPts val="240"/>
              </a:spcBef>
            </a:pPr>
            <a:r>
              <a:rPr lang="en-GB"/>
              <a:t>Question: D7a.</a:t>
            </a:r>
            <a:r>
              <a:rPr lang="en-GB">
                <a:solidFill>
                  <a:srgbClr val="C00000"/>
                </a:solidFill>
                <a:latin typeface="Arial" panose="020B0604020202020204" pitchFamily="34" charset="0"/>
                <a:cs typeface="Arial" panose="020B0604020202020204" pitchFamily="34" charset="0"/>
              </a:rPr>
              <a:t> </a:t>
            </a:r>
            <a:r>
              <a:rPr lang="en-GB"/>
              <a:t>Thinking specifically about social media (on any device), which of the following do you use for news nowadays?</a:t>
            </a:r>
            <a:endParaRPr lang="en-US"/>
          </a:p>
          <a:p>
            <a:pPr>
              <a:spcBef>
                <a:spcPts val="240"/>
              </a:spcBef>
            </a:pPr>
            <a:r>
              <a:rPr lang="en-GB"/>
              <a:t>Base: All using social media for news – 2021=1770 , 2020=1381       *Twitch added in 2021</a:t>
            </a:r>
          </a:p>
          <a:p>
            <a:pPr>
              <a:spcBef>
                <a:spcPts val="240"/>
              </a:spcBef>
            </a:pPr>
            <a:r>
              <a:rPr lang="en-US"/>
              <a:t>Green/red triangles </a:t>
            </a:r>
            <a:r>
              <a:rPr lang="en-GB"/>
              <a:t>indicate statistically significant differences between 2021 and 2020</a:t>
            </a:r>
          </a:p>
        </p:txBody>
      </p:sp>
      <p:sp>
        <p:nvSpPr>
          <p:cNvPr id="13" name="TextBox 12">
            <a:extLst>
              <a:ext uri="{FF2B5EF4-FFF2-40B4-BE49-F238E27FC236}">
                <a16:creationId xmlns:a16="http://schemas.microsoft.com/office/drawing/2014/main" id="{F397F2E6-17CC-4CF4-A678-006369EF713F}"/>
              </a:ext>
            </a:extLst>
          </p:cNvPr>
          <p:cNvSpPr txBox="1"/>
          <p:nvPr/>
        </p:nvSpPr>
        <p:spPr>
          <a:xfrm>
            <a:off x="7161818" y="6288030"/>
            <a:ext cx="1681315" cy="461665"/>
          </a:xfrm>
          <a:prstGeom prst="rect">
            <a:avLst/>
          </a:prstGeom>
          <a:solidFill>
            <a:schemeClr val="accent5">
              <a:lumMod val="20000"/>
              <a:lumOff val="80000"/>
            </a:schemeClr>
          </a:solidFill>
        </p:spPr>
        <p:txBody>
          <a:bodyPr wrap="square" rtlCol="0">
            <a:spAutoFit/>
          </a:bodyPr>
          <a:lstStyle/>
          <a:p>
            <a:pPr algn="ctr"/>
            <a:r>
              <a:rPr lang="en-GB" sz="1200"/>
              <a:t>2020 and 2021 ONLINE SAMPLE ONLY </a:t>
            </a:r>
          </a:p>
        </p:txBody>
      </p:sp>
    </p:spTree>
    <p:extLst>
      <p:ext uri="{BB962C8B-B14F-4D97-AF65-F5344CB8AC3E}">
        <p14:creationId xmlns:p14="http://schemas.microsoft.com/office/powerpoint/2010/main" val="3762278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22" y="1575589"/>
            <a:ext cx="9046078" cy="300991"/>
          </a:xfrm>
          <a:prstGeom prst="rect">
            <a:avLst/>
          </a:prstGeom>
        </p:spPr>
        <p:txBody>
          <a:bodyPr/>
          <a:lstStyle/>
          <a:p>
            <a:r>
              <a:rPr lang="en-GB" kern="0">
                <a:cs typeface="Arial" pitchFamily="34" charset="0"/>
              </a:rPr>
              <a:t>Social media used for news nowadays 2021 -</a:t>
            </a:r>
            <a:r>
              <a:rPr lang="en-GB">
                <a:latin typeface="+mn-lt"/>
                <a:cs typeface="Arial" pitchFamily="34" charset="0"/>
              </a:rPr>
              <a:t> by demographic group</a:t>
            </a:r>
            <a:br>
              <a:rPr lang="en-GB">
                <a:latin typeface="+mn-lt"/>
                <a:cs typeface="Arial" pitchFamily="34" charset="0"/>
              </a:rPr>
            </a:br>
            <a:r>
              <a:rPr lang="en-GB" sz="1100" i="1" kern="0">
                <a:cs typeface="Arial" pitchFamily="34" charset="0"/>
              </a:rPr>
              <a:t>All using social media for news </a:t>
            </a:r>
            <a:br>
              <a:rPr lang="en-GB">
                <a:latin typeface="+mn-lt"/>
                <a:cs typeface="Arial" pitchFamily="34" charset="0"/>
              </a:rPr>
            </a:br>
            <a:endParaRPr lang="en-GB">
              <a:latin typeface="+mn-lt"/>
              <a:cs typeface="Arial" pitchFamily="34" charset="0"/>
            </a:endParaRPr>
          </a:p>
        </p:txBody>
      </p:sp>
      <p:sp>
        <p:nvSpPr>
          <p:cNvPr id="6" name="Text Placeholder 5"/>
          <p:cNvSpPr>
            <a:spLocks noGrp="1"/>
          </p:cNvSpPr>
          <p:nvPr>
            <p:ph type="body" sz="quarter" idx="14"/>
          </p:nvPr>
        </p:nvSpPr>
        <p:spPr>
          <a:xfrm>
            <a:off x="95263" y="300951"/>
            <a:ext cx="7399348" cy="705057"/>
          </a:xfrm>
        </p:spPr>
        <p:txBody>
          <a:bodyPr anchor="t" anchorCtr="0"/>
          <a:lstStyle/>
          <a:p>
            <a:pPr>
              <a:lnSpc>
                <a:spcPts val="1800"/>
              </a:lnSpc>
            </a:pPr>
            <a:r>
              <a:rPr lang="en-GB" sz="1800"/>
              <a:t>With the exception of Facebook, 16-24s and people from minority ethnic groups are more likely to use more of the social media apps/sites for news than those aged 65+ or white adults </a:t>
            </a:r>
            <a:endParaRPr lang="en-US" sz="1800"/>
          </a:p>
        </p:txBody>
      </p:sp>
      <p:sp>
        <p:nvSpPr>
          <p:cNvPr id="9" name="Title 1">
            <a:extLst>
              <a:ext uri="{FF2B5EF4-FFF2-40B4-BE49-F238E27FC236}">
                <a16:creationId xmlns:a16="http://schemas.microsoft.com/office/drawing/2014/main" id="{636B5822-087F-4BD1-A181-DF67811E579D}"/>
              </a:ext>
            </a:extLst>
          </p:cNvPr>
          <p:cNvSpPr txBox="1">
            <a:spLocks/>
          </p:cNvSpPr>
          <p:nvPr/>
        </p:nvSpPr>
        <p:spPr>
          <a:xfrm>
            <a:off x="97922" y="1274598"/>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7.2</a:t>
            </a:r>
            <a:br>
              <a:rPr lang="en-GB" sz="1800" b="1">
                <a:latin typeface="+mn-lt"/>
                <a:cs typeface="Arial" pitchFamily="34" charset="0"/>
              </a:rPr>
            </a:br>
            <a:endParaRPr lang="en-GB" sz="1800" b="1">
              <a:latin typeface="+mn-lt"/>
              <a:cs typeface="Arial" pitchFamily="34" charset="0"/>
            </a:endParaRPr>
          </a:p>
        </p:txBody>
      </p:sp>
      <p:graphicFrame>
        <p:nvGraphicFramePr>
          <p:cNvPr id="8" name="Table 7" descr="This table shows the social media platforms used for news nowadays, split by gender, age, socio-economic group and ethnic group – using the 2021 online data. The main differences are referred to in the commentary text"/>
          <p:cNvGraphicFramePr>
            <a:graphicFrameLocks noGrp="1"/>
          </p:cNvGraphicFramePr>
          <p:nvPr>
            <p:extLst>
              <p:ext uri="{D42A27DB-BD31-4B8C-83A1-F6EECF244321}">
                <p14:modId xmlns:p14="http://schemas.microsoft.com/office/powerpoint/2010/main" val="2634749284"/>
              </p:ext>
            </p:extLst>
          </p:nvPr>
        </p:nvGraphicFramePr>
        <p:xfrm>
          <a:off x="530192" y="1999015"/>
          <a:ext cx="7606440" cy="3861237"/>
        </p:xfrm>
        <a:graphic>
          <a:graphicData uri="http://schemas.openxmlformats.org/drawingml/2006/table">
            <a:tbl>
              <a:tblPr firstRow="1" firstCol="1" bandRow="1">
                <a:tableStyleId>{5C22544A-7EE6-4342-B048-85BDC9FD1C3A}</a:tableStyleId>
              </a:tblPr>
              <a:tblGrid>
                <a:gridCol w="180000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gridCol w="640080">
                  <a:extLst>
                    <a:ext uri="{9D8B030D-6E8A-4147-A177-3AD203B41FA5}">
                      <a16:colId xmlns:a16="http://schemas.microsoft.com/office/drawing/2014/main" val="20003"/>
                    </a:ext>
                  </a:extLst>
                </a:gridCol>
                <a:gridCol w="640080">
                  <a:extLst>
                    <a:ext uri="{9D8B030D-6E8A-4147-A177-3AD203B41FA5}">
                      <a16:colId xmlns:a16="http://schemas.microsoft.com/office/drawing/2014/main" val="20004"/>
                    </a:ext>
                  </a:extLst>
                </a:gridCol>
                <a:gridCol w="640080">
                  <a:extLst>
                    <a:ext uri="{9D8B030D-6E8A-4147-A177-3AD203B41FA5}">
                      <a16:colId xmlns:a16="http://schemas.microsoft.com/office/drawing/2014/main" val="20005"/>
                    </a:ext>
                  </a:extLst>
                </a:gridCol>
                <a:gridCol w="640080">
                  <a:extLst>
                    <a:ext uri="{9D8B030D-6E8A-4147-A177-3AD203B41FA5}">
                      <a16:colId xmlns:a16="http://schemas.microsoft.com/office/drawing/2014/main" val="20007"/>
                    </a:ext>
                  </a:extLst>
                </a:gridCol>
                <a:gridCol w="640080">
                  <a:extLst>
                    <a:ext uri="{9D8B030D-6E8A-4147-A177-3AD203B41FA5}">
                      <a16:colId xmlns:a16="http://schemas.microsoft.com/office/drawing/2014/main" val="20008"/>
                    </a:ext>
                  </a:extLst>
                </a:gridCol>
                <a:gridCol w="640080">
                  <a:extLst>
                    <a:ext uri="{9D8B030D-6E8A-4147-A177-3AD203B41FA5}">
                      <a16:colId xmlns:a16="http://schemas.microsoft.com/office/drawing/2014/main" val="20009"/>
                    </a:ext>
                  </a:extLst>
                </a:gridCol>
                <a:gridCol w="685800">
                  <a:extLst>
                    <a:ext uri="{9D8B030D-6E8A-4147-A177-3AD203B41FA5}">
                      <a16:colId xmlns:a16="http://schemas.microsoft.com/office/drawing/2014/main" val="20006"/>
                    </a:ext>
                  </a:extLst>
                </a:gridCol>
              </a:tblGrid>
              <a:tr h="365760">
                <a:tc>
                  <a:txBody>
                    <a:bodyPr/>
                    <a:lstStyle/>
                    <a:p>
                      <a:pPr algn="ctr"/>
                      <a:endParaRPr lang="en-GB" sz="1200">
                        <a:solidFill>
                          <a:schemeClr val="tx2"/>
                        </a:solidFill>
                      </a:endParaRPr>
                    </a:p>
                  </a:txBody>
                  <a:tcPr anchor="ctr">
                    <a:lnR w="38100" cap="flat" cmpd="sng" algn="ctr">
                      <a:solidFill>
                        <a:schemeClr val="bg1"/>
                      </a:solidFill>
                      <a:prstDash val="solid"/>
                      <a:round/>
                      <a:headEnd type="none" w="med" len="med"/>
                      <a:tailEnd type="none" w="med" len="med"/>
                    </a:lnR>
                    <a:solidFill>
                      <a:schemeClr val="bg1"/>
                    </a:solidFill>
                  </a:tcPr>
                </a:tc>
                <a:tc>
                  <a:txBody>
                    <a:bodyPr/>
                    <a:lstStyle/>
                    <a:p>
                      <a:pPr algn="ctr"/>
                      <a:r>
                        <a:rPr lang="en-GB" sz="1200"/>
                        <a:t>Total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solidFill>
                  </a:tcPr>
                </a:tc>
                <a:tc>
                  <a:txBody>
                    <a:bodyPr/>
                    <a:lstStyle/>
                    <a:p>
                      <a:pPr algn="ctr"/>
                      <a:r>
                        <a:rPr lang="en-GB" sz="1200"/>
                        <a:t>Male</a:t>
                      </a:r>
                    </a:p>
                  </a:txBody>
                  <a:tcPr anchor="ctr">
                    <a:lnL w="38100" cap="flat" cmpd="sng" algn="ctr">
                      <a:solidFill>
                        <a:schemeClr val="bg1"/>
                      </a:solidFill>
                      <a:prstDash val="solid"/>
                      <a:round/>
                      <a:headEnd type="none" w="med" len="med"/>
                      <a:tailEnd type="none" w="med" len="med"/>
                    </a:lnL>
                    <a:solidFill>
                      <a:schemeClr val="bg2"/>
                    </a:solidFill>
                  </a:tcPr>
                </a:tc>
                <a:tc>
                  <a:txBody>
                    <a:bodyPr/>
                    <a:lstStyle/>
                    <a:p>
                      <a:pPr algn="ctr"/>
                      <a:r>
                        <a:rPr lang="en-GB" sz="1200"/>
                        <a:t>Female</a:t>
                      </a:r>
                    </a:p>
                  </a:txBody>
                  <a:tcPr anchor="ctr">
                    <a:lnR w="38100" cap="flat" cmpd="sng" algn="ctr">
                      <a:solidFill>
                        <a:schemeClr val="bg1"/>
                      </a:solidFill>
                      <a:prstDash val="solid"/>
                      <a:round/>
                      <a:headEnd type="none" w="med" len="med"/>
                      <a:tailEnd type="none" w="med" len="med"/>
                    </a:lnR>
                    <a:solidFill>
                      <a:schemeClr val="bg2"/>
                    </a:solidFill>
                  </a:tcPr>
                </a:tc>
                <a:tc>
                  <a:txBody>
                    <a:bodyPr/>
                    <a:lstStyle/>
                    <a:p>
                      <a:pPr marL="0" algn="ctr" defTabSz="457200" rtl="0" eaLnBrk="1" latinLnBrk="0" hangingPunct="1"/>
                      <a:r>
                        <a:rPr lang="en-GB" sz="1200" b="1" kern="1200">
                          <a:solidFill>
                            <a:schemeClr val="lt1"/>
                          </a:solidFill>
                          <a:latin typeface="+mn-lt"/>
                          <a:ea typeface="+mn-ea"/>
                          <a:cs typeface="+mn-cs"/>
                        </a:rPr>
                        <a:t>16-24</a:t>
                      </a:r>
                    </a:p>
                  </a:txBody>
                  <a:tcPr anchor="ctr">
                    <a:lnL w="38100" cap="flat" cmpd="sng" algn="ctr">
                      <a:solidFill>
                        <a:schemeClr val="bg1"/>
                      </a:solidFill>
                      <a:prstDash val="solid"/>
                      <a:round/>
                      <a:headEnd type="none" w="med" len="med"/>
                      <a:tailEnd type="none" w="med" len="med"/>
                    </a:lnL>
                    <a:solidFill>
                      <a:schemeClr val="bg2"/>
                    </a:solidFill>
                  </a:tcPr>
                </a:tc>
                <a:tc>
                  <a:txBody>
                    <a:bodyPr/>
                    <a:lstStyle/>
                    <a:p>
                      <a:pPr marL="0" algn="ctr" defTabSz="457200" rtl="0" eaLnBrk="1" latinLnBrk="0" hangingPunct="1"/>
                      <a:r>
                        <a:rPr lang="en-GB" sz="1200" b="1" kern="1200">
                          <a:solidFill>
                            <a:schemeClr val="lt1"/>
                          </a:solidFill>
                          <a:latin typeface="+mn-lt"/>
                          <a:ea typeface="+mn-ea"/>
                          <a:cs typeface="+mn-cs"/>
                        </a:rPr>
                        <a:t>65+</a:t>
                      </a:r>
                    </a:p>
                  </a:txBody>
                  <a:tcPr anchor="ctr">
                    <a:lnR w="38100" cap="flat" cmpd="sng" algn="ctr">
                      <a:solidFill>
                        <a:schemeClr val="bg1"/>
                      </a:solidFill>
                      <a:prstDash val="solid"/>
                      <a:round/>
                      <a:headEnd type="none" w="med" len="med"/>
                      <a:tailEnd type="none" w="med" len="med"/>
                    </a:lnR>
                    <a:solidFill>
                      <a:schemeClr val="bg2"/>
                    </a:solidFill>
                  </a:tcPr>
                </a:tc>
                <a:tc>
                  <a:txBody>
                    <a:bodyPr/>
                    <a:lstStyle/>
                    <a:p>
                      <a:pPr marL="0" algn="ctr" defTabSz="457200" rtl="0" eaLnBrk="1" fontAlgn="b" latinLnBrk="0" hangingPunct="1"/>
                      <a:r>
                        <a:rPr lang="en-GB" sz="1200" b="1" kern="1200">
                          <a:solidFill>
                            <a:schemeClr val="lt1"/>
                          </a:solidFill>
                          <a:latin typeface="+mn-lt"/>
                          <a:ea typeface="+mn-ea"/>
                          <a:cs typeface="+mn-cs"/>
                        </a:rPr>
                        <a:t>ABC1</a:t>
                      </a:r>
                    </a:p>
                  </a:txBody>
                  <a:tcPr marL="9525" marR="9525" marT="9525" marB="0" anchor="ctr">
                    <a:lnL w="38100" cap="flat" cmpd="sng" algn="ctr">
                      <a:solidFill>
                        <a:schemeClr val="bg1"/>
                      </a:solidFill>
                      <a:prstDash val="solid"/>
                      <a:round/>
                      <a:headEnd type="none" w="med" len="med"/>
                      <a:tailEnd type="none" w="med" len="med"/>
                    </a:lnL>
                    <a:solidFill>
                      <a:schemeClr val="bg2"/>
                    </a:solidFill>
                  </a:tcPr>
                </a:tc>
                <a:tc>
                  <a:txBody>
                    <a:bodyPr/>
                    <a:lstStyle/>
                    <a:p>
                      <a:pPr marL="0" algn="ctr" defTabSz="457200" rtl="0" eaLnBrk="1" fontAlgn="b" latinLnBrk="0" hangingPunct="1"/>
                      <a:r>
                        <a:rPr lang="en-GB" sz="1200" b="1" kern="1200">
                          <a:solidFill>
                            <a:schemeClr val="lt1"/>
                          </a:solidFill>
                          <a:latin typeface="+mn-lt"/>
                          <a:ea typeface="+mn-ea"/>
                          <a:cs typeface="+mn-cs"/>
                        </a:rPr>
                        <a:t>C2DE</a:t>
                      </a:r>
                    </a:p>
                  </a:txBody>
                  <a:tcPr marL="9525" marR="9525" marT="9525" marB="0" anchor="ctr">
                    <a:lnR w="38100" cap="flat" cmpd="sng" algn="ctr">
                      <a:solidFill>
                        <a:schemeClr val="bg1"/>
                      </a:solidFill>
                      <a:prstDash val="solid"/>
                      <a:round/>
                      <a:headEnd type="none" w="med" len="med"/>
                      <a:tailEnd type="none" w="med" len="med"/>
                    </a:lnR>
                    <a:solidFill>
                      <a:schemeClr val="bg2"/>
                    </a:solidFill>
                  </a:tcPr>
                </a:tc>
                <a:tc>
                  <a:txBody>
                    <a:bodyPr/>
                    <a:lstStyle/>
                    <a:p>
                      <a:pPr marL="0" algn="ctr" defTabSz="457200" rtl="0" eaLnBrk="1" fontAlgn="b" latinLnBrk="0" hangingPunct="1">
                        <a:lnSpc>
                          <a:spcPct val="80000"/>
                        </a:lnSpc>
                      </a:pPr>
                      <a:r>
                        <a:rPr lang="en-GB" sz="1200" b="1" kern="1200">
                          <a:solidFill>
                            <a:schemeClr val="lt1"/>
                          </a:solidFill>
                          <a:latin typeface="+mn-lt"/>
                          <a:ea typeface="+mn-ea"/>
                          <a:cs typeface="+mn-cs"/>
                        </a:rPr>
                        <a:t>Minority ethnic groups</a:t>
                      </a:r>
                    </a:p>
                  </a:txBody>
                  <a:tcPr marL="9525" marR="9525" marT="9525" marB="0" anchor="ctr">
                    <a:lnL w="38100" cap="flat" cmpd="sng" algn="ctr">
                      <a:solidFill>
                        <a:schemeClr val="bg1"/>
                      </a:solidFill>
                      <a:prstDash val="solid"/>
                      <a:round/>
                      <a:headEnd type="none" w="med" len="med"/>
                      <a:tailEnd type="none" w="med" len="med"/>
                    </a:lnL>
                    <a:solidFill>
                      <a:schemeClr val="bg2"/>
                    </a:solidFill>
                  </a:tcPr>
                </a:tc>
                <a:tc>
                  <a:txBody>
                    <a:bodyPr/>
                    <a:lstStyle/>
                    <a:p>
                      <a:pPr marL="0" algn="ctr" defTabSz="457200" rtl="0" eaLnBrk="1" fontAlgn="b" latinLnBrk="0" hangingPunct="1"/>
                      <a:r>
                        <a:rPr lang="en-GB" sz="1200" b="1" kern="1200">
                          <a:solidFill>
                            <a:schemeClr val="lt1"/>
                          </a:solidFill>
                          <a:latin typeface="+mn-lt"/>
                          <a:ea typeface="+mn-ea"/>
                          <a:cs typeface="+mn-cs"/>
                        </a:rPr>
                        <a:t>White</a:t>
                      </a:r>
                    </a:p>
                  </a:txBody>
                  <a:tcPr marL="9525" marR="9525" marT="9525" marB="0" anchor="ctr">
                    <a:solidFill>
                      <a:schemeClr val="bg2"/>
                    </a:solidFill>
                  </a:tcPr>
                </a:tc>
                <a:extLst>
                  <a:ext uri="{0D108BD9-81ED-4DB2-BD59-A6C34878D82A}">
                    <a16:rowId xmlns:a16="http://schemas.microsoft.com/office/drawing/2014/main" val="10000"/>
                  </a:ext>
                </a:extLst>
              </a:tr>
              <a:tr h="284400">
                <a:tc>
                  <a:txBody>
                    <a:bodyPr/>
                    <a:lstStyle/>
                    <a:p>
                      <a:pPr algn="l" fontAlgn="ctr"/>
                      <a:r>
                        <a:rPr lang="en-US" sz="1100" b="0" i="0" u="none" strike="noStrike">
                          <a:solidFill>
                            <a:schemeClr val="bg1"/>
                          </a:solidFill>
                          <a:effectLst/>
                          <a:latin typeface="Calibri" panose="020F0502020204030204" pitchFamily="34" charset="0"/>
                        </a:rPr>
                        <a:t>Facebook</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1" i="0" u="none" strike="noStrike">
                          <a:solidFill>
                            <a:srgbClr val="000000"/>
                          </a:solidFill>
                          <a:effectLst/>
                          <a:latin typeface="Calibri" panose="020F0502020204030204" pitchFamily="34" charset="0"/>
                        </a:rPr>
                        <a:t>71%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66%</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75%</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55%</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73%</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67%</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76%</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56%</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74%</a:t>
                      </a:r>
                    </a:p>
                  </a:txBody>
                  <a:tcPr marL="9525" marR="9525" marT="0" marB="0" anchor="ctr">
                    <a:solidFill>
                      <a:schemeClr val="accent1"/>
                    </a:solidFill>
                  </a:tcPr>
                </a:tc>
                <a:extLst>
                  <a:ext uri="{0D108BD9-81ED-4DB2-BD59-A6C34878D82A}">
                    <a16:rowId xmlns:a16="http://schemas.microsoft.com/office/drawing/2014/main" val="10002"/>
                  </a:ext>
                </a:extLst>
              </a:tr>
              <a:tr h="284400">
                <a:tc>
                  <a:txBody>
                    <a:bodyPr/>
                    <a:lstStyle/>
                    <a:p>
                      <a:pPr algn="l" fontAlgn="ctr"/>
                      <a:r>
                        <a:rPr lang="en-US" sz="1100" b="0" i="0" u="none" strike="noStrike">
                          <a:solidFill>
                            <a:schemeClr val="bg1"/>
                          </a:solidFill>
                          <a:effectLst/>
                          <a:latin typeface="Calibri" panose="020F0502020204030204" pitchFamily="34" charset="0"/>
                        </a:rPr>
                        <a:t>Twitter</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1" i="0" u="none" strike="noStrike">
                          <a:solidFill>
                            <a:srgbClr val="000000"/>
                          </a:solidFill>
                          <a:effectLst/>
                          <a:latin typeface="Calibri" panose="020F0502020204030204" pitchFamily="34" charset="0"/>
                        </a:rPr>
                        <a:t>46%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52%</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41%</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55%</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26%</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51%</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40%</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50%</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45%</a:t>
                      </a:r>
                    </a:p>
                  </a:txBody>
                  <a:tcPr marL="9525" marR="9525" marT="0" marB="0" anchor="ctr">
                    <a:solidFill>
                      <a:srgbClr val="F3D9E9"/>
                    </a:solidFill>
                  </a:tcPr>
                </a:tc>
                <a:extLst>
                  <a:ext uri="{0D108BD9-81ED-4DB2-BD59-A6C34878D82A}">
                    <a16:rowId xmlns:a16="http://schemas.microsoft.com/office/drawing/2014/main" val="4199119050"/>
                  </a:ext>
                </a:extLst>
              </a:tr>
              <a:tr h="284400">
                <a:tc>
                  <a:txBody>
                    <a:bodyPr/>
                    <a:lstStyle/>
                    <a:p>
                      <a:pPr algn="l" fontAlgn="ctr"/>
                      <a:r>
                        <a:rPr lang="en-US" sz="1100" b="0" i="0" u="none" strike="noStrike">
                          <a:solidFill>
                            <a:schemeClr val="bg1"/>
                          </a:solidFill>
                          <a:effectLst/>
                          <a:latin typeface="Calibri" panose="020F0502020204030204" pitchFamily="34" charset="0"/>
                        </a:rPr>
                        <a:t>Instagram</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1" i="0" u="none" strike="noStrike">
                          <a:solidFill>
                            <a:srgbClr val="000000"/>
                          </a:solidFill>
                          <a:effectLst/>
                          <a:latin typeface="Calibri" panose="020F0502020204030204" pitchFamily="34" charset="0"/>
                        </a:rPr>
                        <a:t>36%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31%</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40%</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60%</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5%</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38%</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34%</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54%</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32%</a:t>
                      </a:r>
                    </a:p>
                  </a:txBody>
                  <a:tcPr marL="9525" marR="9525" marT="0" marB="0" anchor="ctr">
                    <a:solidFill>
                      <a:srgbClr val="F3D9E9"/>
                    </a:solidFill>
                  </a:tcPr>
                </a:tc>
                <a:extLst>
                  <a:ext uri="{0D108BD9-81ED-4DB2-BD59-A6C34878D82A}">
                    <a16:rowId xmlns:a16="http://schemas.microsoft.com/office/drawing/2014/main" val="10006"/>
                  </a:ext>
                </a:extLst>
              </a:tr>
              <a:tr h="284400">
                <a:tc>
                  <a:txBody>
                    <a:bodyPr/>
                    <a:lstStyle/>
                    <a:p>
                      <a:pPr algn="l" fontAlgn="ctr"/>
                      <a:r>
                        <a:rPr lang="en-US" sz="1100" b="0" i="0" u="none" strike="noStrike">
                          <a:solidFill>
                            <a:schemeClr val="bg1"/>
                          </a:solidFill>
                          <a:effectLst/>
                          <a:latin typeface="Calibri" panose="020F0502020204030204" pitchFamily="34" charset="0"/>
                        </a:rPr>
                        <a:t>WhatsApp</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1" i="0" u="none" strike="noStrike">
                          <a:solidFill>
                            <a:srgbClr val="000000"/>
                          </a:solidFill>
                          <a:effectLst/>
                          <a:latin typeface="Calibri" panose="020F0502020204030204" pitchFamily="34" charset="0"/>
                        </a:rPr>
                        <a:t>31%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32%</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30%</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31%</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18%</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31%</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31%</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49%</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27%</a:t>
                      </a:r>
                    </a:p>
                  </a:txBody>
                  <a:tcPr marL="9525" marR="9525" marT="0" marB="0" anchor="ctr">
                    <a:solidFill>
                      <a:srgbClr val="F3D9E9"/>
                    </a:solidFill>
                  </a:tcPr>
                </a:tc>
                <a:extLst>
                  <a:ext uri="{0D108BD9-81ED-4DB2-BD59-A6C34878D82A}">
                    <a16:rowId xmlns:a16="http://schemas.microsoft.com/office/drawing/2014/main" val="10007"/>
                  </a:ext>
                </a:extLst>
              </a:tr>
              <a:tr h="284400">
                <a:tc>
                  <a:txBody>
                    <a:bodyPr/>
                    <a:lstStyle/>
                    <a:p>
                      <a:pPr algn="l" fontAlgn="ctr"/>
                      <a:r>
                        <a:rPr lang="en-US" sz="1100" b="0" i="0" u="none" strike="noStrike">
                          <a:solidFill>
                            <a:schemeClr val="bg1"/>
                          </a:solidFill>
                          <a:effectLst/>
                          <a:latin typeface="Calibri" panose="020F0502020204030204" pitchFamily="34" charset="0"/>
                        </a:rPr>
                        <a:t>Snapchat</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1" i="0" u="none" strike="noStrike">
                          <a:solidFill>
                            <a:srgbClr val="000000"/>
                          </a:solidFill>
                          <a:effectLst/>
                          <a:latin typeface="Calibri" panose="020F0502020204030204" pitchFamily="34" charset="0"/>
                        </a:rPr>
                        <a:t>16%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14%</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17%</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42%</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16%</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16%</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29%</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13%</a:t>
                      </a:r>
                    </a:p>
                  </a:txBody>
                  <a:tcPr marL="9525" marR="9525" marT="0" marB="0" anchor="ctr">
                    <a:solidFill>
                      <a:srgbClr val="F3D9E9"/>
                    </a:solidFill>
                  </a:tcPr>
                </a:tc>
                <a:extLst>
                  <a:ext uri="{0D108BD9-81ED-4DB2-BD59-A6C34878D82A}">
                    <a16:rowId xmlns:a16="http://schemas.microsoft.com/office/drawing/2014/main" val="10008"/>
                  </a:ext>
                </a:extLst>
              </a:tr>
              <a:tr h="284400">
                <a:tc>
                  <a:txBody>
                    <a:bodyPr/>
                    <a:lstStyle/>
                    <a:p>
                      <a:pPr algn="l" fontAlgn="ctr"/>
                      <a:r>
                        <a:rPr lang="en-US" sz="1100" b="0" i="0" u="none" strike="noStrike">
                          <a:solidFill>
                            <a:schemeClr val="bg1"/>
                          </a:solidFill>
                          <a:effectLst/>
                          <a:latin typeface="Calibri" panose="020F0502020204030204" pitchFamily="34" charset="0"/>
                        </a:rPr>
                        <a:t>LinkedIn</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1" i="0" u="none" strike="noStrike">
                          <a:solidFill>
                            <a:srgbClr val="000000"/>
                          </a:solidFill>
                          <a:effectLst/>
                          <a:latin typeface="Calibri" panose="020F0502020204030204" pitchFamily="34" charset="0"/>
                        </a:rPr>
                        <a:t>14%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18%</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10%</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13%</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17%</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9%</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23%</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0" marB="0" anchor="ctr">
                    <a:solidFill>
                      <a:srgbClr val="F3D9E9"/>
                    </a:solidFill>
                  </a:tcPr>
                </a:tc>
                <a:extLst>
                  <a:ext uri="{0D108BD9-81ED-4DB2-BD59-A6C34878D82A}">
                    <a16:rowId xmlns:a16="http://schemas.microsoft.com/office/drawing/2014/main" val="10009"/>
                  </a:ext>
                </a:extLst>
              </a:tr>
              <a:tr h="284400">
                <a:tc>
                  <a:txBody>
                    <a:bodyPr/>
                    <a:lstStyle/>
                    <a:p>
                      <a:pPr algn="l" fontAlgn="ctr"/>
                      <a:r>
                        <a:rPr lang="en-US" sz="1100" b="0" i="0" u="none" strike="noStrike">
                          <a:solidFill>
                            <a:schemeClr val="bg1"/>
                          </a:solidFill>
                          <a:effectLst/>
                          <a:latin typeface="Calibri" panose="020F0502020204030204" pitchFamily="34" charset="0"/>
                        </a:rPr>
                        <a:t>TikTok</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1" i="0" u="none" strike="noStrike">
                          <a:solidFill>
                            <a:srgbClr val="000000"/>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14%</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27%</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13%</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20%</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10%</a:t>
                      </a:r>
                    </a:p>
                  </a:txBody>
                  <a:tcPr marL="9525" marR="9525" marT="0" marB="0" anchor="ctr">
                    <a:solidFill>
                      <a:srgbClr val="F3D9E9"/>
                    </a:solidFill>
                  </a:tcPr>
                </a:tc>
                <a:extLst>
                  <a:ext uri="{0D108BD9-81ED-4DB2-BD59-A6C34878D82A}">
                    <a16:rowId xmlns:a16="http://schemas.microsoft.com/office/drawing/2014/main" val="10010"/>
                  </a:ext>
                </a:extLst>
              </a:tr>
              <a:tr h="284400">
                <a:tc>
                  <a:txBody>
                    <a:bodyPr/>
                    <a:lstStyle/>
                    <a:p>
                      <a:pPr algn="l" fontAlgn="ctr"/>
                      <a:r>
                        <a:rPr lang="en-US" sz="1100" b="0" i="0" u="none" strike="noStrike">
                          <a:solidFill>
                            <a:schemeClr val="bg1"/>
                          </a:solidFill>
                          <a:effectLst/>
                          <a:latin typeface="Calibri" panose="020F0502020204030204" pitchFamily="34" charset="0"/>
                        </a:rPr>
                        <a:t>Reddit</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1" i="0" u="none" strike="noStrike">
                          <a:solidFill>
                            <a:srgbClr val="000000"/>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6%</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16%</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7%</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8%</a:t>
                      </a:r>
                    </a:p>
                  </a:txBody>
                  <a:tcPr marL="9525" marR="9525" marT="0" marB="0" anchor="ctr">
                    <a:solidFill>
                      <a:srgbClr val="F3D9E9"/>
                    </a:solidFill>
                  </a:tcPr>
                </a:tc>
                <a:extLst>
                  <a:ext uri="{0D108BD9-81ED-4DB2-BD59-A6C34878D82A}">
                    <a16:rowId xmlns:a16="http://schemas.microsoft.com/office/drawing/2014/main" val="10011"/>
                  </a:ext>
                </a:extLst>
              </a:tr>
              <a:tr h="284400">
                <a:tc>
                  <a:txBody>
                    <a:bodyPr/>
                    <a:lstStyle/>
                    <a:p>
                      <a:pPr algn="l" fontAlgn="ctr"/>
                      <a:r>
                        <a:rPr lang="en-US" sz="1100" b="0" i="0" u="none" strike="noStrike">
                          <a:solidFill>
                            <a:schemeClr val="bg1"/>
                          </a:solidFill>
                          <a:effectLst/>
                          <a:latin typeface="Calibri" panose="020F0502020204030204" pitchFamily="34" charset="0"/>
                        </a:rPr>
                        <a:t>Twitch</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1" i="0" u="none" strike="noStrike">
                          <a:solidFill>
                            <a:srgbClr val="000000"/>
                          </a:solidFill>
                          <a:effectLst/>
                          <a:latin typeface="Calibri" panose="020F0502020204030204" pitchFamily="34" charset="0"/>
                        </a:rPr>
                        <a:t>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6%</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3%</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7%</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a:t>
                      </a:r>
                    </a:p>
                  </a:txBody>
                  <a:tcPr marL="9525" marR="9525" marT="0" marB="0" anchor="ctr">
                    <a:solidFill>
                      <a:srgbClr val="F3D9E9"/>
                    </a:solidFill>
                  </a:tcPr>
                </a:tc>
                <a:extLst>
                  <a:ext uri="{0D108BD9-81ED-4DB2-BD59-A6C34878D82A}">
                    <a16:rowId xmlns:a16="http://schemas.microsoft.com/office/drawing/2014/main" val="10012"/>
                  </a:ext>
                </a:extLst>
              </a:tr>
              <a:tr h="284400">
                <a:tc>
                  <a:txBody>
                    <a:bodyPr/>
                    <a:lstStyle/>
                    <a:p>
                      <a:pPr algn="l" fontAlgn="ctr"/>
                      <a:r>
                        <a:rPr lang="en-US" sz="1100" b="0" i="0" u="none" strike="noStrike">
                          <a:solidFill>
                            <a:schemeClr val="bg1"/>
                          </a:solidFill>
                          <a:effectLst/>
                          <a:latin typeface="Calibri" panose="020F0502020204030204" pitchFamily="34" charset="0"/>
                        </a:rPr>
                        <a:t>Tumblr</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1" i="0" u="none" strike="noStrike">
                          <a:solidFill>
                            <a:srgbClr val="000000"/>
                          </a:solidFill>
                          <a:effectLst/>
                          <a:latin typeface="Calibri" panose="020F0502020204030204" pitchFamily="34" charset="0"/>
                        </a:rPr>
                        <a:t>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3%</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a:t>
                      </a:r>
                    </a:p>
                  </a:txBody>
                  <a:tcPr marL="9525" marR="9525" marT="0" marB="0" anchor="ctr">
                    <a:solidFill>
                      <a:srgbClr val="F3D9E9"/>
                    </a:solidFill>
                  </a:tcPr>
                </a:tc>
                <a:extLst>
                  <a:ext uri="{0D108BD9-81ED-4DB2-BD59-A6C34878D82A}">
                    <a16:rowId xmlns:a16="http://schemas.microsoft.com/office/drawing/2014/main" val="10005"/>
                  </a:ext>
                </a:extLst>
              </a:tr>
              <a:tr h="284400">
                <a:tc>
                  <a:txBody>
                    <a:bodyPr/>
                    <a:lstStyle/>
                    <a:p>
                      <a:pPr algn="l" fontAlgn="ctr"/>
                      <a:r>
                        <a:rPr lang="en-US" sz="1100" b="0" i="0" u="none" strike="noStrike">
                          <a:solidFill>
                            <a:schemeClr val="bg1"/>
                          </a:solidFill>
                          <a:effectLst/>
                          <a:latin typeface="Calibri" panose="020F0502020204030204" pitchFamily="34" charset="0"/>
                        </a:rPr>
                        <a:t>Viber</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1" i="0" u="none" strike="noStrike">
                          <a:solidFill>
                            <a:srgbClr val="000000"/>
                          </a:solidFill>
                          <a:effectLst/>
                          <a:latin typeface="Calibri" panose="020F0502020204030204" pitchFamily="34" charset="0"/>
                        </a:rPr>
                        <a:t>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3%</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9525" marR="9525" marT="0" marB="0" anchor="ctr">
                    <a:solidFill>
                      <a:srgbClr val="F3D9E9"/>
                    </a:solidFill>
                  </a:tcPr>
                </a:tc>
                <a:extLst>
                  <a:ext uri="{0D108BD9-81ED-4DB2-BD59-A6C34878D82A}">
                    <a16:rowId xmlns:a16="http://schemas.microsoft.com/office/drawing/2014/main" val="10003"/>
                  </a:ext>
                </a:extLst>
              </a:tr>
              <a:tr h="284400">
                <a:tc>
                  <a:txBody>
                    <a:bodyPr/>
                    <a:lstStyle/>
                    <a:p>
                      <a:pPr algn="l" fontAlgn="ctr"/>
                      <a:r>
                        <a:rPr lang="en-US" sz="1100" b="0" i="0" u="none" strike="noStrike">
                          <a:solidFill>
                            <a:schemeClr val="bg1"/>
                          </a:solidFill>
                          <a:effectLst/>
                          <a:latin typeface="Calibri" panose="020F0502020204030204" pitchFamily="34" charset="0"/>
                        </a:rPr>
                        <a:t>Other social media platform</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1" i="0" u="none" strike="noStrike">
                          <a:solidFill>
                            <a:srgbClr val="000000"/>
                          </a:solidFill>
                          <a:effectLst/>
                          <a:latin typeface="Calibri" panose="020F0502020204030204" pitchFamily="34" charset="0"/>
                        </a:rPr>
                        <a:t>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9525" marR="9525" marT="0" marB="0" anchor="ctr">
                    <a:solidFill>
                      <a:srgbClr val="F3D9E9"/>
                    </a:solidFill>
                  </a:tcPr>
                </a:tc>
                <a:extLst>
                  <a:ext uri="{0D108BD9-81ED-4DB2-BD59-A6C34878D82A}">
                    <a16:rowId xmlns:a16="http://schemas.microsoft.com/office/drawing/2014/main" val="10004"/>
                  </a:ext>
                </a:extLst>
              </a:tr>
            </a:tbl>
          </a:graphicData>
        </a:graphic>
      </p:graphicFrame>
      <p:sp>
        <p:nvSpPr>
          <p:cNvPr id="5" name="Text Placeholder 4"/>
          <p:cNvSpPr>
            <a:spLocks noGrp="1"/>
          </p:cNvSpPr>
          <p:nvPr>
            <p:ph type="body" sz="quarter" idx="12"/>
          </p:nvPr>
        </p:nvSpPr>
        <p:spPr>
          <a:xfrm>
            <a:off x="11252" y="5977560"/>
            <a:ext cx="8856000" cy="880439"/>
          </a:xfrm>
        </p:spPr>
        <p:txBody>
          <a:bodyPr/>
          <a:lstStyle/>
          <a:p>
            <a:r>
              <a:rPr lang="en-GB"/>
              <a:t>Source: </a:t>
            </a:r>
            <a:r>
              <a:rPr lang="en-CA"/>
              <a:t>Ofcom News Consumption Survey 2021 - ONLINE sample only</a:t>
            </a:r>
            <a:endParaRPr lang="en-GB"/>
          </a:p>
          <a:p>
            <a:r>
              <a:rPr lang="en-GB"/>
              <a:t>Question: D7a.</a:t>
            </a:r>
            <a:r>
              <a:rPr lang="en-GB">
                <a:solidFill>
                  <a:srgbClr val="C00000"/>
                </a:solidFill>
                <a:latin typeface="Arial" panose="020B0604020202020204" pitchFamily="34" charset="0"/>
                <a:cs typeface="Arial" panose="020B0604020202020204" pitchFamily="34" charset="0"/>
              </a:rPr>
              <a:t> </a:t>
            </a:r>
            <a:r>
              <a:rPr lang="en-GB"/>
              <a:t>Thinking specifically about social media (on any device), which of the following do you use for news nowadays?</a:t>
            </a:r>
            <a:endParaRPr lang="en-US"/>
          </a:p>
          <a:p>
            <a:r>
              <a:rPr lang="en-GB"/>
              <a:t>Base: All using social media for news – Total=1770, Male=755, Female=1013, 16-24=532, 65+=130, ABC1=1003, C2DE=758, Minority ethnic groups=420, White=1343</a:t>
            </a:r>
          </a:p>
          <a:p>
            <a:r>
              <a:rPr lang="en-US"/>
              <a:t>Green s</a:t>
            </a:r>
            <a:r>
              <a:rPr lang="tr-TR"/>
              <a:t>hading</a:t>
            </a:r>
            <a:r>
              <a:rPr lang="en-GB"/>
              <a:t> indicate</a:t>
            </a:r>
            <a:r>
              <a:rPr lang="tr-TR"/>
              <a:t>s</a:t>
            </a:r>
            <a:r>
              <a:rPr lang="en-GB"/>
              <a:t> significant differences between groups  </a:t>
            </a:r>
            <a:endParaRPr lang="en-GB" b="1"/>
          </a:p>
        </p:txBody>
      </p:sp>
    </p:spTree>
    <p:extLst>
      <p:ext uri="{BB962C8B-B14F-4D97-AF65-F5344CB8AC3E}">
        <p14:creationId xmlns:p14="http://schemas.microsoft.com/office/powerpoint/2010/main" val="36728897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105895" y="362208"/>
            <a:ext cx="7427419" cy="990653"/>
          </a:xfrm>
        </p:spPr>
        <p:txBody>
          <a:bodyPr anchor="t" anchorCtr="0"/>
          <a:lstStyle/>
          <a:p>
            <a:pPr>
              <a:lnSpc>
                <a:spcPts val="1800"/>
              </a:lnSpc>
            </a:pPr>
            <a:r>
              <a:rPr lang="en-GB" sz="1800"/>
              <a:t>Those consuming news via social media remain more likely to do so ‘directly from news organisations’ websites or apps’. Significantly fewer adults now claim to mostly get their news from social media posts compared to 2020</a:t>
            </a:r>
            <a:endParaRPr lang="en-US" sz="1800"/>
          </a:p>
        </p:txBody>
      </p:sp>
      <p:sp>
        <p:nvSpPr>
          <p:cNvPr id="6" name="Title 1">
            <a:extLst>
              <a:ext uri="{FF2B5EF4-FFF2-40B4-BE49-F238E27FC236}">
                <a16:creationId xmlns:a16="http://schemas.microsoft.com/office/drawing/2014/main" id="{0902D0E1-7D03-490C-99B2-F705F64B55AC}"/>
              </a:ext>
            </a:extLst>
          </p:cNvPr>
          <p:cNvSpPr txBox="1">
            <a:spLocks/>
          </p:cNvSpPr>
          <p:nvPr/>
        </p:nvSpPr>
        <p:spPr>
          <a:xfrm>
            <a:off x="98356" y="1352861"/>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7.3</a:t>
            </a:r>
            <a:br>
              <a:rPr lang="en-GB" sz="1800" b="1">
                <a:latin typeface="+mn-lt"/>
                <a:cs typeface="Arial" pitchFamily="34" charset="0"/>
              </a:rPr>
            </a:br>
            <a:endParaRPr lang="en-GB" sz="1800" b="1">
              <a:latin typeface="+mn-lt"/>
              <a:cs typeface="Arial" pitchFamily="34" charset="0"/>
            </a:endParaRPr>
          </a:p>
        </p:txBody>
      </p:sp>
      <p:sp>
        <p:nvSpPr>
          <p:cNvPr id="12" name="Title 12"/>
          <p:cNvSpPr>
            <a:spLocks noGrp="1"/>
          </p:cNvSpPr>
          <p:nvPr>
            <p:ph type="title"/>
          </p:nvPr>
        </p:nvSpPr>
        <p:spPr>
          <a:xfrm>
            <a:off x="102126" y="1653852"/>
            <a:ext cx="9046078" cy="300991"/>
          </a:xfrm>
        </p:spPr>
        <p:txBody>
          <a:bodyPr/>
          <a:lstStyle/>
          <a:p>
            <a:r>
              <a:rPr lang="en-GB" kern="0">
                <a:latin typeface="+mn-lt"/>
                <a:cs typeface="Arial" pitchFamily="34" charset="0"/>
              </a:rPr>
              <a:t>Use of social media versus news organisations’ websites/apps</a:t>
            </a:r>
            <a:br>
              <a:rPr lang="en-GB" kern="0">
                <a:latin typeface="+mn-lt"/>
                <a:cs typeface="Arial" pitchFamily="34" charset="0"/>
              </a:rPr>
            </a:br>
            <a:r>
              <a:rPr lang="en-GB" sz="1100" i="1" kern="0">
                <a:cs typeface="Arial" pitchFamily="34" charset="0"/>
              </a:rPr>
              <a:t>All using social media for news </a:t>
            </a:r>
            <a:br>
              <a:rPr lang="en-GB" sz="1200" i="1" kern="0">
                <a:latin typeface="+mn-lt"/>
                <a:cs typeface="Arial" pitchFamily="34" charset="0"/>
              </a:rPr>
            </a:br>
            <a:endParaRPr lang="en-US" i="1" kern="0">
              <a:latin typeface="+mn-lt"/>
              <a:cs typeface="Arial" pitchFamily="34" charset="0"/>
            </a:endParaRPr>
          </a:p>
        </p:txBody>
      </p:sp>
      <p:pic>
        <p:nvPicPr>
          <p:cNvPr id="2" name="Picture 1" descr="This chart shows the usage of social media posts vs news organisations’ websites/apps – using the 2021 and 2020 online data. Among the adults who claim to consume news via social media, 41% mostly get news directly from news organisations during 2021, 33% mostly get news from social media posts (a decrease from 2020) and 21% get their news equally from both">
            <a:extLst>
              <a:ext uri="{FF2B5EF4-FFF2-40B4-BE49-F238E27FC236}">
                <a16:creationId xmlns:a16="http://schemas.microsoft.com/office/drawing/2014/main" id="{A9F6279F-6970-4F11-8A98-4008C255906C}"/>
              </a:ext>
            </a:extLst>
          </p:cNvPr>
          <p:cNvPicPr>
            <a:picLocks noChangeAspect="1"/>
          </p:cNvPicPr>
          <p:nvPr/>
        </p:nvPicPr>
        <p:blipFill>
          <a:blip r:embed="rId3"/>
          <a:stretch>
            <a:fillRect/>
          </a:stretch>
        </p:blipFill>
        <p:spPr>
          <a:xfrm>
            <a:off x="342502" y="2265313"/>
            <a:ext cx="8333954" cy="3517697"/>
          </a:xfrm>
          <a:prstGeom prst="rect">
            <a:avLst/>
          </a:prstGeom>
        </p:spPr>
      </p:pic>
      <p:sp>
        <p:nvSpPr>
          <p:cNvPr id="7" name="Text Placeholder 6"/>
          <p:cNvSpPr>
            <a:spLocks noGrp="1"/>
          </p:cNvSpPr>
          <p:nvPr>
            <p:ph type="body" sz="quarter" idx="12"/>
          </p:nvPr>
        </p:nvSpPr>
        <p:spPr/>
        <p:txBody>
          <a:bodyPr/>
          <a:lstStyle/>
          <a:p>
            <a:pPr>
              <a:lnSpc>
                <a:spcPct val="90000"/>
              </a:lnSpc>
              <a:tabLst>
                <a:tab pos="8229600" algn="r"/>
              </a:tabLst>
            </a:pPr>
            <a:r>
              <a:rPr lang="en-GB"/>
              <a:t>Source: </a:t>
            </a:r>
            <a:r>
              <a:rPr lang="en-CA"/>
              <a:t>Ofcom News Consumption Survey 2021 - ONLINE sample only</a:t>
            </a:r>
            <a:r>
              <a:rPr lang="en-GB"/>
              <a:t>	</a:t>
            </a:r>
          </a:p>
          <a:p>
            <a:pPr>
              <a:lnSpc>
                <a:spcPct val="90000"/>
              </a:lnSpc>
            </a:pPr>
            <a:r>
              <a:rPr lang="en-GB"/>
              <a:t>Question: </a:t>
            </a:r>
            <a:r>
              <a:rPr lang="en-US"/>
              <a:t>D15. And if you had to choose, which one of the following would you say is closest to the way you find out about news </a:t>
            </a:r>
            <a:br>
              <a:rPr lang="en-US"/>
            </a:br>
            <a:r>
              <a:rPr lang="en-US"/>
              <a:t>when you’re online? </a:t>
            </a:r>
          </a:p>
          <a:p>
            <a:pPr>
              <a:lnSpc>
                <a:spcPct val="90000"/>
              </a:lnSpc>
            </a:pPr>
            <a:r>
              <a:rPr lang="en-GB"/>
              <a:t>Base: All using social media for news – 2021=1770 , 2020=1381 </a:t>
            </a:r>
          </a:p>
          <a:p>
            <a:pPr>
              <a:lnSpc>
                <a:spcPct val="90000"/>
              </a:lnSpc>
            </a:pPr>
            <a:r>
              <a:rPr lang="en-US"/>
              <a:t>Green/red triangles </a:t>
            </a:r>
            <a:r>
              <a:rPr lang="en-GB"/>
              <a:t>indicate statistically significant differences between 2021 and 2020</a:t>
            </a:r>
          </a:p>
        </p:txBody>
      </p:sp>
      <p:sp>
        <p:nvSpPr>
          <p:cNvPr id="13" name="TextBox 12">
            <a:extLst>
              <a:ext uri="{FF2B5EF4-FFF2-40B4-BE49-F238E27FC236}">
                <a16:creationId xmlns:a16="http://schemas.microsoft.com/office/drawing/2014/main" id="{B28D5948-26DF-4399-B2EC-252C429B4199}"/>
              </a:ext>
            </a:extLst>
          </p:cNvPr>
          <p:cNvSpPr txBox="1"/>
          <p:nvPr/>
        </p:nvSpPr>
        <p:spPr>
          <a:xfrm>
            <a:off x="7161818" y="6288030"/>
            <a:ext cx="1681315" cy="461665"/>
          </a:xfrm>
          <a:prstGeom prst="rect">
            <a:avLst/>
          </a:prstGeom>
          <a:solidFill>
            <a:schemeClr val="accent5">
              <a:lumMod val="20000"/>
              <a:lumOff val="80000"/>
            </a:schemeClr>
          </a:solidFill>
        </p:spPr>
        <p:txBody>
          <a:bodyPr wrap="square" rtlCol="0">
            <a:spAutoFit/>
          </a:bodyPr>
          <a:lstStyle/>
          <a:p>
            <a:pPr algn="ctr"/>
            <a:r>
              <a:rPr lang="en-GB" sz="1200"/>
              <a:t>2020 and 2021 ONLINE SAMPLE ONLY </a:t>
            </a:r>
          </a:p>
        </p:txBody>
      </p:sp>
    </p:spTree>
    <p:extLst>
      <p:ext uri="{BB962C8B-B14F-4D97-AF65-F5344CB8AC3E}">
        <p14:creationId xmlns:p14="http://schemas.microsoft.com/office/powerpoint/2010/main" val="1163627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63" y="1489542"/>
            <a:ext cx="9046078" cy="300991"/>
          </a:xfrm>
          <a:prstGeom prst="rect">
            <a:avLst/>
          </a:prstGeom>
        </p:spPr>
        <p:txBody>
          <a:bodyPr/>
          <a:lstStyle/>
          <a:p>
            <a:r>
              <a:rPr lang="en-GB" kern="0">
                <a:cs typeface="Arial" pitchFamily="34" charset="0"/>
              </a:rPr>
              <a:t>Use of social media versus news organisations’ websites/apps 2021 -</a:t>
            </a:r>
            <a:r>
              <a:rPr lang="en-GB">
                <a:latin typeface="+mn-lt"/>
                <a:cs typeface="Arial" pitchFamily="34" charset="0"/>
              </a:rPr>
              <a:t> by demographic group</a:t>
            </a:r>
            <a:br>
              <a:rPr lang="en-GB">
                <a:latin typeface="+mn-lt"/>
                <a:cs typeface="Arial" pitchFamily="34" charset="0"/>
              </a:rPr>
            </a:br>
            <a:r>
              <a:rPr lang="en-GB" sz="1100" i="1" kern="0">
                <a:cs typeface="Arial" pitchFamily="34" charset="0"/>
              </a:rPr>
              <a:t>All using social media for news </a:t>
            </a:r>
            <a:br>
              <a:rPr lang="en-GB">
                <a:latin typeface="+mn-lt"/>
                <a:cs typeface="Arial" pitchFamily="34" charset="0"/>
              </a:rPr>
            </a:br>
            <a:endParaRPr lang="en-GB">
              <a:latin typeface="+mn-lt"/>
              <a:cs typeface="Arial" pitchFamily="34" charset="0"/>
            </a:endParaRPr>
          </a:p>
        </p:txBody>
      </p:sp>
      <p:sp>
        <p:nvSpPr>
          <p:cNvPr id="6" name="Text Placeholder 5"/>
          <p:cNvSpPr>
            <a:spLocks noGrp="1"/>
          </p:cNvSpPr>
          <p:nvPr>
            <p:ph type="body" sz="quarter" idx="14"/>
          </p:nvPr>
        </p:nvSpPr>
        <p:spPr>
          <a:xfrm>
            <a:off x="95263" y="336342"/>
            <a:ext cx="7463218" cy="705057"/>
          </a:xfrm>
        </p:spPr>
        <p:txBody>
          <a:bodyPr/>
          <a:lstStyle/>
          <a:p>
            <a:pPr>
              <a:lnSpc>
                <a:spcPts val="1800"/>
              </a:lnSpc>
            </a:pPr>
            <a:r>
              <a:rPr lang="en-GB" sz="1800"/>
              <a:t>16-24s, females and C2DEs are more likely than 65+, male and ABC1s to get their news from social media posts. In contrast, males, ABC1s and those aged 65+ are more likely to get news directly from news organisations sites/apps</a:t>
            </a:r>
            <a:endParaRPr lang="en-US" sz="1800"/>
          </a:p>
        </p:txBody>
      </p:sp>
      <p:sp>
        <p:nvSpPr>
          <p:cNvPr id="7" name="Title 1">
            <a:extLst>
              <a:ext uri="{FF2B5EF4-FFF2-40B4-BE49-F238E27FC236}">
                <a16:creationId xmlns:a16="http://schemas.microsoft.com/office/drawing/2014/main" id="{0C1779EB-D037-4533-8403-CF8EA99634AC}"/>
              </a:ext>
            </a:extLst>
          </p:cNvPr>
          <p:cNvSpPr txBox="1">
            <a:spLocks/>
          </p:cNvSpPr>
          <p:nvPr/>
        </p:nvSpPr>
        <p:spPr>
          <a:xfrm>
            <a:off x="100903" y="1085596"/>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7.4</a:t>
            </a:r>
            <a:br>
              <a:rPr lang="en-GB" sz="1800" b="1">
                <a:latin typeface="+mn-lt"/>
                <a:cs typeface="Arial" pitchFamily="34" charset="0"/>
              </a:rPr>
            </a:br>
            <a:endParaRPr lang="en-GB" sz="1800" b="1">
              <a:latin typeface="+mn-lt"/>
              <a:cs typeface="Arial" pitchFamily="34" charset="0"/>
            </a:endParaRPr>
          </a:p>
        </p:txBody>
      </p:sp>
      <p:graphicFrame>
        <p:nvGraphicFramePr>
          <p:cNvPr id="8" name="Table 7" descr="This table shows the usage of social media posts versus news organisations’ websites/apps, split by gender, age, socio-economic group and ethnic group – using the 2021 online data. The main differences are referred to in the commentary text "/>
          <p:cNvGraphicFramePr>
            <a:graphicFrameLocks noGrp="1"/>
          </p:cNvGraphicFramePr>
          <p:nvPr>
            <p:extLst>
              <p:ext uri="{D42A27DB-BD31-4B8C-83A1-F6EECF244321}">
                <p14:modId xmlns:p14="http://schemas.microsoft.com/office/powerpoint/2010/main" val="1400547003"/>
              </p:ext>
            </p:extLst>
          </p:nvPr>
        </p:nvGraphicFramePr>
        <p:xfrm>
          <a:off x="507942" y="2185012"/>
          <a:ext cx="7818120" cy="2825877"/>
        </p:xfrm>
        <a:graphic>
          <a:graphicData uri="http://schemas.openxmlformats.org/drawingml/2006/table">
            <a:tbl>
              <a:tblPr firstRow="1" firstCol="1" bandRow="1">
                <a:tableStyleId>{5C22544A-7EE6-4342-B048-85BDC9FD1C3A}</a:tableStyleId>
              </a:tblPr>
              <a:tblGrid>
                <a:gridCol w="201168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gridCol w="640080">
                  <a:extLst>
                    <a:ext uri="{9D8B030D-6E8A-4147-A177-3AD203B41FA5}">
                      <a16:colId xmlns:a16="http://schemas.microsoft.com/office/drawing/2014/main" val="20003"/>
                    </a:ext>
                  </a:extLst>
                </a:gridCol>
                <a:gridCol w="640080">
                  <a:extLst>
                    <a:ext uri="{9D8B030D-6E8A-4147-A177-3AD203B41FA5}">
                      <a16:colId xmlns:a16="http://schemas.microsoft.com/office/drawing/2014/main" val="20004"/>
                    </a:ext>
                  </a:extLst>
                </a:gridCol>
                <a:gridCol w="640080">
                  <a:extLst>
                    <a:ext uri="{9D8B030D-6E8A-4147-A177-3AD203B41FA5}">
                      <a16:colId xmlns:a16="http://schemas.microsoft.com/office/drawing/2014/main" val="20005"/>
                    </a:ext>
                  </a:extLst>
                </a:gridCol>
                <a:gridCol w="640080">
                  <a:extLst>
                    <a:ext uri="{9D8B030D-6E8A-4147-A177-3AD203B41FA5}">
                      <a16:colId xmlns:a16="http://schemas.microsoft.com/office/drawing/2014/main" val="20007"/>
                    </a:ext>
                  </a:extLst>
                </a:gridCol>
                <a:gridCol w="640080">
                  <a:extLst>
                    <a:ext uri="{9D8B030D-6E8A-4147-A177-3AD203B41FA5}">
                      <a16:colId xmlns:a16="http://schemas.microsoft.com/office/drawing/2014/main" val="20008"/>
                    </a:ext>
                  </a:extLst>
                </a:gridCol>
                <a:gridCol w="640080">
                  <a:extLst>
                    <a:ext uri="{9D8B030D-6E8A-4147-A177-3AD203B41FA5}">
                      <a16:colId xmlns:a16="http://schemas.microsoft.com/office/drawing/2014/main" val="20009"/>
                    </a:ext>
                  </a:extLst>
                </a:gridCol>
                <a:gridCol w="685800">
                  <a:extLst>
                    <a:ext uri="{9D8B030D-6E8A-4147-A177-3AD203B41FA5}">
                      <a16:colId xmlns:a16="http://schemas.microsoft.com/office/drawing/2014/main" val="20006"/>
                    </a:ext>
                  </a:extLst>
                </a:gridCol>
              </a:tblGrid>
              <a:tr h="365760">
                <a:tc>
                  <a:txBody>
                    <a:bodyPr/>
                    <a:lstStyle/>
                    <a:p>
                      <a:pPr algn="l"/>
                      <a:endParaRPr lang="en-GB" sz="1200">
                        <a:solidFill>
                          <a:schemeClr val="tx2"/>
                        </a:solidFill>
                      </a:endParaRPr>
                    </a:p>
                  </a:txBody>
                  <a:tcPr>
                    <a:lnR w="38100" cap="flat" cmpd="sng" algn="ctr">
                      <a:solidFill>
                        <a:schemeClr val="bg1"/>
                      </a:solidFill>
                      <a:prstDash val="solid"/>
                      <a:round/>
                      <a:headEnd type="none" w="med" len="med"/>
                      <a:tailEnd type="none" w="med" len="med"/>
                    </a:lnR>
                    <a:solidFill>
                      <a:schemeClr val="bg1"/>
                    </a:solidFill>
                  </a:tcPr>
                </a:tc>
                <a:tc>
                  <a:txBody>
                    <a:bodyPr/>
                    <a:lstStyle/>
                    <a:p>
                      <a:pPr algn="ctr"/>
                      <a:r>
                        <a:rPr lang="en-GB" sz="1200"/>
                        <a:t>Total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solidFill>
                  </a:tcPr>
                </a:tc>
                <a:tc>
                  <a:txBody>
                    <a:bodyPr/>
                    <a:lstStyle/>
                    <a:p>
                      <a:pPr algn="ctr"/>
                      <a:r>
                        <a:rPr lang="en-GB" sz="1200"/>
                        <a:t>Male</a:t>
                      </a:r>
                    </a:p>
                  </a:txBody>
                  <a:tcPr anchor="ctr">
                    <a:lnL w="38100" cap="flat" cmpd="sng" algn="ctr">
                      <a:solidFill>
                        <a:schemeClr val="bg1"/>
                      </a:solidFill>
                      <a:prstDash val="solid"/>
                      <a:round/>
                      <a:headEnd type="none" w="med" len="med"/>
                      <a:tailEnd type="none" w="med" len="med"/>
                    </a:lnL>
                    <a:solidFill>
                      <a:schemeClr val="bg2"/>
                    </a:solidFill>
                  </a:tcPr>
                </a:tc>
                <a:tc>
                  <a:txBody>
                    <a:bodyPr/>
                    <a:lstStyle/>
                    <a:p>
                      <a:pPr algn="ctr"/>
                      <a:r>
                        <a:rPr lang="en-GB" sz="1200"/>
                        <a:t>Female</a:t>
                      </a:r>
                    </a:p>
                  </a:txBody>
                  <a:tcPr anchor="ctr">
                    <a:lnR w="38100" cap="flat" cmpd="sng" algn="ctr">
                      <a:solidFill>
                        <a:schemeClr val="bg1"/>
                      </a:solidFill>
                      <a:prstDash val="solid"/>
                      <a:round/>
                      <a:headEnd type="none" w="med" len="med"/>
                      <a:tailEnd type="none" w="med" len="med"/>
                    </a:lnR>
                    <a:solidFill>
                      <a:schemeClr val="bg2"/>
                    </a:solidFill>
                  </a:tcPr>
                </a:tc>
                <a:tc>
                  <a:txBody>
                    <a:bodyPr/>
                    <a:lstStyle/>
                    <a:p>
                      <a:pPr marL="0" algn="ctr" defTabSz="457200" rtl="0" eaLnBrk="1" latinLnBrk="0" hangingPunct="1"/>
                      <a:r>
                        <a:rPr lang="en-GB" sz="1200" b="1" kern="1200">
                          <a:solidFill>
                            <a:schemeClr val="lt1"/>
                          </a:solidFill>
                          <a:latin typeface="+mn-lt"/>
                          <a:ea typeface="+mn-ea"/>
                          <a:cs typeface="+mn-cs"/>
                        </a:rPr>
                        <a:t>16-24</a:t>
                      </a:r>
                    </a:p>
                  </a:txBody>
                  <a:tcPr anchor="ctr">
                    <a:lnL w="38100" cap="flat" cmpd="sng" algn="ctr">
                      <a:solidFill>
                        <a:schemeClr val="bg1"/>
                      </a:solidFill>
                      <a:prstDash val="solid"/>
                      <a:round/>
                      <a:headEnd type="none" w="med" len="med"/>
                      <a:tailEnd type="none" w="med" len="med"/>
                    </a:lnL>
                    <a:solidFill>
                      <a:schemeClr val="bg2"/>
                    </a:solidFill>
                  </a:tcPr>
                </a:tc>
                <a:tc>
                  <a:txBody>
                    <a:bodyPr/>
                    <a:lstStyle/>
                    <a:p>
                      <a:pPr marL="0" algn="ctr" defTabSz="457200" rtl="0" eaLnBrk="1" latinLnBrk="0" hangingPunct="1"/>
                      <a:r>
                        <a:rPr lang="en-GB" sz="1200" b="1" kern="1200">
                          <a:solidFill>
                            <a:schemeClr val="lt1"/>
                          </a:solidFill>
                          <a:latin typeface="+mn-lt"/>
                          <a:ea typeface="+mn-ea"/>
                          <a:cs typeface="+mn-cs"/>
                        </a:rPr>
                        <a:t>65+</a:t>
                      </a:r>
                    </a:p>
                  </a:txBody>
                  <a:tcPr anchor="ctr">
                    <a:lnR w="38100" cap="flat" cmpd="sng" algn="ctr">
                      <a:solidFill>
                        <a:schemeClr val="bg1"/>
                      </a:solidFill>
                      <a:prstDash val="solid"/>
                      <a:round/>
                      <a:headEnd type="none" w="med" len="med"/>
                      <a:tailEnd type="none" w="med" len="med"/>
                    </a:lnR>
                    <a:solidFill>
                      <a:schemeClr val="bg2"/>
                    </a:solidFill>
                  </a:tcPr>
                </a:tc>
                <a:tc>
                  <a:txBody>
                    <a:bodyPr/>
                    <a:lstStyle/>
                    <a:p>
                      <a:pPr marL="0" algn="ctr" defTabSz="457200" rtl="0" eaLnBrk="1" fontAlgn="b" latinLnBrk="0" hangingPunct="1"/>
                      <a:r>
                        <a:rPr lang="en-GB" sz="1200" b="1" kern="1200">
                          <a:solidFill>
                            <a:schemeClr val="lt1"/>
                          </a:solidFill>
                          <a:latin typeface="+mn-lt"/>
                          <a:ea typeface="+mn-ea"/>
                          <a:cs typeface="+mn-cs"/>
                        </a:rPr>
                        <a:t>ABC1</a:t>
                      </a:r>
                    </a:p>
                  </a:txBody>
                  <a:tcPr marL="9525" marR="9525" marT="9525" marB="0" anchor="ctr">
                    <a:lnL w="38100" cap="flat" cmpd="sng" algn="ctr">
                      <a:solidFill>
                        <a:schemeClr val="bg1"/>
                      </a:solidFill>
                      <a:prstDash val="solid"/>
                      <a:round/>
                      <a:headEnd type="none" w="med" len="med"/>
                      <a:tailEnd type="none" w="med" len="med"/>
                    </a:lnL>
                    <a:solidFill>
                      <a:schemeClr val="bg2"/>
                    </a:solidFill>
                  </a:tcPr>
                </a:tc>
                <a:tc>
                  <a:txBody>
                    <a:bodyPr/>
                    <a:lstStyle/>
                    <a:p>
                      <a:pPr marL="0" algn="ctr" defTabSz="457200" rtl="0" eaLnBrk="1" fontAlgn="b" latinLnBrk="0" hangingPunct="1"/>
                      <a:r>
                        <a:rPr lang="en-GB" sz="1200" b="1" kern="1200">
                          <a:solidFill>
                            <a:schemeClr val="lt1"/>
                          </a:solidFill>
                          <a:latin typeface="+mn-lt"/>
                          <a:ea typeface="+mn-ea"/>
                          <a:cs typeface="+mn-cs"/>
                        </a:rPr>
                        <a:t>C2DE</a:t>
                      </a:r>
                    </a:p>
                  </a:txBody>
                  <a:tcPr marL="9525" marR="9525" marT="9525" marB="0" anchor="ctr">
                    <a:lnR w="38100" cap="flat" cmpd="sng" algn="ctr">
                      <a:solidFill>
                        <a:schemeClr val="bg1"/>
                      </a:solidFill>
                      <a:prstDash val="solid"/>
                      <a:round/>
                      <a:headEnd type="none" w="med" len="med"/>
                      <a:tailEnd type="none" w="med" len="med"/>
                    </a:lnR>
                    <a:solidFill>
                      <a:schemeClr val="bg2"/>
                    </a:solidFill>
                  </a:tcPr>
                </a:tc>
                <a:tc>
                  <a:txBody>
                    <a:bodyPr/>
                    <a:lstStyle/>
                    <a:p>
                      <a:pPr marL="0" algn="ctr" defTabSz="457200" rtl="0" eaLnBrk="1" fontAlgn="b" latinLnBrk="0" hangingPunct="1">
                        <a:lnSpc>
                          <a:spcPct val="80000"/>
                        </a:lnSpc>
                      </a:pPr>
                      <a:r>
                        <a:rPr lang="en-GB" sz="1200" b="1" kern="1200">
                          <a:solidFill>
                            <a:schemeClr val="lt1"/>
                          </a:solidFill>
                          <a:latin typeface="+mn-lt"/>
                          <a:ea typeface="+mn-ea"/>
                          <a:cs typeface="+mn-cs"/>
                        </a:rPr>
                        <a:t>Minority ethnic groups</a:t>
                      </a:r>
                    </a:p>
                  </a:txBody>
                  <a:tcPr marL="9525" marR="9525" marT="9525" marB="0" anchor="ctr">
                    <a:lnL w="38100" cap="flat" cmpd="sng" algn="ctr">
                      <a:solidFill>
                        <a:schemeClr val="bg1"/>
                      </a:solidFill>
                      <a:prstDash val="solid"/>
                      <a:round/>
                      <a:headEnd type="none" w="med" len="med"/>
                      <a:tailEnd type="none" w="med" len="med"/>
                    </a:lnL>
                    <a:solidFill>
                      <a:schemeClr val="bg2"/>
                    </a:solidFill>
                  </a:tcPr>
                </a:tc>
                <a:tc>
                  <a:txBody>
                    <a:bodyPr/>
                    <a:lstStyle/>
                    <a:p>
                      <a:pPr marL="0" algn="ctr" defTabSz="457200" rtl="0" eaLnBrk="1" fontAlgn="b" latinLnBrk="0" hangingPunct="1"/>
                      <a:r>
                        <a:rPr lang="en-GB" sz="1200" b="1" kern="1200">
                          <a:solidFill>
                            <a:schemeClr val="lt1"/>
                          </a:solidFill>
                          <a:latin typeface="+mn-lt"/>
                          <a:ea typeface="+mn-ea"/>
                          <a:cs typeface="+mn-cs"/>
                        </a:rPr>
                        <a:t>White</a:t>
                      </a:r>
                    </a:p>
                  </a:txBody>
                  <a:tcPr marL="9525" marR="9525" marT="9525" marB="0" anchor="ctr">
                    <a:solidFill>
                      <a:schemeClr val="bg2"/>
                    </a:solidFill>
                  </a:tcPr>
                </a:tc>
                <a:extLst>
                  <a:ext uri="{0D108BD9-81ED-4DB2-BD59-A6C34878D82A}">
                    <a16:rowId xmlns:a16="http://schemas.microsoft.com/office/drawing/2014/main" val="10000"/>
                  </a:ext>
                </a:extLst>
              </a:tr>
              <a:tr h="594360">
                <a:tc>
                  <a:txBody>
                    <a:bodyPr/>
                    <a:lstStyle/>
                    <a:p>
                      <a:pPr marL="0" algn="l" defTabSz="457200" rtl="0" eaLnBrk="1" fontAlgn="b" latinLnBrk="0" hangingPunct="1">
                        <a:lnSpc>
                          <a:spcPct val="90000"/>
                        </a:lnSpc>
                      </a:pPr>
                      <a:r>
                        <a:rPr lang="en-CA" sz="1100" b="0" i="0" u="none" strike="noStrike" kern="1200">
                          <a:solidFill>
                            <a:schemeClr val="bg1"/>
                          </a:solidFill>
                          <a:latin typeface="Calibri"/>
                          <a:ea typeface="+mn-ea"/>
                          <a:cs typeface="+mn-cs"/>
                        </a:rPr>
                        <a:t>Mostly get news from </a:t>
                      </a:r>
                      <a:br>
                        <a:rPr lang="en-CA" sz="1100" b="0" i="0" u="none" strike="noStrike" kern="1200">
                          <a:solidFill>
                            <a:schemeClr val="bg1"/>
                          </a:solidFill>
                          <a:latin typeface="Calibri"/>
                          <a:ea typeface="+mn-ea"/>
                          <a:cs typeface="+mn-cs"/>
                        </a:rPr>
                      </a:br>
                      <a:r>
                        <a:rPr lang="en-CA" sz="1100" b="0" i="0" u="none" strike="noStrike" kern="1200">
                          <a:solidFill>
                            <a:schemeClr val="bg1"/>
                          </a:solidFill>
                          <a:latin typeface="Calibri"/>
                          <a:ea typeface="+mn-ea"/>
                          <a:cs typeface="+mn-cs"/>
                        </a:rPr>
                        <a:t>social media posts</a:t>
                      </a:r>
                    </a:p>
                  </a:txBody>
                  <a:tcPr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200" b="1" i="0" u="none" strike="noStrike">
                          <a:solidFill>
                            <a:srgbClr val="000000"/>
                          </a:solidFill>
                          <a:effectLst/>
                          <a:latin typeface="Calibri" panose="020F0502020204030204" pitchFamily="34" charset="0"/>
                        </a:rPr>
                        <a:t>33%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200" b="0" i="0" u="none" strike="noStrike">
                          <a:solidFill>
                            <a:srgbClr val="000000"/>
                          </a:solidFill>
                          <a:effectLst/>
                          <a:latin typeface="Calibri" panose="020F0502020204030204" pitchFamily="34" charset="0"/>
                        </a:rPr>
                        <a:t>30%</a:t>
                      </a:r>
                    </a:p>
                  </a:txBody>
                  <a:tcPr marL="9525" marR="9525" marT="9525"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200" b="0" i="0" u="none" strike="noStrike">
                          <a:solidFill>
                            <a:srgbClr val="000000"/>
                          </a:solidFill>
                          <a:effectLst/>
                          <a:latin typeface="Calibri" panose="020F0502020204030204" pitchFamily="34" charset="0"/>
                        </a:rPr>
                        <a:t>36%</a:t>
                      </a:r>
                    </a:p>
                  </a:txBody>
                  <a:tcPr marL="9525" marR="9525" marT="9525"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200" b="0" i="0" u="none" strike="noStrike">
                          <a:solidFill>
                            <a:srgbClr val="000000"/>
                          </a:solidFill>
                          <a:effectLst/>
                          <a:latin typeface="Calibri" panose="020F0502020204030204" pitchFamily="34" charset="0"/>
                        </a:rPr>
                        <a:t>51%</a:t>
                      </a:r>
                    </a:p>
                  </a:txBody>
                  <a:tcPr marL="9525" marR="9525" marT="9525"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200" b="0" i="0" u="none" strike="noStrike">
                          <a:solidFill>
                            <a:srgbClr val="000000"/>
                          </a:solidFill>
                          <a:effectLst/>
                          <a:latin typeface="Calibri" panose="020F0502020204030204" pitchFamily="34" charset="0"/>
                        </a:rPr>
                        <a:t>19%</a:t>
                      </a:r>
                    </a:p>
                  </a:txBody>
                  <a:tcPr marL="9525" marR="9525" marT="9525"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200" b="0" i="0" u="none" strike="noStrike">
                          <a:solidFill>
                            <a:srgbClr val="000000"/>
                          </a:solidFill>
                          <a:effectLst/>
                          <a:latin typeface="Calibri" panose="020F0502020204030204" pitchFamily="34" charset="0"/>
                        </a:rPr>
                        <a:t>30%</a:t>
                      </a:r>
                    </a:p>
                  </a:txBody>
                  <a:tcPr marL="9525" marR="9525" marT="9525"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200" b="0" i="0" u="none" strike="noStrike">
                          <a:solidFill>
                            <a:srgbClr val="000000"/>
                          </a:solidFill>
                          <a:effectLst/>
                          <a:latin typeface="Calibri" panose="020F0502020204030204" pitchFamily="34" charset="0"/>
                        </a:rPr>
                        <a:t>37%</a:t>
                      </a:r>
                    </a:p>
                  </a:txBody>
                  <a:tcPr marL="9525" marR="9525" marT="9525"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200" b="0" i="0" u="none" strike="noStrike">
                          <a:solidFill>
                            <a:srgbClr val="000000"/>
                          </a:solidFill>
                          <a:effectLst/>
                          <a:latin typeface="Calibri" panose="020F0502020204030204" pitchFamily="34" charset="0"/>
                        </a:rPr>
                        <a:t>36%</a:t>
                      </a:r>
                    </a:p>
                  </a:txBody>
                  <a:tcPr marL="9525" marR="9525" marT="9525"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200" b="0" i="0" u="none" strike="noStrike">
                          <a:solidFill>
                            <a:srgbClr val="000000"/>
                          </a:solidFill>
                          <a:effectLst/>
                          <a:latin typeface="Calibri" panose="020F0502020204030204" pitchFamily="34" charset="0"/>
                        </a:rPr>
                        <a:t>33%</a:t>
                      </a:r>
                    </a:p>
                  </a:txBody>
                  <a:tcPr marL="9525" marR="9525" marT="9525" marB="0" anchor="ctr">
                    <a:solidFill>
                      <a:srgbClr val="F3D9E9"/>
                    </a:solidFill>
                  </a:tcPr>
                </a:tc>
                <a:extLst>
                  <a:ext uri="{0D108BD9-81ED-4DB2-BD59-A6C34878D82A}">
                    <a16:rowId xmlns:a16="http://schemas.microsoft.com/office/drawing/2014/main" val="10002"/>
                  </a:ext>
                </a:extLst>
              </a:tr>
              <a:tr h="594360">
                <a:tc>
                  <a:txBody>
                    <a:bodyPr/>
                    <a:lstStyle/>
                    <a:p>
                      <a:pPr marL="0" algn="l" defTabSz="457200" rtl="0" eaLnBrk="1" fontAlgn="b" latinLnBrk="0" hangingPunct="1">
                        <a:lnSpc>
                          <a:spcPct val="90000"/>
                        </a:lnSpc>
                      </a:pPr>
                      <a:r>
                        <a:rPr lang="en-CA" sz="1100" b="0" i="0" u="none" strike="noStrike" kern="1200">
                          <a:solidFill>
                            <a:schemeClr val="bg1"/>
                          </a:solidFill>
                          <a:latin typeface="Calibri"/>
                          <a:ea typeface="+mn-ea"/>
                          <a:cs typeface="+mn-cs"/>
                        </a:rPr>
                        <a:t>Get news equally from social </a:t>
                      </a:r>
                      <a:br>
                        <a:rPr lang="en-CA" sz="1100" b="0" i="0" u="none" strike="noStrike" kern="1200">
                          <a:solidFill>
                            <a:schemeClr val="bg1"/>
                          </a:solidFill>
                          <a:latin typeface="Calibri"/>
                          <a:ea typeface="+mn-ea"/>
                          <a:cs typeface="+mn-cs"/>
                        </a:rPr>
                      </a:br>
                      <a:r>
                        <a:rPr lang="en-CA" sz="1100" b="0" i="0" u="none" strike="noStrike" kern="1200">
                          <a:solidFill>
                            <a:schemeClr val="bg1"/>
                          </a:solidFill>
                          <a:latin typeface="Calibri"/>
                          <a:ea typeface="+mn-ea"/>
                          <a:cs typeface="+mn-cs"/>
                        </a:rPr>
                        <a:t>media posts and from news</a:t>
                      </a:r>
                      <a:br>
                        <a:rPr lang="en-CA" sz="1100" b="0" i="0" u="none" strike="noStrike" kern="1200">
                          <a:solidFill>
                            <a:schemeClr val="bg1"/>
                          </a:solidFill>
                          <a:latin typeface="Calibri"/>
                          <a:ea typeface="+mn-ea"/>
                          <a:cs typeface="+mn-cs"/>
                        </a:rPr>
                      </a:br>
                      <a:r>
                        <a:rPr lang="en-CA" sz="1100" b="0" i="0" u="none" strike="noStrike" kern="1200">
                          <a:solidFill>
                            <a:schemeClr val="bg1"/>
                          </a:solidFill>
                          <a:latin typeface="Calibri"/>
                          <a:ea typeface="+mn-ea"/>
                          <a:cs typeface="+mn-cs"/>
                        </a:rPr>
                        <a:t>organisations' websites/apps</a:t>
                      </a:r>
                    </a:p>
                  </a:txBody>
                  <a:tcPr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200" b="1" i="0" u="none" strike="noStrike">
                          <a:solidFill>
                            <a:srgbClr val="000000"/>
                          </a:solidFill>
                          <a:effectLst/>
                          <a:latin typeface="Calibri" panose="020F0502020204030204" pitchFamily="34" charset="0"/>
                        </a:rPr>
                        <a:t>21%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200" b="0" i="0" u="none" strike="noStrike">
                          <a:solidFill>
                            <a:srgbClr val="000000"/>
                          </a:solidFill>
                          <a:effectLst/>
                          <a:latin typeface="Calibri" panose="020F0502020204030204" pitchFamily="34" charset="0"/>
                        </a:rPr>
                        <a:t>18%</a:t>
                      </a:r>
                    </a:p>
                  </a:txBody>
                  <a:tcPr marL="9525" marR="9525" marT="9525"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200" b="0" i="0" u="none" strike="noStrike">
                          <a:solidFill>
                            <a:srgbClr val="000000"/>
                          </a:solidFill>
                          <a:effectLst/>
                          <a:latin typeface="Calibri" panose="020F0502020204030204" pitchFamily="34" charset="0"/>
                        </a:rPr>
                        <a:t>24%</a:t>
                      </a:r>
                    </a:p>
                  </a:txBody>
                  <a:tcPr marL="9525" marR="9525" marT="9525"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200" b="0" i="0" u="none" strike="noStrike">
                          <a:solidFill>
                            <a:srgbClr val="000000"/>
                          </a:solidFill>
                          <a:effectLst/>
                          <a:latin typeface="Calibri" panose="020F0502020204030204" pitchFamily="34" charset="0"/>
                        </a:rPr>
                        <a:t>18%</a:t>
                      </a:r>
                    </a:p>
                  </a:txBody>
                  <a:tcPr marL="9525" marR="9525" marT="9525"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200" b="0" i="0" u="none" strike="noStrike">
                          <a:solidFill>
                            <a:srgbClr val="000000"/>
                          </a:solidFill>
                          <a:effectLst/>
                          <a:latin typeface="Calibri" panose="020F0502020204030204" pitchFamily="34" charset="0"/>
                        </a:rPr>
                        <a:t>27%</a:t>
                      </a:r>
                    </a:p>
                  </a:txBody>
                  <a:tcPr marL="9525" marR="9525" marT="9525"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200" b="0" i="0" u="none" strike="noStrike">
                          <a:solidFill>
                            <a:srgbClr val="000000"/>
                          </a:solidFill>
                          <a:effectLst/>
                          <a:latin typeface="Calibri" panose="020F0502020204030204" pitchFamily="34" charset="0"/>
                        </a:rPr>
                        <a:t>20%</a:t>
                      </a:r>
                    </a:p>
                  </a:txBody>
                  <a:tcPr marL="9525" marR="9525" marT="9525"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200" b="0" i="0" u="none" strike="noStrike">
                          <a:solidFill>
                            <a:srgbClr val="000000"/>
                          </a:solidFill>
                          <a:effectLst/>
                          <a:latin typeface="Calibri" panose="020F0502020204030204" pitchFamily="34" charset="0"/>
                        </a:rPr>
                        <a:t>24%</a:t>
                      </a:r>
                    </a:p>
                  </a:txBody>
                  <a:tcPr marL="9525" marR="9525" marT="9525"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200" b="0" i="0" u="none" strike="noStrike">
                          <a:solidFill>
                            <a:srgbClr val="000000"/>
                          </a:solidFill>
                          <a:effectLst/>
                          <a:latin typeface="Calibri" panose="020F0502020204030204" pitchFamily="34" charset="0"/>
                        </a:rPr>
                        <a:t>18%</a:t>
                      </a:r>
                    </a:p>
                  </a:txBody>
                  <a:tcPr marL="9525" marR="9525" marT="9525"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200" b="0" i="0" u="none" strike="noStrike">
                          <a:solidFill>
                            <a:srgbClr val="000000"/>
                          </a:solidFill>
                          <a:effectLst/>
                          <a:latin typeface="Calibri" panose="020F0502020204030204" pitchFamily="34" charset="0"/>
                        </a:rPr>
                        <a:t>22%</a:t>
                      </a:r>
                    </a:p>
                  </a:txBody>
                  <a:tcPr marL="9525" marR="9525" marT="9525" marB="0" anchor="ctr">
                    <a:solidFill>
                      <a:srgbClr val="F3D9E9"/>
                    </a:solidFill>
                  </a:tcPr>
                </a:tc>
                <a:extLst>
                  <a:ext uri="{0D108BD9-81ED-4DB2-BD59-A6C34878D82A}">
                    <a16:rowId xmlns:a16="http://schemas.microsoft.com/office/drawing/2014/main" val="10005"/>
                  </a:ext>
                </a:extLst>
              </a:tr>
              <a:tr h="594360">
                <a:tc>
                  <a:txBody>
                    <a:bodyPr/>
                    <a:lstStyle/>
                    <a:p>
                      <a:pPr marL="0" algn="l" defTabSz="457200" rtl="0" eaLnBrk="1" fontAlgn="b" latinLnBrk="0" hangingPunct="1">
                        <a:lnSpc>
                          <a:spcPct val="90000"/>
                        </a:lnSpc>
                      </a:pPr>
                      <a:r>
                        <a:rPr lang="en-CA" sz="1100" b="0" i="0" u="none" strike="noStrike" kern="1200">
                          <a:solidFill>
                            <a:schemeClr val="bg1"/>
                          </a:solidFill>
                          <a:latin typeface="Calibri"/>
                          <a:ea typeface="+mn-ea"/>
                          <a:cs typeface="+mn-cs"/>
                        </a:rPr>
                        <a:t>Mostly get news directly</a:t>
                      </a:r>
                      <a:br>
                        <a:rPr lang="en-CA" sz="1100" b="0" i="0" u="none" strike="noStrike" kern="1200">
                          <a:solidFill>
                            <a:schemeClr val="bg1"/>
                          </a:solidFill>
                          <a:latin typeface="Calibri"/>
                          <a:ea typeface="+mn-ea"/>
                          <a:cs typeface="+mn-cs"/>
                        </a:rPr>
                      </a:br>
                      <a:r>
                        <a:rPr lang="en-CA" sz="1100" b="0" i="0" u="none" strike="noStrike" kern="1200">
                          <a:solidFill>
                            <a:schemeClr val="bg1"/>
                          </a:solidFill>
                          <a:latin typeface="Calibri"/>
                          <a:ea typeface="+mn-ea"/>
                          <a:cs typeface="+mn-cs"/>
                        </a:rPr>
                        <a:t>from news organisations' </a:t>
                      </a:r>
                      <a:br>
                        <a:rPr lang="en-CA" sz="1100" b="0" i="0" u="none" strike="noStrike" kern="1200">
                          <a:solidFill>
                            <a:schemeClr val="bg1"/>
                          </a:solidFill>
                          <a:latin typeface="Calibri"/>
                          <a:ea typeface="+mn-ea"/>
                          <a:cs typeface="+mn-cs"/>
                        </a:rPr>
                      </a:br>
                      <a:r>
                        <a:rPr lang="en-CA" sz="1100" b="0" i="0" u="none" strike="noStrike" kern="1200">
                          <a:solidFill>
                            <a:schemeClr val="bg1"/>
                          </a:solidFill>
                          <a:latin typeface="Calibri"/>
                          <a:ea typeface="+mn-ea"/>
                          <a:cs typeface="+mn-cs"/>
                        </a:rPr>
                        <a:t>websites/app</a:t>
                      </a:r>
                    </a:p>
                  </a:txBody>
                  <a:tcPr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200" b="1" i="0" u="none" strike="noStrike">
                          <a:solidFill>
                            <a:srgbClr val="000000"/>
                          </a:solidFill>
                          <a:effectLst/>
                          <a:latin typeface="Calibri" panose="020F0502020204030204" pitchFamily="34" charset="0"/>
                        </a:rPr>
                        <a:t>41%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200" b="0" i="0" u="none" strike="noStrike">
                          <a:solidFill>
                            <a:srgbClr val="000000"/>
                          </a:solidFill>
                          <a:effectLst/>
                          <a:latin typeface="Calibri" panose="020F0502020204030204" pitchFamily="34" charset="0"/>
                        </a:rPr>
                        <a:t>46%</a:t>
                      </a:r>
                    </a:p>
                  </a:txBody>
                  <a:tcPr marL="9525" marR="9525" marT="9525"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200" b="0" i="0" u="none" strike="noStrike">
                          <a:solidFill>
                            <a:srgbClr val="000000"/>
                          </a:solidFill>
                          <a:effectLst/>
                          <a:latin typeface="Calibri" panose="020F0502020204030204" pitchFamily="34" charset="0"/>
                        </a:rPr>
                        <a:t>37%</a:t>
                      </a:r>
                    </a:p>
                  </a:txBody>
                  <a:tcPr marL="9525" marR="9525" marT="9525"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200" b="0" i="0" u="none" strike="noStrike">
                          <a:solidFill>
                            <a:srgbClr val="000000"/>
                          </a:solidFill>
                          <a:effectLst/>
                          <a:latin typeface="Calibri" panose="020F0502020204030204" pitchFamily="34" charset="0"/>
                        </a:rPr>
                        <a:t>30%</a:t>
                      </a:r>
                    </a:p>
                  </a:txBody>
                  <a:tcPr marL="9525" marR="9525" marT="9525"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200" b="0" i="0" u="none" strike="noStrike">
                          <a:solidFill>
                            <a:srgbClr val="000000"/>
                          </a:solidFill>
                          <a:effectLst/>
                          <a:latin typeface="Calibri" panose="020F0502020204030204" pitchFamily="34" charset="0"/>
                        </a:rPr>
                        <a:t>43%</a:t>
                      </a:r>
                    </a:p>
                  </a:txBody>
                  <a:tcPr marL="9525" marR="9525" marT="9525"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200" b="0" i="0" u="none" strike="noStrike">
                          <a:solidFill>
                            <a:srgbClr val="000000"/>
                          </a:solidFill>
                          <a:effectLst/>
                          <a:latin typeface="Calibri" panose="020F0502020204030204" pitchFamily="34" charset="0"/>
                        </a:rPr>
                        <a:t>47%</a:t>
                      </a:r>
                    </a:p>
                  </a:txBody>
                  <a:tcPr marL="9525" marR="9525" marT="9525"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200" b="0" i="0" u="none" strike="noStrike">
                          <a:solidFill>
                            <a:srgbClr val="000000"/>
                          </a:solidFill>
                          <a:effectLst/>
                          <a:latin typeface="Calibri" panose="020F0502020204030204" pitchFamily="34" charset="0"/>
                        </a:rPr>
                        <a:t>33%</a:t>
                      </a:r>
                    </a:p>
                  </a:txBody>
                  <a:tcPr marL="9525" marR="9525" marT="9525"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200" b="0" i="0" u="none" strike="noStrike">
                          <a:solidFill>
                            <a:srgbClr val="000000"/>
                          </a:solidFill>
                          <a:effectLst/>
                          <a:latin typeface="Calibri" panose="020F0502020204030204" pitchFamily="34" charset="0"/>
                        </a:rPr>
                        <a:t>43%</a:t>
                      </a:r>
                    </a:p>
                  </a:txBody>
                  <a:tcPr marL="9525" marR="9525" marT="9525"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200" b="0" i="0" u="none" strike="noStrike">
                          <a:solidFill>
                            <a:srgbClr val="000000"/>
                          </a:solidFill>
                          <a:effectLst/>
                          <a:latin typeface="Calibri" panose="020F0502020204030204" pitchFamily="34" charset="0"/>
                        </a:rPr>
                        <a:t>41%</a:t>
                      </a:r>
                    </a:p>
                  </a:txBody>
                  <a:tcPr marL="9525" marR="9525" marT="9525" marB="0" anchor="ctr">
                    <a:solidFill>
                      <a:srgbClr val="F3D9E9"/>
                    </a:solidFill>
                  </a:tcPr>
                </a:tc>
                <a:extLst>
                  <a:ext uri="{0D108BD9-81ED-4DB2-BD59-A6C34878D82A}">
                    <a16:rowId xmlns:a16="http://schemas.microsoft.com/office/drawing/2014/main" val="10003"/>
                  </a:ext>
                </a:extLst>
              </a:tr>
              <a:tr h="594360">
                <a:tc>
                  <a:txBody>
                    <a:bodyPr/>
                    <a:lstStyle/>
                    <a:p>
                      <a:pPr marL="0" algn="l" defTabSz="457200" rtl="0" eaLnBrk="1" fontAlgn="b" latinLnBrk="0" hangingPunct="1">
                        <a:lnSpc>
                          <a:spcPct val="90000"/>
                        </a:lnSpc>
                      </a:pPr>
                      <a:r>
                        <a:rPr lang="en-US" sz="1100" b="0" i="0" u="none" strike="noStrike" kern="1200">
                          <a:solidFill>
                            <a:schemeClr val="bg1"/>
                          </a:solidFill>
                          <a:latin typeface="Calibri"/>
                          <a:ea typeface="+mn-ea"/>
                          <a:cs typeface="+mn-cs"/>
                        </a:rPr>
                        <a:t>Don’t know</a:t>
                      </a:r>
                    </a:p>
                  </a:txBody>
                  <a:tcPr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200" b="1" i="0" u="none" strike="noStrike">
                          <a:solidFill>
                            <a:srgbClr val="000000"/>
                          </a:solidFill>
                          <a:effectLst/>
                          <a:latin typeface="Calibri" panose="020F0502020204030204" pitchFamily="34" charset="0"/>
                        </a:rPr>
                        <a:t>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200" b="0" i="0" u="none" strike="noStrike">
                          <a:solidFill>
                            <a:srgbClr val="000000"/>
                          </a:solidFill>
                          <a:effectLst/>
                          <a:latin typeface="Calibri" panose="020F0502020204030204" pitchFamily="34" charset="0"/>
                        </a:rPr>
                        <a:t>5%</a:t>
                      </a:r>
                    </a:p>
                  </a:txBody>
                  <a:tcPr marL="9525" marR="9525" marT="9525"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200" b="0" i="0" u="none" strike="noStrike">
                          <a:solidFill>
                            <a:srgbClr val="000000"/>
                          </a:solidFill>
                          <a:effectLst/>
                          <a:latin typeface="Calibri" panose="020F0502020204030204" pitchFamily="34" charset="0"/>
                        </a:rPr>
                        <a:t>4%</a:t>
                      </a:r>
                    </a:p>
                  </a:txBody>
                  <a:tcPr marL="9525" marR="9525" marT="9525"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200" b="0" i="0" u="none" strike="noStrike">
                          <a:solidFill>
                            <a:srgbClr val="000000"/>
                          </a:solidFill>
                          <a:effectLst/>
                          <a:latin typeface="Calibri" panose="020F0502020204030204" pitchFamily="34" charset="0"/>
                        </a:rPr>
                        <a:t>2%</a:t>
                      </a:r>
                    </a:p>
                  </a:txBody>
                  <a:tcPr marL="9525" marR="9525" marT="9525"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200" b="0" i="0" u="none" strike="noStrike">
                          <a:solidFill>
                            <a:srgbClr val="000000"/>
                          </a:solidFill>
                          <a:effectLst/>
                          <a:latin typeface="Calibri" panose="020F0502020204030204" pitchFamily="34" charset="0"/>
                        </a:rPr>
                        <a:t>12%</a:t>
                      </a:r>
                    </a:p>
                  </a:txBody>
                  <a:tcPr marL="9525" marR="9525" marT="9525"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200" b="0" i="0" u="none" strike="noStrike">
                          <a:solidFill>
                            <a:srgbClr val="000000"/>
                          </a:solidFill>
                          <a:effectLst/>
                          <a:latin typeface="Calibri" panose="020F0502020204030204" pitchFamily="34" charset="0"/>
                        </a:rPr>
                        <a:t>4%</a:t>
                      </a:r>
                    </a:p>
                  </a:txBody>
                  <a:tcPr marL="9525" marR="9525" marT="9525"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200" b="0" i="0" u="none" strike="noStrike">
                          <a:solidFill>
                            <a:srgbClr val="000000"/>
                          </a:solidFill>
                          <a:effectLst/>
                          <a:latin typeface="Calibri" panose="020F0502020204030204" pitchFamily="34" charset="0"/>
                        </a:rPr>
                        <a:t>6%</a:t>
                      </a:r>
                    </a:p>
                  </a:txBody>
                  <a:tcPr marL="9525" marR="9525" marT="9525"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200" b="0" i="0" u="none" strike="noStrike">
                          <a:solidFill>
                            <a:srgbClr val="000000"/>
                          </a:solidFill>
                          <a:effectLst/>
                          <a:latin typeface="Calibri" panose="020F0502020204030204" pitchFamily="34" charset="0"/>
                        </a:rPr>
                        <a:t>3%</a:t>
                      </a:r>
                    </a:p>
                  </a:txBody>
                  <a:tcPr marL="9525" marR="9525" marT="9525"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200" b="0" i="0" u="none" strike="noStrike">
                          <a:solidFill>
                            <a:srgbClr val="000000"/>
                          </a:solidFill>
                          <a:effectLst/>
                          <a:latin typeface="Calibri" panose="020F0502020204030204" pitchFamily="34" charset="0"/>
                        </a:rPr>
                        <a:t>5%</a:t>
                      </a:r>
                    </a:p>
                  </a:txBody>
                  <a:tcPr marL="9525" marR="9525" marT="9525" marB="0" anchor="ctr">
                    <a:solidFill>
                      <a:srgbClr val="F3D9E9"/>
                    </a:solidFill>
                  </a:tcPr>
                </a:tc>
                <a:extLst>
                  <a:ext uri="{0D108BD9-81ED-4DB2-BD59-A6C34878D82A}">
                    <a16:rowId xmlns:a16="http://schemas.microsoft.com/office/drawing/2014/main" val="10004"/>
                  </a:ext>
                </a:extLst>
              </a:tr>
            </a:tbl>
          </a:graphicData>
        </a:graphic>
      </p:graphicFrame>
      <p:sp>
        <p:nvSpPr>
          <p:cNvPr id="5" name="Text Placeholder 4"/>
          <p:cNvSpPr>
            <a:spLocks noGrp="1"/>
          </p:cNvSpPr>
          <p:nvPr>
            <p:ph type="body" sz="quarter" idx="12"/>
          </p:nvPr>
        </p:nvSpPr>
        <p:spPr>
          <a:xfrm>
            <a:off x="11253" y="5977560"/>
            <a:ext cx="9132747" cy="880439"/>
          </a:xfrm>
        </p:spPr>
        <p:txBody>
          <a:bodyPr/>
          <a:lstStyle/>
          <a:p>
            <a:r>
              <a:rPr lang="en-GB"/>
              <a:t>Source: </a:t>
            </a:r>
            <a:r>
              <a:rPr lang="en-CA"/>
              <a:t>Ofcom News Consumption Survey 2021 - ONLINE sample only</a:t>
            </a:r>
            <a:endParaRPr lang="en-GB"/>
          </a:p>
          <a:p>
            <a:r>
              <a:rPr lang="en-GB"/>
              <a:t>Question: </a:t>
            </a:r>
            <a:r>
              <a:rPr lang="en-US"/>
              <a:t>D15. And if you had to choose, which ONE of the following would you say is closest to the way you find out about news when you’re online? </a:t>
            </a:r>
          </a:p>
          <a:p>
            <a:r>
              <a:rPr lang="en-GB"/>
              <a:t>Base: All using social media for news – Total=1770, Male=755, Female=1013, 16-24=532, 65+=130, ABC1=1003, C2DE=758, Minority ethnic groups=420, White=1343</a:t>
            </a:r>
          </a:p>
          <a:p>
            <a:r>
              <a:rPr lang="en-US"/>
              <a:t>Green s</a:t>
            </a:r>
            <a:r>
              <a:rPr lang="tr-TR"/>
              <a:t>hading</a:t>
            </a:r>
            <a:r>
              <a:rPr lang="en-GB"/>
              <a:t> indicate</a:t>
            </a:r>
            <a:r>
              <a:rPr lang="tr-TR"/>
              <a:t>s</a:t>
            </a:r>
            <a:r>
              <a:rPr lang="en-GB"/>
              <a:t> significant differences between groups</a:t>
            </a:r>
          </a:p>
        </p:txBody>
      </p:sp>
    </p:spTree>
    <p:extLst>
      <p:ext uri="{BB962C8B-B14F-4D97-AF65-F5344CB8AC3E}">
        <p14:creationId xmlns:p14="http://schemas.microsoft.com/office/powerpoint/2010/main" val="29806164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6317" y="1277301"/>
            <a:ext cx="9046078" cy="300991"/>
          </a:xfrm>
          <a:prstGeom prst="rect">
            <a:avLst/>
          </a:prstGeom>
        </p:spPr>
        <p:txBody>
          <a:bodyPr/>
          <a:lstStyle/>
          <a:p>
            <a:r>
              <a:rPr lang="en-GB" kern="0">
                <a:cs typeface="Arial" pitchFamily="34" charset="0"/>
              </a:rPr>
              <a:t>How news is accessed via social media 2021</a:t>
            </a:r>
            <a:br>
              <a:rPr lang="en-GB" kern="0">
                <a:cs typeface="Arial" pitchFamily="34" charset="0"/>
              </a:rPr>
            </a:br>
            <a:r>
              <a:rPr lang="en-GB" sz="1100" i="1" kern="0">
                <a:cs typeface="Arial" pitchFamily="34" charset="0"/>
              </a:rPr>
              <a:t>All using each type of social media for news </a:t>
            </a:r>
            <a:br>
              <a:rPr lang="en-GB" kern="0">
                <a:cs typeface="Arial" pitchFamily="34" charset="0"/>
              </a:rPr>
            </a:br>
            <a:endParaRPr lang="en-GB"/>
          </a:p>
        </p:txBody>
      </p:sp>
      <p:sp>
        <p:nvSpPr>
          <p:cNvPr id="4" name="Text Placeholder 3"/>
          <p:cNvSpPr>
            <a:spLocks noGrp="1"/>
          </p:cNvSpPr>
          <p:nvPr>
            <p:ph type="body" sz="quarter" idx="14"/>
          </p:nvPr>
        </p:nvSpPr>
        <p:spPr>
          <a:xfrm>
            <a:off x="103790" y="336342"/>
            <a:ext cx="7429524" cy="705057"/>
          </a:xfrm>
          <a:prstGeom prst="rect">
            <a:avLst/>
          </a:prstGeom>
        </p:spPr>
        <p:txBody>
          <a:bodyPr anchor="t" anchorCtr="0"/>
          <a:lstStyle/>
          <a:p>
            <a:pPr>
              <a:lnSpc>
                <a:spcPts val="1800"/>
              </a:lnSpc>
            </a:pPr>
            <a:r>
              <a:rPr lang="en-GB" sz="1800"/>
              <a:t>As in 2020, news on social media sites is most likely to be accessed via ‘stories that are trending’, ‘seeing comments’ and ‘links to stories’</a:t>
            </a:r>
          </a:p>
          <a:p>
            <a:pPr>
              <a:lnSpc>
                <a:spcPts val="1800"/>
              </a:lnSpc>
            </a:pPr>
            <a:endParaRPr lang="en-GB" sz="1800"/>
          </a:p>
        </p:txBody>
      </p:sp>
      <p:sp>
        <p:nvSpPr>
          <p:cNvPr id="13" name="Title 1">
            <a:extLst>
              <a:ext uri="{FF2B5EF4-FFF2-40B4-BE49-F238E27FC236}">
                <a16:creationId xmlns:a16="http://schemas.microsoft.com/office/drawing/2014/main" id="{9489FE2C-13A8-420D-9D7A-2D337C6A0AA4}"/>
              </a:ext>
            </a:extLst>
          </p:cNvPr>
          <p:cNvSpPr txBox="1">
            <a:spLocks/>
          </p:cNvSpPr>
          <p:nvPr/>
        </p:nvSpPr>
        <p:spPr>
          <a:xfrm>
            <a:off x="96317" y="966310"/>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7.5</a:t>
            </a:r>
            <a:br>
              <a:rPr lang="en-GB" sz="1800" b="1">
                <a:latin typeface="+mn-lt"/>
                <a:cs typeface="Arial" pitchFamily="34" charset="0"/>
              </a:rPr>
            </a:br>
            <a:endParaRPr lang="en-GB" sz="1800" b="1">
              <a:latin typeface="+mn-lt"/>
              <a:cs typeface="Arial" pitchFamily="34" charset="0"/>
            </a:endParaRPr>
          </a:p>
        </p:txBody>
      </p:sp>
      <p:pic>
        <p:nvPicPr>
          <p:cNvPr id="2" name="Picture 1" descr="This chart shows how news is accessed via Facebook, Twitter, Instagram and Snapchat during 2021 – using the online data. Users of Twitter, Snapchat and Instagram are most likely to access news via ‘stories that are trending’ (56%, 47% and 44% respectively), whereas users of Facebook are most likely to ‘see comments from friends/people they follow’ (54%)">
            <a:extLst>
              <a:ext uri="{FF2B5EF4-FFF2-40B4-BE49-F238E27FC236}">
                <a16:creationId xmlns:a16="http://schemas.microsoft.com/office/drawing/2014/main" id="{C6C46835-D31D-40FB-8600-95685FEAA037}"/>
              </a:ext>
            </a:extLst>
          </p:cNvPr>
          <p:cNvPicPr>
            <a:picLocks noChangeAspect="1"/>
          </p:cNvPicPr>
          <p:nvPr/>
        </p:nvPicPr>
        <p:blipFill>
          <a:blip r:embed="rId3"/>
          <a:stretch>
            <a:fillRect/>
          </a:stretch>
        </p:blipFill>
        <p:spPr>
          <a:xfrm>
            <a:off x="691836" y="1659066"/>
            <a:ext cx="7651143" cy="4304149"/>
          </a:xfrm>
          <a:prstGeom prst="rect">
            <a:avLst/>
          </a:prstGeom>
        </p:spPr>
      </p:pic>
      <p:sp>
        <p:nvSpPr>
          <p:cNvPr id="14" name="Text Placeholder 4"/>
          <p:cNvSpPr>
            <a:spLocks noGrp="1"/>
          </p:cNvSpPr>
          <p:nvPr>
            <p:ph type="body" sz="quarter" idx="12"/>
          </p:nvPr>
        </p:nvSpPr>
        <p:spPr>
          <a:xfrm>
            <a:off x="11253" y="5977560"/>
            <a:ext cx="8665203" cy="880439"/>
          </a:xfrm>
        </p:spPr>
        <p:txBody>
          <a:bodyPr/>
          <a:lstStyle/>
          <a:p>
            <a:pPr>
              <a:spcBef>
                <a:spcPts val="240"/>
              </a:spcBef>
              <a:tabLst>
                <a:tab pos="8229600" algn="r"/>
              </a:tabLst>
            </a:pPr>
            <a:r>
              <a:rPr lang="en-GB"/>
              <a:t>Source: </a:t>
            </a:r>
            <a:r>
              <a:rPr lang="en-CA"/>
              <a:t>Ofcom News Consumption Survey 2021 - ONLINE sample only</a:t>
            </a:r>
            <a:r>
              <a:rPr lang="en-GB"/>
              <a:t>	</a:t>
            </a:r>
          </a:p>
          <a:p>
            <a:pPr>
              <a:spcBef>
                <a:spcPts val="240"/>
              </a:spcBef>
            </a:pPr>
            <a:r>
              <a:rPr lang="en-GB"/>
              <a:t>Question: </a:t>
            </a:r>
            <a:r>
              <a:rPr lang="en-US"/>
              <a:t>D9. Earlier you mentioned that you get news from [social media site]. Which of the following do you do nowadays? </a:t>
            </a:r>
          </a:p>
          <a:p>
            <a:pPr>
              <a:spcBef>
                <a:spcPts val="240"/>
              </a:spcBef>
            </a:pPr>
            <a:r>
              <a:rPr lang="en-GB"/>
              <a:t>Base: All using each site for news 2021 – Facebook=1210, Twitter=812, Instagram=659, Snapchat=322</a:t>
            </a:r>
          </a:p>
        </p:txBody>
      </p:sp>
    </p:spTree>
    <p:extLst>
      <p:ext uri="{BB962C8B-B14F-4D97-AF65-F5344CB8AC3E}">
        <p14:creationId xmlns:p14="http://schemas.microsoft.com/office/powerpoint/2010/main" val="1522374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102126" y="1521154"/>
            <a:ext cx="9046078" cy="300991"/>
          </a:xfrm>
          <a:prstGeom prst="rect">
            <a:avLst/>
          </a:prstGeom>
        </p:spPr>
        <p:txBody>
          <a:bodyPr/>
          <a:lstStyle/>
          <a:p>
            <a:r>
              <a:rPr lang="en-GB"/>
              <a:t>Proportion of news on social media accessed from each type of source</a:t>
            </a:r>
            <a:br>
              <a:rPr lang="en-GB" kern="0">
                <a:cs typeface="Arial" pitchFamily="34" charset="0"/>
              </a:rPr>
            </a:br>
            <a:r>
              <a:rPr lang="en-GB" sz="1100" i="1" kern="0">
                <a:cs typeface="Arial" pitchFamily="34" charset="0"/>
              </a:rPr>
              <a:t>All using each type of social media for news </a:t>
            </a:r>
            <a:br>
              <a:rPr lang="en-GB" sz="1100" i="1" kern="0">
                <a:cs typeface="Arial" pitchFamily="34" charset="0"/>
              </a:rPr>
            </a:br>
            <a:endParaRPr lang="en-GB" sz="1100" i="1" kern="0">
              <a:cs typeface="Arial" pitchFamily="34" charset="0"/>
            </a:endParaRPr>
          </a:p>
        </p:txBody>
      </p:sp>
      <p:sp>
        <p:nvSpPr>
          <p:cNvPr id="7" name="Text Placeholder 6"/>
          <p:cNvSpPr>
            <a:spLocks noGrp="1"/>
          </p:cNvSpPr>
          <p:nvPr>
            <p:ph type="body" sz="quarter" idx="14"/>
          </p:nvPr>
        </p:nvSpPr>
        <p:spPr>
          <a:xfrm>
            <a:off x="105896" y="344843"/>
            <a:ext cx="7403514" cy="705057"/>
          </a:xfrm>
        </p:spPr>
        <p:txBody>
          <a:bodyPr anchor="t" anchorCtr="0"/>
          <a:lstStyle/>
          <a:p>
            <a:pPr>
              <a:lnSpc>
                <a:spcPts val="1800"/>
              </a:lnSpc>
            </a:pPr>
            <a:r>
              <a:rPr lang="en-GB" sz="1800"/>
              <a:t>Those that consume news via social media are more likely to do so from news organisations than friends and family or other people they follow </a:t>
            </a:r>
            <a:endParaRPr lang="en-US" sz="1800"/>
          </a:p>
        </p:txBody>
      </p:sp>
      <p:sp>
        <p:nvSpPr>
          <p:cNvPr id="12" name="Title 1">
            <a:extLst>
              <a:ext uri="{FF2B5EF4-FFF2-40B4-BE49-F238E27FC236}">
                <a16:creationId xmlns:a16="http://schemas.microsoft.com/office/drawing/2014/main" id="{4A3E0CC8-1F6F-42E9-9BB1-844358EF3EBE}"/>
              </a:ext>
            </a:extLst>
          </p:cNvPr>
          <p:cNvSpPr txBox="1">
            <a:spLocks/>
          </p:cNvSpPr>
          <p:nvPr/>
        </p:nvSpPr>
        <p:spPr>
          <a:xfrm>
            <a:off x="102126" y="1266187"/>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7.6</a:t>
            </a:r>
            <a:br>
              <a:rPr lang="en-GB" sz="1800" b="1">
                <a:latin typeface="+mn-lt"/>
                <a:cs typeface="Arial" pitchFamily="34" charset="0"/>
              </a:rPr>
            </a:br>
            <a:endParaRPr lang="en-GB" sz="1800" b="1">
              <a:latin typeface="+mn-lt"/>
              <a:cs typeface="Arial" pitchFamily="34" charset="0"/>
            </a:endParaRPr>
          </a:p>
        </p:txBody>
      </p:sp>
      <p:pic>
        <p:nvPicPr>
          <p:cNvPr id="5" name="Picture 4" descr="This chart shows the proportion of news on Facebook, Twitter, Instagram and Snapchat accessed via News organisations, friends and family and other people followed – using the online data for 2021 and 2020. In general, those that consume news via social media are more likely to do so from news organisations than friends and family or other people they follow. Facebook users, for example, get 52% of their news from News organisations during 2021, with 31% coming via friends and family and 17% from other people they follow">
            <a:extLst>
              <a:ext uri="{FF2B5EF4-FFF2-40B4-BE49-F238E27FC236}">
                <a16:creationId xmlns:a16="http://schemas.microsoft.com/office/drawing/2014/main" id="{1034CFCD-F148-45D8-BE2D-9116A5E868F5}"/>
              </a:ext>
            </a:extLst>
          </p:cNvPr>
          <p:cNvPicPr>
            <a:picLocks noChangeAspect="1"/>
          </p:cNvPicPr>
          <p:nvPr/>
        </p:nvPicPr>
        <p:blipFill>
          <a:blip r:embed="rId3"/>
          <a:stretch>
            <a:fillRect/>
          </a:stretch>
        </p:blipFill>
        <p:spPr>
          <a:xfrm>
            <a:off x="148830" y="2043213"/>
            <a:ext cx="8900931" cy="4109060"/>
          </a:xfrm>
          <a:prstGeom prst="rect">
            <a:avLst/>
          </a:prstGeom>
        </p:spPr>
      </p:pic>
      <p:sp>
        <p:nvSpPr>
          <p:cNvPr id="13" name="Text Placeholder 4"/>
          <p:cNvSpPr>
            <a:spLocks noGrp="1"/>
          </p:cNvSpPr>
          <p:nvPr>
            <p:ph type="body" sz="quarter" idx="12"/>
          </p:nvPr>
        </p:nvSpPr>
        <p:spPr>
          <a:xfrm>
            <a:off x="11253" y="5977560"/>
            <a:ext cx="8889610" cy="880439"/>
          </a:xfrm>
        </p:spPr>
        <p:txBody>
          <a:bodyPr/>
          <a:lstStyle/>
          <a:p>
            <a:pPr>
              <a:spcBef>
                <a:spcPts val="240"/>
              </a:spcBef>
              <a:tabLst>
                <a:tab pos="8697913" algn="r"/>
              </a:tabLst>
            </a:pPr>
            <a:r>
              <a:rPr lang="en-GB"/>
              <a:t>Source: </a:t>
            </a:r>
            <a:r>
              <a:rPr lang="en-CA"/>
              <a:t>Ofcom News Consumption Survey 2021 - ONLINE sample only</a:t>
            </a:r>
            <a:r>
              <a:rPr lang="en-GB"/>
              <a:t>	</a:t>
            </a:r>
            <a:r>
              <a:rPr lang="en-US"/>
              <a:t> Green/red triangles </a:t>
            </a:r>
            <a:r>
              <a:rPr lang="en-GB"/>
              <a:t>indicate statistically significant differences between 2021 and 2020</a:t>
            </a:r>
            <a:endParaRPr lang="en-US"/>
          </a:p>
          <a:p>
            <a:pPr>
              <a:spcBef>
                <a:spcPts val="240"/>
              </a:spcBef>
              <a:tabLst>
                <a:tab pos="8229600" algn="r"/>
              </a:tabLst>
            </a:pPr>
            <a:r>
              <a:rPr lang="en-GB"/>
              <a:t>Question: </a:t>
            </a:r>
            <a:r>
              <a:rPr lang="en-US"/>
              <a:t>D10. Approximately what proportion of the news you get from [social media site] nowadays is from news organisations, friends and other people you follow?</a:t>
            </a:r>
          </a:p>
          <a:p>
            <a:pPr>
              <a:spcBef>
                <a:spcPts val="240"/>
              </a:spcBef>
              <a:tabLst>
                <a:tab pos="8229600" algn="r"/>
              </a:tabLst>
            </a:pPr>
            <a:r>
              <a:rPr lang="en-GB"/>
              <a:t>Base: All using each site for news 2021/2020 – Facebook=1195/1030, Twitter=806/627, Instagram=651/485, </a:t>
            </a:r>
            <a:br>
              <a:rPr lang="en-GB"/>
            </a:br>
            <a:r>
              <a:rPr lang="en-GB"/>
              <a:t>Snapchat=320/259</a:t>
            </a:r>
          </a:p>
          <a:p>
            <a:pPr>
              <a:spcBef>
                <a:spcPts val="240"/>
              </a:spcBef>
            </a:pPr>
            <a:endParaRPr lang="en-GB"/>
          </a:p>
        </p:txBody>
      </p:sp>
      <p:sp>
        <p:nvSpPr>
          <p:cNvPr id="16" name="TextBox 15">
            <a:extLst>
              <a:ext uri="{FF2B5EF4-FFF2-40B4-BE49-F238E27FC236}">
                <a16:creationId xmlns:a16="http://schemas.microsoft.com/office/drawing/2014/main" id="{E3236E48-6548-4496-A153-CA1947F7389C}"/>
              </a:ext>
            </a:extLst>
          </p:cNvPr>
          <p:cNvSpPr txBox="1"/>
          <p:nvPr/>
        </p:nvSpPr>
        <p:spPr>
          <a:xfrm>
            <a:off x="6375903" y="6523539"/>
            <a:ext cx="2444247" cy="257369"/>
          </a:xfrm>
          <a:prstGeom prst="rect">
            <a:avLst/>
          </a:prstGeom>
          <a:solidFill>
            <a:schemeClr val="accent5">
              <a:lumMod val="20000"/>
              <a:lumOff val="80000"/>
            </a:schemeClr>
          </a:solidFill>
        </p:spPr>
        <p:txBody>
          <a:bodyPr wrap="square" lIns="36000" tIns="36000" rIns="36000" bIns="36000" rtlCol="0">
            <a:spAutoFit/>
          </a:bodyPr>
          <a:lstStyle/>
          <a:p>
            <a:pPr algn="ctr"/>
            <a:r>
              <a:rPr lang="en-GB" sz="1200"/>
              <a:t>2020 and 2021 ONLINE SAMPLE ONLY </a:t>
            </a:r>
          </a:p>
        </p:txBody>
      </p:sp>
    </p:spTree>
    <p:extLst>
      <p:ext uri="{BB962C8B-B14F-4D97-AF65-F5344CB8AC3E}">
        <p14:creationId xmlns:p14="http://schemas.microsoft.com/office/powerpoint/2010/main" val="2527532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48961" y="1413715"/>
            <a:ext cx="9046078" cy="300991"/>
          </a:xfrm>
          <a:prstGeom prst="rect">
            <a:avLst/>
          </a:prstGeom>
        </p:spPr>
        <p:txBody>
          <a:bodyPr/>
          <a:lstStyle/>
          <a:p>
            <a:pPr>
              <a:tabLst>
                <a:tab pos="4914900" algn="l"/>
              </a:tabLst>
            </a:pPr>
            <a:r>
              <a:rPr lang="en-GB"/>
              <a:t>Actions normally taken when accessing news </a:t>
            </a:r>
            <a:r>
              <a:rPr lang="en-GB" kern="0">
                <a:cs typeface="Arial" pitchFamily="34" charset="0"/>
              </a:rPr>
              <a:t>on </a:t>
            </a:r>
            <a:r>
              <a:rPr lang="en-GB" b="1" u="sng" kern="0">
                <a:cs typeface="Arial" pitchFamily="34" charset="0"/>
              </a:rPr>
              <a:t>Facebook</a:t>
            </a:r>
            <a:br>
              <a:rPr lang="en-GB" kern="0">
                <a:cs typeface="Arial" pitchFamily="34" charset="0"/>
              </a:rPr>
            </a:br>
            <a:r>
              <a:rPr lang="en-GB" sz="1100" i="1" kern="0">
                <a:cs typeface="Arial" pitchFamily="34" charset="0"/>
              </a:rPr>
              <a:t>All accessing news from each source on Facebook</a:t>
            </a:r>
            <a:br>
              <a:rPr lang="en-GB" sz="1100" i="1" kern="0">
                <a:cs typeface="Arial" pitchFamily="34" charset="0"/>
              </a:rPr>
            </a:br>
            <a:endParaRPr lang="en-GB" sz="1100" i="1" kern="0">
              <a:cs typeface="Arial" pitchFamily="34" charset="0"/>
            </a:endParaRPr>
          </a:p>
        </p:txBody>
      </p:sp>
      <p:sp>
        <p:nvSpPr>
          <p:cNvPr id="7" name="Text Placeholder 6"/>
          <p:cNvSpPr>
            <a:spLocks noGrp="1"/>
          </p:cNvSpPr>
          <p:nvPr>
            <p:ph type="body" sz="quarter" idx="14"/>
          </p:nvPr>
        </p:nvSpPr>
        <p:spPr>
          <a:xfrm>
            <a:off x="52730" y="336342"/>
            <a:ext cx="7639975" cy="705057"/>
          </a:xfrm>
        </p:spPr>
        <p:txBody>
          <a:bodyPr anchor="t" anchorCtr="0"/>
          <a:lstStyle/>
          <a:p>
            <a:pPr>
              <a:lnSpc>
                <a:spcPts val="1800"/>
              </a:lnSpc>
            </a:pPr>
            <a:r>
              <a:rPr lang="en-US" sz="1800"/>
              <a:t>Facebook users are generally more likely than in 2020 to ‘make comments about the news’ and ‘look at news posts or videos without clicking on them’</a:t>
            </a:r>
          </a:p>
        </p:txBody>
      </p:sp>
      <p:sp>
        <p:nvSpPr>
          <p:cNvPr id="8" name="Title 1">
            <a:extLst>
              <a:ext uri="{FF2B5EF4-FFF2-40B4-BE49-F238E27FC236}">
                <a16:creationId xmlns:a16="http://schemas.microsoft.com/office/drawing/2014/main" id="{25891F21-198E-41E0-9A20-20B7CBB2ED58}"/>
              </a:ext>
            </a:extLst>
          </p:cNvPr>
          <p:cNvSpPr txBox="1">
            <a:spLocks/>
          </p:cNvSpPr>
          <p:nvPr/>
        </p:nvSpPr>
        <p:spPr>
          <a:xfrm>
            <a:off x="48961" y="1087550"/>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7.7</a:t>
            </a:r>
            <a:br>
              <a:rPr lang="en-GB" sz="1800" b="1">
                <a:latin typeface="+mn-lt"/>
                <a:cs typeface="Arial" pitchFamily="34" charset="0"/>
              </a:rPr>
            </a:br>
            <a:endParaRPr lang="en-GB" sz="1800" b="1">
              <a:latin typeface="+mn-lt"/>
              <a:cs typeface="Arial" pitchFamily="34" charset="0"/>
            </a:endParaRPr>
          </a:p>
        </p:txBody>
      </p:sp>
      <p:pic>
        <p:nvPicPr>
          <p:cNvPr id="4" name="Picture 3" descr="This chart shows the actions normally taken when accessing news on Facebook – across news organisations, trending news, news stories from friends and family and other people followed – using the 2021 and 2020 online data.  When Facebook users saw posts from News Organisations during 2021, 65% claimed they clicked on the news article/video, 41% looked at the comments, 29% looked at the post/video, but didn’t click on it, 14% made a comment and/or shared the post">
            <a:extLst>
              <a:ext uri="{FF2B5EF4-FFF2-40B4-BE49-F238E27FC236}">
                <a16:creationId xmlns:a16="http://schemas.microsoft.com/office/drawing/2014/main" id="{2CA06147-8872-4EFE-AEF9-9DD10D75DD20}"/>
              </a:ext>
            </a:extLst>
          </p:cNvPr>
          <p:cNvPicPr>
            <a:picLocks noChangeAspect="1"/>
          </p:cNvPicPr>
          <p:nvPr/>
        </p:nvPicPr>
        <p:blipFill>
          <a:blip r:embed="rId3"/>
          <a:stretch>
            <a:fillRect/>
          </a:stretch>
        </p:blipFill>
        <p:spPr>
          <a:xfrm>
            <a:off x="-1298" y="1811544"/>
            <a:ext cx="8900931" cy="4572396"/>
          </a:xfrm>
          <a:prstGeom prst="rect">
            <a:avLst/>
          </a:prstGeom>
        </p:spPr>
      </p:pic>
      <p:sp>
        <p:nvSpPr>
          <p:cNvPr id="13" name="Text Placeholder 4"/>
          <p:cNvSpPr>
            <a:spLocks noGrp="1"/>
          </p:cNvSpPr>
          <p:nvPr>
            <p:ph type="body" sz="quarter" idx="12"/>
          </p:nvPr>
        </p:nvSpPr>
        <p:spPr>
          <a:xfrm>
            <a:off x="11253" y="5977560"/>
            <a:ext cx="9083786" cy="880439"/>
          </a:xfrm>
        </p:spPr>
        <p:txBody>
          <a:bodyPr/>
          <a:lstStyle/>
          <a:p>
            <a:pPr>
              <a:spcBef>
                <a:spcPts val="240"/>
              </a:spcBef>
              <a:tabLst>
                <a:tab pos="8696325" algn="r"/>
              </a:tabLst>
            </a:pPr>
            <a:r>
              <a:rPr lang="en-GB"/>
              <a:t>Source: </a:t>
            </a:r>
            <a:r>
              <a:rPr lang="en-CA"/>
              <a:t>Ofcom News Consumption Survey 2021 - ONLINE sample only</a:t>
            </a:r>
            <a:r>
              <a:rPr lang="en-GB"/>
              <a:t>	</a:t>
            </a:r>
            <a:r>
              <a:rPr lang="en-US"/>
              <a:t> Green/red triangles </a:t>
            </a:r>
            <a:r>
              <a:rPr lang="en-GB"/>
              <a:t>indicate statistically significant differences between 2021 and 2020</a:t>
            </a:r>
          </a:p>
          <a:p>
            <a:pPr>
              <a:spcBef>
                <a:spcPts val="240"/>
              </a:spcBef>
            </a:pPr>
            <a:r>
              <a:rPr lang="en-GB"/>
              <a:t>Question: </a:t>
            </a:r>
            <a:r>
              <a:rPr lang="en-US"/>
              <a:t>D11. Which, if any, of the following do you tend to do when you see posts from the following on Facebook?  </a:t>
            </a:r>
          </a:p>
          <a:p>
            <a:pPr>
              <a:lnSpc>
                <a:spcPct val="90000"/>
              </a:lnSpc>
              <a:spcBef>
                <a:spcPts val="240"/>
              </a:spcBef>
            </a:pPr>
            <a:r>
              <a:rPr lang="en-GB"/>
              <a:t>Base: All accessing news from each source via Facebook 2021/2020 – News organisations=644/514, Trending </a:t>
            </a:r>
            <a:br>
              <a:rPr lang="en-GB"/>
            </a:br>
            <a:r>
              <a:rPr lang="en-GB"/>
              <a:t>news=610/532, News stories from friends/family=833/751, News stories from other people you follow=874/788</a:t>
            </a:r>
          </a:p>
          <a:p>
            <a:pPr>
              <a:lnSpc>
                <a:spcPct val="90000"/>
              </a:lnSpc>
              <a:spcBef>
                <a:spcPts val="240"/>
              </a:spcBef>
            </a:pPr>
            <a:r>
              <a:rPr lang="en-GB" sz="1000"/>
              <a:t>Note: bars do not sum to 100% as respondents may carry out more than one action </a:t>
            </a:r>
            <a:endParaRPr lang="en-GB"/>
          </a:p>
          <a:p>
            <a:pPr>
              <a:spcBef>
                <a:spcPts val="240"/>
              </a:spcBef>
            </a:pPr>
            <a:endParaRPr lang="en-GB"/>
          </a:p>
        </p:txBody>
      </p:sp>
      <p:sp>
        <p:nvSpPr>
          <p:cNvPr id="18" name="TextBox 17">
            <a:extLst>
              <a:ext uri="{FF2B5EF4-FFF2-40B4-BE49-F238E27FC236}">
                <a16:creationId xmlns:a16="http://schemas.microsoft.com/office/drawing/2014/main" id="{C6B23E63-18B2-46FA-9FC7-698B66F1FF7E}"/>
              </a:ext>
            </a:extLst>
          </p:cNvPr>
          <p:cNvSpPr txBox="1"/>
          <p:nvPr/>
        </p:nvSpPr>
        <p:spPr>
          <a:xfrm>
            <a:off x="7161818" y="6288030"/>
            <a:ext cx="1681315" cy="461665"/>
          </a:xfrm>
          <a:prstGeom prst="rect">
            <a:avLst/>
          </a:prstGeom>
          <a:solidFill>
            <a:schemeClr val="accent5">
              <a:lumMod val="20000"/>
              <a:lumOff val="80000"/>
            </a:schemeClr>
          </a:solidFill>
        </p:spPr>
        <p:txBody>
          <a:bodyPr wrap="square" rtlCol="0">
            <a:spAutoFit/>
          </a:bodyPr>
          <a:lstStyle/>
          <a:p>
            <a:pPr algn="ctr"/>
            <a:r>
              <a:rPr lang="en-GB" sz="1200"/>
              <a:t>2020 and 2021 ONLINE SAMPLE ONLY </a:t>
            </a:r>
          </a:p>
        </p:txBody>
      </p:sp>
    </p:spTree>
    <p:extLst>
      <p:ext uri="{BB962C8B-B14F-4D97-AF65-F5344CB8AC3E}">
        <p14:creationId xmlns:p14="http://schemas.microsoft.com/office/powerpoint/2010/main" val="41521952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48961" y="1278739"/>
            <a:ext cx="9046078" cy="300991"/>
          </a:xfrm>
          <a:prstGeom prst="rect">
            <a:avLst/>
          </a:prstGeom>
        </p:spPr>
        <p:txBody>
          <a:bodyPr/>
          <a:lstStyle/>
          <a:p>
            <a:pPr>
              <a:tabLst>
                <a:tab pos="4914900" algn="l"/>
              </a:tabLst>
            </a:pPr>
            <a:r>
              <a:rPr lang="en-GB"/>
              <a:t>Actions normally taken when accessing news </a:t>
            </a:r>
            <a:r>
              <a:rPr lang="en-GB" kern="0">
                <a:cs typeface="Arial" pitchFamily="34" charset="0"/>
              </a:rPr>
              <a:t>on </a:t>
            </a:r>
            <a:r>
              <a:rPr lang="en-GB" b="1" u="sng" kern="0">
                <a:cs typeface="Arial" pitchFamily="34" charset="0"/>
              </a:rPr>
              <a:t>Twitter</a:t>
            </a:r>
            <a:r>
              <a:rPr lang="en-GB" kern="0">
                <a:cs typeface="Arial" pitchFamily="34" charset="0"/>
              </a:rPr>
              <a:t> 	</a:t>
            </a:r>
            <a:br>
              <a:rPr lang="en-GB" kern="0">
                <a:cs typeface="Arial" pitchFamily="34" charset="0"/>
              </a:rPr>
            </a:br>
            <a:r>
              <a:rPr lang="en-GB" sz="1100" i="1" kern="0">
                <a:cs typeface="Arial" pitchFamily="34" charset="0"/>
              </a:rPr>
              <a:t>All accessing news from each source on Twitter</a:t>
            </a:r>
            <a:br>
              <a:rPr lang="en-GB" sz="1100" i="1" kern="0">
                <a:cs typeface="Arial" pitchFamily="34" charset="0"/>
              </a:rPr>
            </a:br>
            <a:endParaRPr lang="en-GB" sz="1100" i="1" kern="0">
              <a:cs typeface="Arial" pitchFamily="34" charset="0"/>
            </a:endParaRPr>
          </a:p>
        </p:txBody>
      </p:sp>
      <p:sp>
        <p:nvSpPr>
          <p:cNvPr id="7" name="Text Placeholder 6"/>
          <p:cNvSpPr>
            <a:spLocks noGrp="1"/>
          </p:cNvSpPr>
          <p:nvPr>
            <p:ph type="body" sz="quarter" idx="14"/>
          </p:nvPr>
        </p:nvSpPr>
        <p:spPr>
          <a:xfrm>
            <a:off x="24156" y="336342"/>
            <a:ext cx="7672044" cy="705057"/>
          </a:xfrm>
        </p:spPr>
        <p:txBody>
          <a:bodyPr anchor="t" anchorCtr="0"/>
          <a:lstStyle/>
          <a:p>
            <a:pPr>
              <a:lnSpc>
                <a:spcPts val="1800"/>
              </a:lnSpc>
            </a:pPr>
            <a:r>
              <a:rPr lang="en-GB" sz="1800"/>
              <a:t>Twitter users are more likely to </a:t>
            </a:r>
            <a:r>
              <a:rPr lang="en-US" sz="1800"/>
              <a:t>‘look at news posts or videos without clicking on them’ compared to 2020</a:t>
            </a:r>
          </a:p>
        </p:txBody>
      </p:sp>
      <p:sp>
        <p:nvSpPr>
          <p:cNvPr id="8" name="Title 1">
            <a:extLst>
              <a:ext uri="{FF2B5EF4-FFF2-40B4-BE49-F238E27FC236}">
                <a16:creationId xmlns:a16="http://schemas.microsoft.com/office/drawing/2014/main" id="{25891F21-198E-41E0-9A20-20B7CBB2ED58}"/>
              </a:ext>
            </a:extLst>
          </p:cNvPr>
          <p:cNvSpPr txBox="1">
            <a:spLocks/>
          </p:cNvSpPr>
          <p:nvPr/>
        </p:nvSpPr>
        <p:spPr>
          <a:xfrm>
            <a:off x="46695" y="1003109"/>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7.8</a:t>
            </a:r>
            <a:br>
              <a:rPr lang="en-GB" sz="1800" b="1">
                <a:latin typeface="+mn-lt"/>
                <a:cs typeface="Arial" pitchFamily="34" charset="0"/>
              </a:rPr>
            </a:br>
            <a:endParaRPr lang="en-GB" sz="1800" b="1">
              <a:latin typeface="+mn-lt"/>
              <a:cs typeface="Arial" pitchFamily="34" charset="0"/>
            </a:endParaRPr>
          </a:p>
        </p:txBody>
      </p:sp>
      <p:pic>
        <p:nvPicPr>
          <p:cNvPr id="4" name="Picture 3" descr="This chart shows the actions normally taken when accessing news on Twitter – across news organisations, trending news, news stories from friends and family and other people followed – using the 2021 and 2020 online data.  When Twitter users saw trending news during 2021, 65% claimed they clicked on the news article/video, 52% looked at the comments, 39% looked at the post/video, but didn’t click on it, 19% shared the post and 15% commented on it">
            <a:extLst>
              <a:ext uri="{FF2B5EF4-FFF2-40B4-BE49-F238E27FC236}">
                <a16:creationId xmlns:a16="http://schemas.microsoft.com/office/drawing/2014/main" id="{AAFE447D-F241-413B-B11E-BEFF97C435FC}"/>
              </a:ext>
            </a:extLst>
          </p:cNvPr>
          <p:cNvPicPr>
            <a:picLocks noChangeAspect="1"/>
          </p:cNvPicPr>
          <p:nvPr/>
        </p:nvPicPr>
        <p:blipFill>
          <a:blip r:embed="rId3"/>
          <a:stretch>
            <a:fillRect/>
          </a:stretch>
        </p:blipFill>
        <p:spPr>
          <a:xfrm>
            <a:off x="-14946" y="1811543"/>
            <a:ext cx="8900931" cy="4572396"/>
          </a:xfrm>
          <a:prstGeom prst="rect">
            <a:avLst/>
          </a:prstGeom>
        </p:spPr>
      </p:pic>
      <p:sp>
        <p:nvSpPr>
          <p:cNvPr id="13" name="Text Placeholder 4"/>
          <p:cNvSpPr>
            <a:spLocks noGrp="1"/>
          </p:cNvSpPr>
          <p:nvPr>
            <p:ph type="body" sz="quarter" idx="12"/>
          </p:nvPr>
        </p:nvSpPr>
        <p:spPr>
          <a:xfrm>
            <a:off x="11253" y="5977560"/>
            <a:ext cx="9081520" cy="880439"/>
          </a:xfrm>
        </p:spPr>
        <p:txBody>
          <a:bodyPr/>
          <a:lstStyle/>
          <a:p>
            <a:pPr>
              <a:spcBef>
                <a:spcPts val="240"/>
              </a:spcBef>
              <a:tabLst>
                <a:tab pos="8696325" algn="r"/>
              </a:tabLst>
            </a:pPr>
            <a:r>
              <a:rPr lang="en-GB"/>
              <a:t>Source: </a:t>
            </a:r>
            <a:r>
              <a:rPr lang="en-CA"/>
              <a:t>Ofcom News Consumption Survey 2021 - ONLINE sample only</a:t>
            </a:r>
            <a:r>
              <a:rPr lang="en-GB"/>
              <a:t>	</a:t>
            </a:r>
            <a:r>
              <a:rPr lang="en-US"/>
              <a:t> Green/red triangles </a:t>
            </a:r>
            <a:r>
              <a:rPr lang="en-GB"/>
              <a:t>indicate statistically significant differences between 2021 and 2020</a:t>
            </a:r>
          </a:p>
          <a:p>
            <a:pPr>
              <a:spcBef>
                <a:spcPts val="240"/>
              </a:spcBef>
            </a:pPr>
            <a:r>
              <a:rPr lang="en-GB"/>
              <a:t>Question: </a:t>
            </a:r>
            <a:r>
              <a:rPr lang="en-US"/>
              <a:t>D11. Which, if any, of the following do you tend to do when you see posts from the following on Twitter?  </a:t>
            </a:r>
          </a:p>
          <a:p>
            <a:pPr>
              <a:lnSpc>
                <a:spcPct val="90000"/>
              </a:lnSpc>
              <a:spcBef>
                <a:spcPts val="240"/>
              </a:spcBef>
            </a:pPr>
            <a:r>
              <a:rPr lang="en-GB"/>
              <a:t>Base: All accessing news from each source via Twitter 2021/2020 – News organisations=477/364, Trending </a:t>
            </a:r>
            <a:br>
              <a:rPr lang="en-GB"/>
            </a:br>
            <a:r>
              <a:rPr lang="en-GB"/>
              <a:t>news=472/361, News stories from friends/family=452/356, News stories from other people you follow=540/413 </a:t>
            </a:r>
          </a:p>
          <a:p>
            <a:pPr>
              <a:lnSpc>
                <a:spcPct val="90000"/>
              </a:lnSpc>
              <a:spcBef>
                <a:spcPts val="240"/>
              </a:spcBef>
            </a:pPr>
            <a:r>
              <a:rPr lang="en-GB" sz="1000"/>
              <a:t>Note: bars do not sum to 100% as respondents may carry out more than one action </a:t>
            </a:r>
            <a:br>
              <a:rPr lang="en-GB"/>
            </a:br>
            <a:endParaRPr lang="en-GB"/>
          </a:p>
        </p:txBody>
      </p:sp>
      <p:sp>
        <p:nvSpPr>
          <p:cNvPr id="16" name="TextBox 15">
            <a:extLst>
              <a:ext uri="{FF2B5EF4-FFF2-40B4-BE49-F238E27FC236}">
                <a16:creationId xmlns:a16="http://schemas.microsoft.com/office/drawing/2014/main" id="{5DC3576D-0A07-4342-A90C-0F5D1F157F22}"/>
              </a:ext>
            </a:extLst>
          </p:cNvPr>
          <p:cNvSpPr txBox="1"/>
          <p:nvPr/>
        </p:nvSpPr>
        <p:spPr>
          <a:xfrm>
            <a:off x="7161818" y="6288030"/>
            <a:ext cx="1681315" cy="461665"/>
          </a:xfrm>
          <a:prstGeom prst="rect">
            <a:avLst/>
          </a:prstGeom>
          <a:solidFill>
            <a:schemeClr val="accent5">
              <a:lumMod val="20000"/>
              <a:lumOff val="80000"/>
            </a:schemeClr>
          </a:solidFill>
        </p:spPr>
        <p:txBody>
          <a:bodyPr wrap="square" rtlCol="0">
            <a:spAutoFit/>
          </a:bodyPr>
          <a:lstStyle/>
          <a:p>
            <a:pPr algn="ctr"/>
            <a:r>
              <a:rPr lang="en-GB" sz="1200"/>
              <a:t>2020 and 2021 ONLINE SAMPLE ONLY </a:t>
            </a:r>
          </a:p>
        </p:txBody>
      </p:sp>
    </p:spTree>
    <p:extLst>
      <p:ext uri="{BB962C8B-B14F-4D97-AF65-F5344CB8AC3E}">
        <p14:creationId xmlns:p14="http://schemas.microsoft.com/office/powerpoint/2010/main" val="3556961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2780928"/>
            <a:ext cx="7886700" cy="1080120"/>
          </a:xfrm>
        </p:spPr>
        <p:txBody>
          <a:bodyPr/>
          <a:lstStyle/>
          <a:p>
            <a:r>
              <a:rPr lang="en-GB"/>
              <a:t>Overall summary of findings</a:t>
            </a:r>
          </a:p>
        </p:txBody>
      </p:sp>
    </p:spTree>
    <p:extLst>
      <p:ext uri="{BB962C8B-B14F-4D97-AF65-F5344CB8AC3E}">
        <p14:creationId xmlns:p14="http://schemas.microsoft.com/office/powerpoint/2010/main" val="19022586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48961" y="1347040"/>
            <a:ext cx="9046078" cy="300991"/>
          </a:xfrm>
          <a:prstGeom prst="rect">
            <a:avLst/>
          </a:prstGeom>
        </p:spPr>
        <p:txBody>
          <a:bodyPr/>
          <a:lstStyle/>
          <a:p>
            <a:pPr>
              <a:tabLst>
                <a:tab pos="4914900" algn="l"/>
              </a:tabLst>
            </a:pPr>
            <a:r>
              <a:rPr lang="en-GB"/>
              <a:t>Actions normally taken when accessing news </a:t>
            </a:r>
            <a:r>
              <a:rPr lang="en-GB" kern="0">
                <a:cs typeface="Arial" pitchFamily="34" charset="0"/>
              </a:rPr>
              <a:t>on </a:t>
            </a:r>
            <a:r>
              <a:rPr lang="en-GB" b="1" u="sng" kern="0">
                <a:cs typeface="Arial" pitchFamily="34" charset="0"/>
              </a:rPr>
              <a:t>Instagram</a:t>
            </a:r>
            <a:r>
              <a:rPr lang="en-GB" kern="0">
                <a:cs typeface="Arial" pitchFamily="34" charset="0"/>
              </a:rPr>
              <a:t> 	</a:t>
            </a:r>
            <a:br>
              <a:rPr lang="en-GB" kern="0">
                <a:cs typeface="Arial" pitchFamily="34" charset="0"/>
              </a:rPr>
            </a:br>
            <a:r>
              <a:rPr lang="en-GB" sz="1100" i="1" kern="0">
                <a:cs typeface="Arial" pitchFamily="34" charset="0"/>
              </a:rPr>
              <a:t>All accessing news from each source on Instagram</a:t>
            </a:r>
            <a:br>
              <a:rPr lang="en-GB" sz="1100" i="1" kern="0">
                <a:cs typeface="Arial" pitchFamily="34" charset="0"/>
              </a:rPr>
            </a:br>
            <a:endParaRPr lang="en-GB" sz="1100" i="1" kern="0">
              <a:cs typeface="Arial" pitchFamily="34" charset="0"/>
            </a:endParaRPr>
          </a:p>
        </p:txBody>
      </p:sp>
      <p:sp>
        <p:nvSpPr>
          <p:cNvPr id="7" name="Text Placeholder 6"/>
          <p:cNvSpPr>
            <a:spLocks noGrp="1"/>
          </p:cNvSpPr>
          <p:nvPr>
            <p:ph type="body" sz="quarter" idx="14"/>
          </p:nvPr>
        </p:nvSpPr>
        <p:spPr>
          <a:xfrm>
            <a:off x="52731" y="336342"/>
            <a:ext cx="7524000" cy="705057"/>
          </a:xfrm>
        </p:spPr>
        <p:txBody>
          <a:bodyPr anchor="t" anchorCtr="0"/>
          <a:lstStyle/>
          <a:p>
            <a:pPr>
              <a:lnSpc>
                <a:spcPts val="1800"/>
              </a:lnSpc>
            </a:pPr>
            <a:r>
              <a:rPr lang="en-GB" sz="1800"/>
              <a:t>Instagram news users are more likely to click on news articles or videos, when accessing news via news organisations, compared to 2021</a:t>
            </a:r>
            <a:endParaRPr lang="en-US" sz="1800"/>
          </a:p>
        </p:txBody>
      </p:sp>
      <p:sp>
        <p:nvSpPr>
          <p:cNvPr id="8" name="Title 1">
            <a:extLst>
              <a:ext uri="{FF2B5EF4-FFF2-40B4-BE49-F238E27FC236}">
                <a16:creationId xmlns:a16="http://schemas.microsoft.com/office/drawing/2014/main" id="{25891F21-198E-41E0-9A20-20B7CBB2ED58}"/>
              </a:ext>
            </a:extLst>
          </p:cNvPr>
          <p:cNvSpPr txBox="1">
            <a:spLocks/>
          </p:cNvSpPr>
          <p:nvPr/>
        </p:nvSpPr>
        <p:spPr>
          <a:xfrm>
            <a:off x="48961" y="1003738"/>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7.9</a:t>
            </a:r>
            <a:br>
              <a:rPr lang="en-GB" sz="1800" b="1">
                <a:latin typeface="+mn-lt"/>
                <a:cs typeface="Arial" pitchFamily="34" charset="0"/>
              </a:rPr>
            </a:br>
            <a:endParaRPr lang="en-GB" sz="1800" b="1">
              <a:latin typeface="+mn-lt"/>
              <a:cs typeface="Arial" pitchFamily="34" charset="0"/>
            </a:endParaRPr>
          </a:p>
        </p:txBody>
      </p:sp>
      <p:pic>
        <p:nvPicPr>
          <p:cNvPr id="4" name="Picture 3" descr="This chart shows the actions normally taken when accessing news on Instagram – across news organisations, trending news, news stories from friends and family and other people followed – using the 2021 and 2020 online data.  When Instagram users saw news from friends and family during 2021, 51% claimed they clicked on the news article/video, 38% looked at the comments, 28% looked at the post/video, but didn’t click on it, 15% commented on the post and 10% shared it">
            <a:extLst>
              <a:ext uri="{FF2B5EF4-FFF2-40B4-BE49-F238E27FC236}">
                <a16:creationId xmlns:a16="http://schemas.microsoft.com/office/drawing/2014/main" id="{CE6298F9-DF88-4F7E-BC08-B109C20D1FEA}"/>
              </a:ext>
            </a:extLst>
          </p:cNvPr>
          <p:cNvPicPr>
            <a:picLocks noChangeAspect="1"/>
          </p:cNvPicPr>
          <p:nvPr/>
        </p:nvPicPr>
        <p:blipFill>
          <a:blip r:embed="rId3"/>
          <a:stretch>
            <a:fillRect/>
          </a:stretch>
        </p:blipFill>
        <p:spPr>
          <a:xfrm>
            <a:off x="-1298" y="1811545"/>
            <a:ext cx="8900931" cy="4572396"/>
          </a:xfrm>
          <a:prstGeom prst="rect">
            <a:avLst/>
          </a:prstGeom>
        </p:spPr>
      </p:pic>
      <p:sp>
        <p:nvSpPr>
          <p:cNvPr id="13" name="Text Placeholder 4"/>
          <p:cNvSpPr>
            <a:spLocks noGrp="1"/>
          </p:cNvSpPr>
          <p:nvPr>
            <p:ph type="body" sz="quarter" idx="12"/>
          </p:nvPr>
        </p:nvSpPr>
        <p:spPr>
          <a:xfrm>
            <a:off x="11253" y="5977560"/>
            <a:ext cx="9046078" cy="880439"/>
          </a:xfrm>
        </p:spPr>
        <p:txBody>
          <a:bodyPr/>
          <a:lstStyle/>
          <a:p>
            <a:pPr>
              <a:spcBef>
                <a:spcPts val="240"/>
              </a:spcBef>
              <a:tabLst>
                <a:tab pos="8696325" algn="r"/>
              </a:tabLst>
            </a:pPr>
            <a:r>
              <a:rPr lang="en-GB"/>
              <a:t>Source: </a:t>
            </a:r>
            <a:r>
              <a:rPr lang="en-CA"/>
              <a:t>Ofcom News Consumption Survey 2021 - ONLINE sample only</a:t>
            </a:r>
            <a:r>
              <a:rPr lang="en-GB"/>
              <a:t>	</a:t>
            </a:r>
            <a:r>
              <a:rPr lang="en-US"/>
              <a:t> Green/red triangles </a:t>
            </a:r>
            <a:r>
              <a:rPr lang="en-GB"/>
              <a:t>indicate statistically significant differences between 2021 and 2020</a:t>
            </a:r>
          </a:p>
          <a:p>
            <a:pPr>
              <a:spcBef>
                <a:spcPts val="240"/>
              </a:spcBef>
            </a:pPr>
            <a:r>
              <a:rPr lang="en-GB"/>
              <a:t>Question: </a:t>
            </a:r>
            <a:r>
              <a:rPr lang="en-US"/>
              <a:t>D11. Which, if any, of the following do you tend to do when you see posts from the following on Instagram?  </a:t>
            </a:r>
          </a:p>
          <a:p>
            <a:pPr>
              <a:lnSpc>
                <a:spcPct val="90000"/>
              </a:lnSpc>
              <a:spcBef>
                <a:spcPts val="240"/>
              </a:spcBef>
            </a:pPr>
            <a:r>
              <a:rPr lang="en-GB"/>
              <a:t>Base: All accessing news from each source via Instagram 2021/2020 – News organisations=354/269, Trending </a:t>
            </a:r>
            <a:br>
              <a:rPr lang="en-GB"/>
            </a:br>
            <a:r>
              <a:rPr lang="en-GB"/>
              <a:t>news=300/221, News stories from friends/family=406/278, News stories from other people you follow=453/321 </a:t>
            </a:r>
          </a:p>
          <a:p>
            <a:pPr>
              <a:lnSpc>
                <a:spcPct val="90000"/>
              </a:lnSpc>
              <a:spcBef>
                <a:spcPts val="240"/>
              </a:spcBef>
            </a:pPr>
            <a:r>
              <a:rPr lang="en-GB" sz="1000"/>
              <a:t>Note: bars do not sum to 100% as respondents may carry out more than one action </a:t>
            </a:r>
            <a:endParaRPr lang="en-GB"/>
          </a:p>
        </p:txBody>
      </p:sp>
      <p:sp>
        <p:nvSpPr>
          <p:cNvPr id="14" name="TextBox 13">
            <a:extLst>
              <a:ext uri="{FF2B5EF4-FFF2-40B4-BE49-F238E27FC236}">
                <a16:creationId xmlns:a16="http://schemas.microsoft.com/office/drawing/2014/main" id="{B46ACEAF-F848-44E6-94A4-1B7EEF52E900}"/>
              </a:ext>
            </a:extLst>
          </p:cNvPr>
          <p:cNvSpPr txBox="1"/>
          <p:nvPr/>
        </p:nvSpPr>
        <p:spPr>
          <a:xfrm>
            <a:off x="7161818" y="6288030"/>
            <a:ext cx="1681315" cy="461665"/>
          </a:xfrm>
          <a:prstGeom prst="rect">
            <a:avLst/>
          </a:prstGeom>
          <a:solidFill>
            <a:schemeClr val="accent5">
              <a:lumMod val="20000"/>
              <a:lumOff val="80000"/>
            </a:schemeClr>
          </a:solidFill>
        </p:spPr>
        <p:txBody>
          <a:bodyPr wrap="square" rtlCol="0">
            <a:spAutoFit/>
          </a:bodyPr>
          <a:lstStyle/>
          <a:p>
            <a:pPr algn="ctr"/>
            <a:r>
              <a:rPr lang="en-GB" sz="1200"/>
              <a:t>2020 and 2021 ONLINE SAMPLE ONLY </a:t>
            </a:r>
          </a:p>
        </p:txBody>
      </p:sp>
    </p:spTree>
    <p:extLst>
      <p:ext uri="{BB962C8B-B14F-4D97-AF65-F5344CB8AC3E}">
        <p14:creationId xmlns:p14="http://schemas.microsoft.com/office/powerpoint/2010/main" val="35969567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48961" y="1307407"/>
            <a:ext cx="9046078" cy="300991"/>
          </a:xfrm>
          <a:prstGeom prst="rect">
            <a:avLst/>
          </a:prstGeom>
        </p:spPr>
        <p:txBody>
          <a:bodyPr/>
          <a:lstStyle/>
          <a:p>
            <a:pPr>
              <a:tabLst>
                <a:tab pos="4914900" algn="l"/>
              </a:tabLst>
            </a:pPr>
            <a:r>
              <a:rPr lang="en-GB"/>
              <a:t>Actions normally taken when accessing news </a:t>
            </a:r>
            <a:r>
              <a:rPr lang="en-GB" kern="0">
                <a:cs typeface="Arial" pitchFamily="34" charset="0"/>
              </a:rPr>
              <a:t>on </a:t>
            </a:r>
            <a:r>
              <a:rPr lang="en-GB" b="1" u="sng" kern="0">
                <a:cs typeface="Arial" pitchFamily="34" charset="0"/>
              </a:rPr>
              <a:t>Snapchat</a:t>
            </a:r>
            <a:r>
              <a:rPr lang="en-GB" kern="0">
                <a:cs typeface="Arial" pitchFamily="34" charset="0"/>
              </a:rPr>
              <a:t> 	</a:t>
            </a:r>
            <a:br>
              <a:rPr lang="en-GB" kern="0">
                <a:cs typeface="Arial" pitchFamily="34" charset="0"/>
              </a:rPr>
            </a:br>
            <a:r>
              <a:rPr lang="en-GB" sz="1100" i="1" kern="0">
                <a:cs typeface="Arial" pitchFamily="34" charset="0"/>
              </a:rPr>
              <a:t>All accessing news from each source on Snapchat</a:t>
            </a:r>
            <a:br>
              <a:rPr lang="en-GB" sz="1100" i="1" kern="0">
                <a:cs typeface="Arial" pitchFamily="34" charset="0"/>
              </a:rPr>
            </a:br>
            <a:endParaRPr lang="en-GB" sz="1100" i="1" kern="0">
              <a:cs typeface="Arial" pitchFamily="34" charset="0"/>
            </a:endParaRPr>
          </a:p>
        </p:txBody>
      </p:sp>
      <p:sp>
        <p:nvSpPr>
          <p:cNvPr id="7" name="Text Placeholder 6"/>
          <p:cNvSpPr>
            <a:spLocks noGrp="1"/>
          </p:cNvSpPr>
          <p:nvPr>
            <p:ph type="body" sz="quarter" idx="14"/>
          </p:nvPr>
        </p:nvSpPr>
        <p:spPr>
          <a:xfrm>
            <a:off x="52731" y="336342"/>
            <a:ext cx="7524000" cy="705057"/>
          </a:xfrm>
        </p:spPr>
        <p:txBody>
          <a:bodyPr anchor="t" anchorCtr="0"/>
          <a:lstStyle/>
          <a:p>
            <a:pPr>
              <a:lnSpc>
                <a:spcPts val="1800"/>
              </a:lnSpc>
            </a:pPr>
            <a:r>
              <a:rPr lang="en-GB" sz="1900"/>
              <a:t>Users of Snapchat for news show similar levels of engagement in 2021 and 2020</a:t>
            </a:r>
            <a:endParaRPr lang="en-US" sz="1900"/>
          </a:p>
        </p:txBody>
      </p:sp>
      <p:sp>
        <p:nvSpPr>
          <p:cNvPr id="8" name="Title 1">
            <a:extLst>
              <a:ext uri="{FF2B5EF4-FFF2-40B4-BE49-F238E27FC236}">
                <a16:creationId xmlns:a16="http://schemas.microsoft.com/office/drawing/2014/main" id="{25891F21-198E-41E0-9A20-20B7CBB2ED58}"/>
              </a:ext>
            </a:extLst>
          </p:cNvPr>
          <p:cNvSpPr txBox="1">
            <a:spLocks/>
          </p:cNvSpPr>
          <p:nvPr/>
        </p:nvSpPr>
        <p:spPr>
          <a:xfrm>
            <a:off x="48961" y="981242"/>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7.10</a:t>
            </a:r>
            <a:br>
              <a:rPr lang="en-GB" sz="1800" b="1">
                <a:latin typeface="+mn-lt"/>
                <a:cs typeface="Arial" pitchFamily="34" charset="0"/>
              </a:rPr>
            </a:br>
            <a:endParaRPr lang="en-GB" sz="1800" b="1">
              <a:latin typeface="+mn-lt"/>
              <a:cs typeface="Arial" pitchFamily="34" charset="0"/>
            </a:endParaRPr>
          </a:p>
        </p:txBody>
      </p:sp>
      <p:pic>
        <p:nvPicPr>
          <p:cNvPr id="4" name="Picture 3" descr="This chart shows the actions normally taken when accessing news on Snapchat – across news organisations, trending news, news stories from friends and family and other people followed – using the 2021 and 2020 online data.  When Snapchat users saw news from other people they followed during 2021, 37% claimed they clicked on the news article/video, 28% looked at the comments, 18% commented on the post, 16% looked at the post/video, but didn’t click on it and 10% shared it ">
            <a:extLst>
              <a:ext uri="{FF2B5EF4-FFF2-40B4-BE49-F238E27FC236}">
                <a16:creationId xmlns:a16="http://schemas.microsoft.com/office/drawing/2014/main" id="{6BF86CB3-B985-423A-A1C2-0011497D6B55}"/>
              </a:ext>
            </a:extLst>
          </p:cNvPr>
          <p:cNvPicPr>
            <a:picLocks noChangeAspect="1"/>
          </p:cNvPicPr>
          <p:nvPr/>
        </p:nvPicPr>
        <p:blipFill>
          <a:blip r:embed="rId3"/>
          <a:stretch>
            <a:fillRect/>
          </a:stretch>
        </p:blipFill>
        <p:spPr>
          <a:xfrm>
            <a:off x="12350" y="1811542"/>
            <a:ext cx="8900931" cy="4572396"/>
          </a:xfrm>
          <a:prstGeom prst="rect">
            <a:avLst/>
          </a:prstGeom>
        </p:spPr>
      </p:pic>
      <p:sp>
        <p:nvSpPr>
          <p:cNvPr id="13" name="Text Placeholder 4"/>
          <p:cNvSpPr>
            <a:spLocks noGrp="1"/>
          </p:cNvSpPr>
          <p:nvPr>
            <p:ph type="body" sz="quarter" idx="12"/>
          </p:nvPr>
        </p:nvSpPr>
        <p:spPr>
          <a:xfrm>
            <a:off x="11253" y="5977560"/>
            <a:ext cx="9083786" cy="880439"/>
          </a:xfrm>
        </p:spPr>
        <p:txBody>
          <a:bodyPr/>
          <a:lstStyle/>
          <a:p>
            <a:pPr>
              <a:spcBef>
                <a:spcPts val="240"/>
              </a:spcBef>
              <a:tabLst>
                <a:tab pos="8696325" algn="r"/>
              </a:tabLst>
            </a:pPr>
            <a:r>
              <a:rPr lang="en-GB"/>
              <a:t>Source: </a:t>
            </a:r>
            <a:r>
              <a:rPr lang="en-CA"/>
              <a:t>Ofcom News Consumption Survey 2021 - ONLINE sample only</a:t>
            </a:r>
            <a:r>
              <a:rPr lang="en-GB"/>
              <a:t>	</a:t>
            </a:r>
            <a:r>
              <a:rPr lang="en-US"/>
              <a:t> Green/red triangles </a:t>
            </a:r>
            <a:r>
              <a:rPr lang="en-GB"/>
              <a:t>indicate statistically significant differences between 2021 and 2020</a:t>
            </a:r>
          </a:p>
          <a:p>
            <a:pPr>
              <a:spcBef>
                <a:spcPts val="240"/>
              </a:spcBef>
            </a:pPr>
            <a:r>
              <a:rPr lang="en-GB"/>
              <a:t>Question: </a:t>
            </a:r>
            <a:r>
              <a:rPr lang="en-US"/>
              <a:t>D11. Which, if any, of the following do you tend to do when you see posts from the following on Snapchat?  </a:t>
            </a:r>
          </a:p>
          <a:p>
            <a:pPr>
              <a:lnSpc>
                <a:spcPct val="90000"/>
              </a:lnSpc>
              <a:spcBef>
                <a:spcPts val="240"/>
              </a:spcBef>
            </a:pPr>
            <a:r>
              <a:rPr lang="en-GB"/>
              <a:t>Base: All accessing news from each source via Snapchat 2021/2020 – News organisations=171/124, Trending </a:t>
            </a:r>
            <a:br>
              <a:rPr lang="en-GB"/>
            </a:br>
            <a:r>
              <a:rPr lang="en-GB"/>
              <a:t>news=170/133, News stories from friends/family=119/105, News stories from other people you follow=142/122 </a:t>
            </a:r>
          </a:p>
          <a:p>
            <a:pPr>
              <a:lnSpc>
                <a:spcPct val="90000"/>
              </a:lnSpc>
              <a:spcBef>
                <a:spcPts val="240"/>
              </a:spcBef>
            </a:pPr>
            <a:r>
              <a:rPr lang="en-GB" sz="1000"/>
              <a:t>Note: bars do not sum to 100% as respondents may carry out more than one action </a:t>
            </a:r>
            <a:br>
              <a:rPr lang="en-GB"/>
            </a:br>
            <a:endParaRPr lang="en-GB"/>
          </a:p>
        </p:txBody>
      </p:sp>
      <p:sp>
        <p:nvSpPr>
          <p:cNvPr id="12" name="TextBox 11">
            <a:extLst>
              <a:ext uri="{FF2B5EF4-FFF2-40B4-BE49-F238E27FC236}">
                <a16:creationId xmlns:a16="http://schemas.microsoft.com/office/drawing/2014/main" id="{68E6C8B7-6266-47DA-B437-AB1FCA3F4861}"/>
              </a:ext>
            </a:extLst>
          </p:cNvPr>
          <p:cNvSpPr txBox="1"/>
          <p:nvPr/>
        </p:nvSpPr>
        <p:spPr>
          <a:xfrm>
            <a:off x="7161818" y="6288030"/>
            <a:ext cx="1681315" cy="461665"/>
          </a:xfrm>
          <a:prstGeom prst="rect">
            <a:avLst/>
          </a:prstGeom>
          <a:solidFill>
            <a:schemeClr val="accent5">
              <a:lumMod val="20000"/>
              <a:lumOff val="80000"/>
            </a:schemeClr>
          </a:solidFill>
        </p:spPr>
        <p:txBody>
          <a:bodyPr wrap="square" rtlCol="0">
            <a:spAutoFit/>
          </a:bodyPr>
          <a:lstStyle/>
          <a:p>
            <a:pPr algn="ctr"/>
            <a:r>
              <a:rPr lang="en-GB" sz="1200"/>
              <a:t>2020 and 2021 ONLINE SAMPLE ONLY </a:t>
            </a:r>
          </a:p>
        </p:txBody>
      </p:sp>
    </p:spTree>
    <p:extLst>
      <p:ext uri="{BB962C8B-B14F-4D97-AF65-F5344CB8AC3E}">
        <p14:creationId xmlns:p14="http://schemas.microsoft.com/office/powerpoint/2010/main" val="27388814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96461" y="1402873"/>
            <a:ext cx="9046078" cy="300991"/>
          </a:xfrm>
          <a:prstGeom prst="rect">
            <a:avLst/>
          </a:prstGeom>
        </p:spPr>
        <p:txBody>
          <a:bodyPr/>
          <a:lstStyle/>
          <a:p>
            <a:pPr>
              <a:tabLst>
                <a:tab pos="4914900" algn="l"/>
              </a:tabLst>
            </a:pPr>
            <a:r>
              <a:rPr lang="en-GB"/>
              <a:t>News organisations followed on social media - 2021</a:t>
            </a:r>
            <a:br>
              <a:rPr lang="en-GB" kern="0">
                <a:cs typeface="Arial" pitchFamily="34" charset="0"/>
              </a:rPr>
            </a:br>
            <a:r>
              <a:rPr lang="en-GB" sz="1100" i="1" kern="0">
                <a:cs typeface="Arial" pitchFamily="34" charset="0"/>
              </a:rPr>
              <a:t>All accessing news organisations via each type of social media </a:t>
            </a:r>
            <a:br>
              <a:rPr lang="en-GB" sz="1100" i="1" kern="0">
                <a:cs typeface="Arial" pitchFamily="34" charset="0"/>
              </a:rPr>
            </a:br>
            <a:endParaRPr lang="en-GB" sz="1100" i="1" kern="0">
              <a:cs typeface="Arial" pitchFamily="34" charset="0"/>
            </a:endParaRPr>
          </a:p>
        </p:txBody>
      </p:sp>
      <p:sp>
        <p:nvSpPr>
          <p:cNvPr id="7" name="Text Placeholder 6"/>
          <p:cNvSpPr>
            <a:spLocks noGrp="1"/>
          </p:cNvSpPr>
          <p:nvPr>
            <p:ph type="body" sz="quarter" idx="14"/>
          </p:nvPr>
        </p:nvSpPr>
        <p:spPr>
          <a:xfrm>
            <a:off x="100230" y="336342"/>
            <a:ext cx="7528283" cy="705057"/>
          </a:xfrm>
        </p:spPr>
        <p:txBody>
          <a:bodyPr anchor="t" anchorCtr="0"/>
          <a:lstStyle/>
          <a:p>
            <a:pPr>
              <a:lnSpc>
                <a:spcPts val="1800"/>
              </a:lnSpc>
            </a:pPr>
            <a:r>
              <a:rPr lang="en-GB" sz="1800"/>
              <a:t>Among those who follow news organisations on social media, BBC remains the most common source, followed by ITV on Facebook, Sky News on Twitter, Instagram and YouTube, and The Sun on Snapchat</a:t>
            </a:r>
            <a:endParaRPr lang="en-US" sz="1800"/>
          </a:p>
        </p:txBody>
      </p:sp>
      <p:sp>
        <p:nvSpPr>
          <p:cNvPr id="10" name="Title 1">
            <a:extLst>
              <a:ext uri="{FF2B5EF4-FFF2-40B4-BE49-F238E27FC236}">
                <a16:creationId xmlns:a16="http://schemas.microsoft.com/office/drawing/2014/main" id="{8B90F62E-6D56-4E8C-B316-94207F0F01BA}"/>
              </a:ext>
            </a:extLst>
          </p:cNvPr>
          <p:cNvSpPr txBox="1">
            <a:spLocks/>
          </p:cNvSpPr>
          <p:nvPr/>
        </p:nvSpPr>
        <p:spPr>
          <a:xfrm>
            <a:off x="105871" y="1085596"/>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7.11</a:t>
            </a:r>
            <a:br>
              <a:rPr lang="en-GB" sz="1800" b="1">
                <a:latin typeface="+mn-lt"/>
                <a:cs typeface="Arial" pitchFamily="34" charset="0"/>
              </a:rPr>
            </a:br>
            <a:endParaRPr lang="en-GB" sz="1800" b="1">
              <a:latin typeface="+mn-lt"/>
              <a:cs typeface="Arial" pitchFamily="34" charset="0"/>
            </a:endParaRPr>
          </a:p>
        </p:txBody>
      </p:sp>
      <p:pic>
        <p:nvPicPr>
          <p:cNvPr id="2" name="Picture 1" descr="This chart shows the news organisations followed on social media during 2021 – using the online data. BBC is the most commonly followed source on Twitter (53%), Facebook (52%), Instagram (36%) and YouTube (24%). BBC and The Sun are the joint most followed sources on Snapchat, both at 26%">
            <a:extLst>
              <a:ext uri="{FF2B5EF4-FFF2-40B4-BE49-F238E27FC236}">
                <a16:creationId xmlns:a16="http://schemas.microsoft.com/office/drawing/2014/main" id="{10A50E61-21F0-479C-B518-785CE2691BEA}"/>
              </a:ext>
            </a:extLst>
          </p:cNvPr>
          <p:cNvPicPr>
            <a:picLocks noChangeAspect="1"/>
          </p:cNvPicPr>
          <p:nvPr/>
        </p:nvPicPr>
        <p:blipFill>
          <a:blip r:embed="rId3"/>
          <a:stretch>
            <a:fillRect/>
          </a:stretch>
        </p:blipFill>
        <p:spPr>
          <a:xfrm>
            <a:off x="191644" y="1943308"/>
            <a:ext cx="8760711" cy="3981033"/>
          </a:xfrm>
          <a:prstGeom prst="rect">
            <a:avLst/>
          </a:prstGeom>
        </p:spPr>
      </p:pic>
      <p:sp>
        <p:nvSpPr>
          <p:cNvPr id="13" name="Text Placeholder 4"/>
          <p:cNvSpPr>
            <a:spLocks noGrp="1"/>
          </p:cNvSpPr>
          <p:nvPr>
            <p:ph type="body" sz="quarter" idx="12"/>
          </p:nvPr>
        </p:nvSpPr>
        <p:spPr>
          <a:xfrm>
            <a:off x="11253" y="5977560"/>
            <a:ext cx="9131286" cy="880439"/>
          </a:xfrm>
        </p:spPr>
        <p:txBody>
          <a:bodyPr/>
          <a:lstStyle/>
          <a:p>
            <a:pPr>
              <a:spcBef>
                <a:spcPts val="240"/>
              </a:spcBef>
              <a:tabLst>
                <a:tab pos="8696325" algn="r"/>
              </a:tabLst>
            </a:pPr>
            <a:r>
              <a:rPr lang="en-GB"/>
              <a:t>Source: </a:t>
            </a:r>
            <a:r>
              <a:rPr lang="en-CA"/>
              <a:t>Ofcom News Consumption Survey 2021 - ONLINE sample only</a:t>
            </a:r>
            <a:r>
              <a:rPr lang="en-GB"/>
              <a:t>	</a:t>
            </a:r>
            <a:r>
              <a:rPr lang="en-US"/>
              <a:t> Green/red triangles </a:t>
            </a:r>
            <a:r>
              <a:rPr lang="en-GB"/>
              <a:t>indicate statistically significant differences between 2021 and 2020</a:t>
            </a:r>
          </a:p>
          <a:p>
            <a:pPr>
              <a:spcBef>
                <a:spcPts val="240"/>
              </a:spcBef>
            </a:pPr>
            <a:r>
              <a:rPr lang="en-GB"/>
              <a:t>Question: </a:t>
            </a:r>
            <a:r>
              <a:rPr lang="nl-NL"/>
              <a:t>D12a/c. Which, if any, of the following news sources do you follow on [social media site]?</a:t>
            </a:r>
            <a:endParaRPr lang="en-US"/>
          </a:p>
          <a:p>
            <a:pPr>
              <a:spcBef>
                <a:spcPts val="240"/>
              </a:spcBef>
            </a:pPr>
            <a:r>
              <a:rPr lang="en-GB"/>
              <a:t>Base: All accessing news organisations via each type of social media - Facebook=644, Twitter=477, </a:t>
            </a:r>
            <a:br>
              <a:rPr lang="en-GB"/>
            </a:br>
            <a:r>
              <a:rPr lang="en-GB"/>
              <a:t>Instagram=354, Snapchat=171, YouTube=373</a:t>
            </a:r>
          </a:p>
          <a:p>
            <a:pPr>
              <a:spcBef>
                <a:spcPts val="240"/>
              </a:spcBef>
            </a:pPr>
            <a:r>
              <a:rPr lang="en-GB"/>
              <a:t>Only sources with an incidence of 10%+ on each type of social media are shown</a:t>
            </a:r>
          </a:p>
        </p:txBody>
      </p:sp>
      <p:sp>
        <p:nvSpPr>
          <p:cNvPr id="21" name="TextBox 20">
            <a:extLst>
              <a:ext uri="{FF2B5EF4-FFF2-40B4-BE49-F238E27FC236}">
                <a16:creationId xmlns:a16="http://schemas.microsoft.com/office/drawing/2014/main" id="{8F0012C5-8260-411D-85FC-8DBC77870188}"/>
              </a:ext>
            </a:extLst>
          </p:cNvPr>
          <p:cNvSpPr txBox="1"/>
          <p:nvPr/>
        </p:nvSpPr>
        <p:spPr>
          <a:xfrm>
            <a:off x="7161818" y="6288030"/>
            <a:ext cx="1681315" cy="461665"/>
          </a:xfrm>
          <a:prstGeom prst="rect">
            <a:avLst/>
          </a:prstGeom>
          <a:solidFill>
            <a:schemeClr val="accent5">
              <a:lumMod val="20000"/>
              <a:lumOff val="80000"/>
            </a:schemeClr>
          </a:solidFill>
        </p:spPr>
        <p:txBody>
          <a:bodyPr wrap="square" rtlCol="0">
            <a:spAutoFit/>
          </a:bodyPr>
          <a:lstStyle/>
          <a:p>
            <a:pPr algn="ctr"/>
            <a:r>
              <a:rPr lang="en-GB" sz="1200"/>
              <a:t>2020 and 2021 ONLINE SAMPLE ONLY </a:t>
            </a:r>
          </a:p>
        </p:txBody>
      </p:sp>
    </p:spTree>
    <p:extLst>
      <p:ext uri="{BB962C8B-B14F-4D97-AF65-F5344CB8AC3E}">
        <p14:creationId xmlns:p14="http://schemas.microsoft.com/office/powerpoint/2010/main" val="1097913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96460" y="1218549"/>
            <a:ext cx="9046078" cy="300991"/>
          </a:xfrm>
          <a:prstGeom prst="rect">
            <a:avLst/>
          </a:prstGeom>
        </p:spPr>
        <p:txBody>
          <a:bodyPr/>
          <a:lstStyle/>
          <a:p>
            <a:pPr lvl="0"/>
            <a:r>
              <a:rPr lang="en-GB" kern="0">
                <a:cs typeface="Arial" pitchFamily="34" charset="0"/>
              </a:rPr>
              <a:t>Awareness of the source of news stories posted on social media </a:t>
            </a:r>
            <a:br>
              <a:rPr lang="en-GB" kern="0">
                <a:cs typeface="Arial" pitchFamily="34" charset="0"/>
              </a:rPr>
            </a:br>
            <a:r>
              <a:rPr lang="en-GB" sz="1100" i="1" kern="0">
                <a:cs typeface="Arial" pitchFamily="34" charset="0"/>
              </a:rPr>
              <a:t>All accessing news stories posted by friends/family or by other people via each type of social media </a:t>
            </a:r>
            <a:endParaRPr lang="en-GB"/>
          </a:p>
        </p:txBody>
      </p:sp>
      <p:sp>
        <p:nvSpPr>
          <p:cNvPr id="7" name="Text Placeholder 6"/>
          <p:cNvSpPr>
            <a:spLocks noGrp="1"/>
          </p:cNvSpPr>
          <p:nvPr>
            <p:ph type="body" sz="quarter" idx="14"/>
          </p:nvPr>
        </p:nvSpPr>
        <p:spPr>
          <a:xfrm>
            <a:off x="100231" y="336342"/>
            <a:ext cx="7399348" cy="705057"/>
          </a:xfrm>
        </p:spPr>
        <p:txBody>
          <a:bodyPr/>
          <a:lstStyle/>
          <a:p>
            <a:pPr>
              <a:lnSpc>
                <a:spcPct val="90000"/>
              </a:lnSpc>
            </a:pPr>
            <a:r>
              <a:rPr lang="en-GB" sz="1800"/>
              <a:t>As in 2020, around half of social media news users say they know the source of their news stories ‘most’ or ‘all’ of the time</a:t>
            </a:r>
            <a:endParaRPr lang="en-US" sz="1800"/>
          </a:p>
        </p:txBody>
      </p:sp>
      <p:sp>
        <p:nvSpPr>
          <p:cNvPr id="19" name="Title 1">
            <a:extLst>
              <a:ext uri="{FF2B5EF4-FFF2-40B4-BE49-F238E27FC236}">
                <a16:creationId xmlns:a16="http://schemas.microsoft.com/office/drawing/2014/main" id="{4DA4530F-3CA1-4CFD-968F-42732B9C8111}"/>
              </a:ext>
            </a:extLst>
          </p:cNvPr>
          <p:cNvSpPr txBox="1">
            <a:spLocks/>
          </p:cNvSpPr>
          <p:nvPr/>
        </p:nvSpPr>
        <p:spPr>
          <a:xfrm>
            <a:off x="123738" y="959451"/>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7.12</a:t>
            </a:r>
            <a:br>
              <a:rPr lang="en-GB" sz="1800" b="1">
                <a:latin typeface="+mn-lt"/>
                <a:cs typeface="Arial" pitchFamily="34" charset="0"/>
              </a:rPr>
            </a:br>
            <a:endParaRPr lang="en-GB" sz="1800" b="1">
              <a:latin typeface="+mn-lt"/>
              <a:cs typeface="Arial" pitchFamily="34" charset="0"/>
            </a:endParaRPr>
          </a:p>
        </p:txBody>
      </p:sp>
      <p:pic>
        <p:nvPicPr>
          <p:cNvPr id="4" name="Picture 3" descr="This chart shows the awareness of the source of news stories when posted by friends &amp; family or other people on social media – using the 2021 and 2020 online data.  In 2021, around half of social news users said they knew the source of their news stories ‘most’ or ‘all’ of the time.  For example, 58% knew the source of the news stories posted by friends and family on Facebook ‘most’ or ‘all’ of the time ">
            <a:extLst>
              <a:ext uri="{FF2B5EF4-FFF2-40B4-BE49-F238E27FC236}">
                <a16:creationId xmlns:a16="http://schemas.microsoft.com/office/drawing/2014/main" id="{BE801822-E05A-4050-ADC1-97233B5A61A1}"/>
              </a:ext>
            </a:extLst>
          </p:cNvPr>
          <p:cNvPicPr>
            <a:picLocks noChangeAspect="1"/>
          </p:cNvPicPr>
          <p:nvPr/>
        </p:nvPicPr>
        <p:blipFill>
          <a:blip r:embed="rId3"/>
          <a:stretch>
            <a:fillRect/>
          </a:stretch>
        </p:blipFill>
        <p:spPr>
          <a:xfrm>
            <a:off x="54472" y="1777946"/>
            <a:ext cx="9035055" cy="4066384"/>
          </a:xfrm>
          <a:prstGeom prst="rect">
            <a:avLst/>
          </a:prstGeom>
        </p:spPr>
      </p:pic>
      <p:sp>
        <p:nvSpPr>
          <p:cNvPr id="13" name="Text Placeholder 4"/>
          <p:cNvSpPr>
            <a:spLocks noGrp="1"/>
          </p:cNvSpPr>
          <p:nvPr>
            <p:ph type="body" sz="quarter" idx="12"/>
          </p:nvPr>
        </p:nvSpPr>
        <p:spPr>
          <a:xfrm>
            <a:off x="11253" y="5977560"/>
            <a:ext cx="9132747" cy="880439"/>
          </a:xfrm>
        </p:spPr>
        <p:txBody>
          <a:bodyPr/>
          <a:lstStyle/>
          <a:p>
            <a:pPr>
              <a:tabLst>
                <a:tab pos="8696325" algn="r"/>
              </a:tabLst>
            </a:pPr>
            <a:r>
              <a:rPr lang="en-GB"/>
              <a:t>Source: </a:t>
            </a:r>
            <a:r>
              <a:rPr lang="en-CA"/>
              <a:t>Ofcom News Consumption Survey 2021 - ONLINE sample only</a:t>
            </a:r>
            <a:r>
              <a:rPr lang="en-GB"/>
              <a:t>	</a:t>
            </a:r>
            <a:r>
              <a:rPr lang="en-US"/>
              <a:t> Green/red triangles </a:t>
            </a:r>
            <a:r>
              <a:rPr lang="en-GB"/>
              <a:t>indicate statistically significant differences between 2021 and 2020</a:t>
            </a:r>
          </a:p>
          <a:p>
            <a:r>
              <a:rPr lang="en-GB"/>
              <a:t>Question: </a:t>
            </a:r>
            <a:r>
              <a:rPr lang="nl-NL"/>
              <a:t>D12b. Do you typically know the source of the news stories posted by your friends &amp; family/by other people you follow?</a:t>
            </a:r>
            <a:endParaRPr lang="en-GB"/>
          </a:p>
          <a:p>
            <a:r>
              <a:rPr lang="en-GB"/>
              <a:t>Base: All accessing news stories posted by each source 2021/2020 – </a:t>
            </a:r>
            <a:br>
              <a:rPr lang="en-GB"/>
            </a:br>
            <a:r>
              <a:rPr lang="en-GB"/>
              <a:t>Family/friends on Facebook=833/751, Twitter=452/356, Instagram=406/278, Snapchat=119/105 ;  </a:t>
            </a:r>
            <a:br>
              <a:rPr lang="en-GB"/>
            </a:br>
            <a:r>
              <a:rPr lang="en-GB"/>
              <a:t>Other people on Facebook=874/788, Twitter=540/413, Instagram=453/321, Snapchat=142/122</a:t>
            </a:r>
            <a:endParaRPr lang="en-CA"/>
          </a:p>
        </p:txBody>
      </p:sp>
      <p:sp>
        <p:nvSpPr>
          <p:cNvPr id="29" name="TextBox 28">
            <a:extLst>
              <a:ext uri="{FF2B5EF4-FFF2-40B4-BE49-F238E27FC236}">
                <a16:creationId xmlns:a16="http://schemas.microsoft.com/office/drawing/2014/main" id="{62EFC36D-DA14-49EE-BFE7-BE396D553B5B}"/>
              </a:ext>
            </a:extLst>
          </p:cNvPr>
          <p:cNvSpPr txBox="1"/>
          <p:nvPr/>
        </p:nvSpPr>
        <p:spPr>
          <a:xfrm>
            <a:off x="7161818" y="6288030"/>
            <a:ext cx="1681315" cy="461665"/>
          </a:xfrm>
          <a:prstGeom prst="rect">
            <a:avLst/>
          </a:prstGeom>
          <a:solidFill>
            <a:schemeClr val="accent5">
              <a:lumMod val="20000"/>
              <a:lumOff val="80000"/>
            </a:schemeClr>
          </a:solidFill>
        </p:spPr>
        <p:txBody>
          <a:bodyPr wrap="square" rtlCol="0">
            <a:spAutoFit/>
          </a:bodyPr>
          <a:lstStyle/>
          <a:p>
            <a:pPr algn="ctr"/>
            <a:r>
              <a:rPr lang="en-GB" sz="1200"/>
              <a:t>2020 and 2021 ONLINE SAMPLE ONLY </a:t>
            </a:r>
          </a:p>
        </p:txBody>
      </p:sp>
    </p:spTree>
    <p:extLst>
      <p:ext uri="{BB962C8B-B14F-4D97-AF65-F5344CB8AC3E}">
        <p14:creationId xmlns:p14="http://schemas.microsoft.com/office/powerpoint/2010/main" val="28532016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2780928"/>
            <a:ext cx="7886700" cy="1080120"/>
          </a:xfrm>
        </p:spPr>
        <p:txBody>
          <a:bodyPr/>
          <a:lstStyle/>
          <a:p>
            <a:r>
              <a:rPr lang="en-GB"/>
              <a:t>News consumption via websites or apps*</a:t>
            </a:r>
          </a:p>
        </p:txBody>
      </p:sp>
      <p:sp>
        <p:nvSpPr>
          <p:cNvPr id="2" name="Rectangle 1">
            <a:extLst>
              <a:ext uri="{FF2B5EF4-FFF2-40B4-BE49-F238E27FC236}">
                <a16:creationId xmlns:a16="http://schemas.microsoft.com/office/drawing/2014/main" id="{7B605CCE-F2FA-4A75-A60E-A96379DF788C}"/>
              </a:ext>
            </a:extLst>
          </p:cNvPr>
          <p:cNvSpPr/>
          <p:nvPr/>
        </p:nvSpPr>
        <p:spPr>
          <a:xfrm>
            <a:off x="510359" y="6232493"/>
            <a:ext cx="8329889" cy="246221"/>
          </a:xfrm>
          <a:prstGeom prst="rect">
            <a:avLst/>
          </a:prstGeom>
        </p:spPr>
        <p:txBody>
          <a:bodyPr wrap="square">
            <a:spAutoFit/>
          </a:bodyPr>
          <a:lstStyle/>
          <a:p>
            <a:r>
              <a:rPr lang="en-GB" sz="1000"/>
              <a:t>*Websites/apps includes any non-social media internet source </a:t>
            </a:r>
          </a:p>
        </p:txBody>
      </p:sp>
    </p:spTree>
    <p:extLst>
      <p:ext uri="{BB962C8B-B14F-4D97-AF65-F5344CB8AC3E}">
        <p14:creationId xmlns:p14="http://schemas.microsoft.com/office/powerpoint/2010/main" val="32461012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7922" y="1471259"/>
            <a:ext cx="9046078" cy="300991"/>
          </a:xfrm>
          <a:prstGeom prst="rect">
            <a:avLst/>
          </a:prstGeom>
        </p:spPr>
        <p:txBody>
          <a:bodyPr/>
          <a:lstStyle/>
          <a:p>
            <a:r>
              <a:rPr lang="en-GB" kern="0">
                <a:cs typeface="Arial" pitchFamily="34" charset="0"/>
              </a:rPr>
              <a:t>Ways to access news through the internet</a:t>
            </a:r>
            <a:br>
              <a:rPr lang="en-GB" kern="0">
                <a:cs typeface="Arial" pitchFamily="34" charset="0"/>
              </a:rPr>
            </a:br>
            <a:r>
              <a:rPr lang="en-GB" sz="1100" i="1" kern="0">
                <a:cs typeface="Arial" pitchFamily="34" charset="0"/>
              </a:rPr>
              <a:t>All using other websites/apps for news* </a:t>
            </a:r>
            <a:br>
              <a:rPr lang="en-GB" kern="0">
                <a:cs typeface="Arial" pitchFamily="34" charset="0"/>
              </a:rPr>
            </a:br>
            <a:endParaRPr lang="en-GB"/>
          </a:p>
        </p:txBody>
      </p:sp>
      <p:sp>
        <p:nvSpPr>
          <p:cNvPr id="4" name="Text Placeholder 3"/>
          <p:cNvSpPr>
            <a:spLocks noGrp="1"/>
          </p:cNvSpPr>
          <p:nvPr>
            <p:ph type="body" sz="quarter" idx="14"/>
          </p:nvPr>
        </p:nvSpPr>
        <p:spPr>
          <a:xfrm>
            <a:off x="100231" y="300570"/>
            <a:ext cx="7392994" cy="705057"/>
          </a:xfrm>
          <a:prstGeom prst="rect">
            <a:avLst/>
          </a:prstGeom>
        </p:spPr>
        <p:txBody>
          <a:bodyPr anchor="t" anchorCtr="0"/>
          <a:lstStyle/>
          <a:p>
            <a:pPr>
              <a:lnSpc>
                <a:spcPts val="1800"/>
              </a:lnSpc>
            </a:pPr>
            <a:r>
              <a:rPr lang="en-GB" sz="1800"/>
              <a:t>Among adults who use online news other than social media, reading news stories online remains the most common way of accessing news</a:t>
            </a:r>
          </a:p>
        </p:txBody>
      </p:sp>
      <p:sp>
        <p:nvSpPr>
          <p:cNvPr id="9" name="Title 1">
            <a:extLst>
              <a:ext uri="{FF2B5EF4-FFF2-40B4-BE49-F238E27FC236}">
                <a16:creationId xmlns:a16="http://schemas.microsoft.com/office/drawing/2014/main" id="{151A7B25-E6AF-4CF9-AC6A-C6601592A7F9}"/>
              </a:ext>
            </a:extLst>
          </p:cNvPr>
          <p:cNvSpPr txBox="1">
            <a:spLocks/>
          </p:cNvSpPr>
          <p:nvPr/>
        </p:nvSpPr>
        <p:spPr>
          <a:xfrm>
            <a:off x="97922" y="1188381"/>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8.1</a:t>
            </a:r>
            <a:br>
              <a:rPr lang="en-GB" sz="1800" b="1">
                <a:latin typeface="+mn-lt"/>
                <a:cs typeface="Arial" pitchFamily="34" charset="0"/>
              </a:rPr>
            </a:br>
            <a:endParaRPr lang="en-GB" sz="1800" b="1">
              <a:latin typeface="+mn-lt"/>
              <a:cs typeface="Arial" pitchFamily="34" charset="0"/>
            </a:endParaRPr>
          </a:p>
        </p:txBody>
      </p:sp>
      <p:graphicFrame>
        <p:nvGraphicFramePr>
          <p:cNvPr id="12" name="Chart Placeholder 10" descr="This chart shows ways that consumers access and use news through internet sources nowadays – using the 2021 and 2020 online data.  In 2021, 68% read news stories online, whilst 37% used a search engine, 30% watched TV news online and 28% watched news related video clips">
            <a:extLst>
              <a:ext uri="{FF2B5EF4-FFF2-40B4-BE49-F238E27FC236}">
                <a16:creationId xmlns:a16="http://schemas.microsoft.com/office/drawing/2014/main" id="{5494D890-DDE5-4456-B659-A68219FF5B92}"/>
              </a:ext>
            </a:extLst>
          </p:cNvPr>
          <p:cNvGraphicFramePr>
            <a:graphicFrameLocks/>
          </p:cNvGraphicFramePr>
          <p:nvPr>
            <p:extLst>
              <p:ext uri="{D42A27DB-BD31-4B8C-83A1-F6EECF244321}">
                <p14:modId xmlns:p14="http://schemas.microsoft.com/office/powerpoint/2010/main" val="1009971344"/>
              </p:ext>
            </p:extLst>
          </p:nvPr>
        </p:nvGraphicFramePr>
        <p:xfrm>
          <a:off x="293389" y="1845947"/>
          <a:ext cx="9003583" cy="4123867"/>
        </p:xfrm>
        <a:graphic>
          <a:graphicData uri="http://schemas.openxmlformats.org/drawingml/2006/chart">
            <c:chart xmlns:c="http://schemas.openxmlformats.org/drawingml/2006/chart" xmlns:r="http://schemas.openxmlformats.org/officeDocument/2006/relationships" r:id="rId3"/>
          </a:graphicData>
        </a:graphic>
      </p:graphicFrame>
      <p:sp>
        <p:nvSpPr>
          <p:cNvPr id="13" name="Isosceles Triangle 12">
            <a:extLst>
              <a:ext uri="{FF2B5EF4-FFF2-40B4-BE49-F238E27FC236}">
                <a16:creationId xmlns:a16="http://schemas.microsoft.com/office/drawing/2014/main" id="{41950BCB-B668-4C70-A0C3-C339C7CEBCFC}"/>
              </a:ext>
              <a:ext uri="{C183D7F6-B498-43B3-948B-1728B52AA6E4}">
                <adec:decorative xmlns:adec="http://schemas.microsoft.com/office/drawing/2017/decorative" val="1"/>
              </a:ext>
            </a:extLst>
          </p:cNvPr>
          <p:cNvSpPr/>
          <p:nvPr/>
        </p:nvSpPr>
        <p:spPr bwMode="ltGray">
          <a:xfrm rot="10800000">
            <a:off x="5010150" y="3970581"/>
            <a:ext cx="91440" cy="9144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4" name="Text Placeholder 4"/>
          <p:cNvSpPr>
            <a:spLocks noGrp="1"/>
          </p:cNvSpPr>
          <p:nvPr>
            <p:ph type="body" sz="quarter" idx="12"/>
          </p:nvPr>
        </p:nvSpPr>
        <p:spPr>
          <a:xfrm>
            <a:off x="11253" y="5977560"/>
            <a:ext cx="9132746" cy="880439"/>
          </a:xfrm>
        </p:spPr>
        <p:txBody>
          <a:bodyPr/>
          <a:lstStyle/>
          <a:p>
            <a:pPr>
              <a:spcBef>
                <a:spcPts val="200"/>
              </a:spcBef>
              <a:tabLst>
                <a:tab pos="8696325" algn="r"/>
              </a:tabLst>
            </a:pPr>
            <a:r>
              <a:rPr lang="en-GB"/>
              <a:t>Source: </a:t>
            </a:r>
            <a:r>
              <a:rPr lang="en-CA"/>
              <a:t>Ofcom News Consumption Survey 2021 - ONLINE sample only</a:t>
            </a:r>
            <a:r>
              <a:rPr lang="en-GB"/>
              <a:t>	</a:t>
            </a:r>
            <a:r>
              <a:rPr lang="en-US"/>
              <a:t> Green/red triangles </a:t>
            </a:r>
            <a:r>
              <a:rPr lang="en-GB"/>
              <a:t>indicate statistically significant differences between 2021 and 2020</a:t>
            </a:r>
          </a:p>
          <a:p>
            <a:pPr>
              <a:spcBef>
                <a:spcPts val="200"/>
              </a:spcBef>
              <a:tabLst>
                <a:tab pos="8229600" algn="r"/>
              </a:tabLst>
            </a:pPr>
            <a:r>
              <a:rPr lang="en-GB"/>
              <a:t>Question: </a:t>
            </a:r>
            <a:r>
              <a:rPr lang="nl-NL"/>
              <a:t>D13. In which types of ways do you access and use news through internet sources nowadays? </a:t>
            </a:r>
            <a:endParaRPr lang="en-US"/>
          </a:p>
          <a:p>
            <a:pPr>
              <a:spcBef>
                <a:spcPts val="200"/>
              </a:spcBef>
            </a:pPr>
            <a:r>
              <a:rPr lang="en-GB"/>
              <a:t>Base: </a:t>
            </a:r>
            <a:r>
              <a:rPr lang="en-GB" kern="0">
                <a:cs typeface="Arial" pitchFamily="34" charset="0"/>
              </a:rPr>
              <a:t>All using other </a:t>
            </a:r>
            <a:r>
              <a:rPr lang="en-GB"/>
              <a:t>websites/apps</a:t>
            </a:r>
            <a:r>
              <a:rPr lang="en-GB" kern="0">
                <a:cs typeface="Arial" pitchFamily="34" charset="0"/>
              </a:rPr>
              <a:t> for news – 2021=1555, 2020=1252</a:t>
            </a:r>
            <a:endParaRPr lang="en-GB"/>
          </a:p>
          <a:p>
            <a:pPr>
              <a:spcBef>
                <a:spcPts val="200"/>
              </a:spcBef>
            </a:pPr>
            <a:r>
              <a:rPr lang="en-GB"/>
              <a:t>*This question was not asked to those that said they used social media and no other types of websites/apps for news</a:t>
            </a:r>
          </a:p>
        </p:txBody>
      </p:sp>
      <p:sp>
        <p:nvSpPr>
          <p:cNvPr id="11" name="TextBox 10">
            <a:extLst>
              <a:ext uri="{FF2B5EF4-FFF2-40B4-BE49-F238E27FC236}">
                <a16:creationId xmlns:a16="http://schemas.microsoft.com/office/drawing/2014/main" id="{D82536FE-E6EB-440A-9ABD-128C25F2ABA2}"/>
              </a:ext>
            </a:extLst>
          </p:cNvPr>
          <p:cNvSpPr txBox="1"/>
          <p:nvPr/>
        </p:nvSpPr>
        <p:spPr>
          <a:xfrm>
            <a:off x="7161818" y="6288030"/>
            <a:ext cx="1681315" cy="461665"/>
          </a:xfrm>
          <a:prstGeom prst="rect">
            <a:avLst/>
          </a:prstGeom>
          <a:solidFill>
            <a:schemeClr val="accent5">
              <a:lumMod val="20000"/>
              <a:lumOff val="80000"/>
            </a:schemeClr>
          </a:solidFill>
        </p:spPr>
        <p:txBody>
          <a:bodyPr wrap="square" rtlCol="0">
            <a:spAutoFit/>
          </a:bodyPr>
          <a:lstStyle/>
          <a:p>
            <a:pPr algn="ctr"/>
            <a:r>
              <a:rPr lang="en-GB" sz="1200"/>
              <a:t>2020 and 2021 ONLINE SAMPLE ONLY </a:t>
            </a:r>
          </a:p>
        </p:txBody>
      </p:sp>
    </p:spTree>
    <p:extLst>
      <p:ext uri="{BB962C8B-B14F-4D97-AF65-F5344CB8AC3E}">
        <p14:creationId xmlns:p14="http://schemas.microsoft.com/office/powerpoint/2010/main" val="41624419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2759" y="1391899"/>
            <a:ext cx="9046078" cy="300991"/>
          </a:xfrm>
          <a:prstGeom prst="rect">
            <a:avLst/>
          </a:prstGeom>
        </p:spPr>
        <p:txBody>
          <a:bodyPr/>
          <a:lstStyle/>
          <a:p>
            <a:r>
              <a:rPr lang="en-GB" kern="0">
                <a:cs typeface="Arial" pitchFamily="34" charset="0"/>
              </a:rPr>
              <a:t>Types of websites/apps used for news nowadays</a:t>
            </a:r>
            <a:br>
              <a:rPr lang="en-GB" kern="0">
                <a:cs typeface="Arial" pitchFamily="34" charset="0"/>
              </a:rPr>
            </a:br>
            <a:r>
              <a:rPr lang="en-GB" sz="1100" i="1" kern="0">
                <a:cs typeface="Arial" pitchFamily="34" charset="0"/>
              </a:rPr>
              <a:t>All adults 16+</a:t>
            </a:r>
            <a:br>
              <a:rPr lang="en-GB" kern="0">
                <a:cs typeface="Arial" pitchFamily="34" charset="0"/>
              </a:rPr>
            </a:br>
            <a:endParaRPr lang="en-GB"/>
          </a:p>
        </p:txBody>
      </p:sp>
      <p:sp>
        <p:nvSpPr>
          <p:cNvPr id="4" name="Text Placeholder 3"/>
          <p:cNvSpPr>
            <a:spLocks noGrp="1"/>
          </p:cNvSpPr>
          <p:nvPr>
            <p:ph type="body" sz="quarter" idx="14"/>
          </p:nvPr>
        </p:nvSpPr>
        <p:spPr>
          <a:xfrm>
            <a:off x="51792" y="307129"/>
            <a:ext cx="7611365" cy="705057"/>
          </a:xfrm>
          <a:prstGeom prst="rect">
            <a:avLst/>
          </a:prstGeom>
        </p:spPr>
        <p:txBody>
          <a:bodyPr/>
          <a:lstStyle/>
          <a:p>
            <a:r>
              <a:rPr lang="en-GB" sz="1800" kern="0">
                <a:cs typeface="Arial" panose="020B0604020202020204" pitchFamily="34" charset="0"/>
              </a:rPr>
              <a:t>Websites/apps of TV and radio companies are used by a third of adults for news. Search engines are used less than in 2020</a:t>
            </a:r>
            <a:endParaRPr lang="en-GB" sz="1800"/>
          </a:p>
        </p:txBody>
      </p:sp>
      <p:sp>
        <p:nvSpPr>
          <p:cNvPr id="10" name="Title 1">
            <a:extLst>
              <a:ext uri="{FF2B5EF4-FFF2-40B4-BE49-F238E27FC236}">
                <a16:creationId xmlns:a16="http://schemas.microsoft.com/office/drawing/2014/main" id="{6A36D0C7-48B8-4D57-A381-B1D07FF16648}"/>
              </a:ext>
            </a:extLst>
          </p:cNvPr>
          <p:cNvSpPr txBox="1">
            <a:spLocks/>
          </p:cNvSpPr>
          <p:nvPr/>
        </p:nvSpPr>
        <p:spPr>
          <a:xfrm>
            <a:off x="112759" y="1095023"/>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8.2</a:t>
            </a:r>
            <a:br>
              <a:rPr lang="en-GB" sz="1800" b="1">
                <a:latin typeface="+mn-lt"/>
                <a:cs typeface="Arial" pitchFamily="34" charset="0"/>
              </a:rPr>
            </a:br>
            <a:endParaRPr lang="en-GB" sz="1800" b="1">
              <a:latin typeface="+mn-lt"/>
              <a:cs typeface="Arial" pitchFamily="34" charset="0"/>
            </a:endParaRPr>
          </a:p>
        </p:txBody>
      </p:sp>
      <p:graphicFrame>
        <p:nvGraphicFramePr>
          <p:cNvPr id="12" name="Chart Placeholder 10" descr="This chart shows the types of websites/apps that are used for news nowadays – using the 2021 and 2020 online data.  In 2021, 33% used websites/apps of TV and radio companies, 27% used websites/apps of newspapers and 25% used search engines">
            <a:extLst>
              <a:ext uri="{FF2B5EF4-FFF2-40B4-BE49-F238E27FC236}">
                <a16:creationId xmlns:a16="http://schemas.microsoft.com/office/drawing/2014/main" id="{FAD49651-E60F-4FCB-AD8D-C25457EA6A99}"/>
              </a:ext>
            </a:extLst>
          </p:cNvPr>
          <p:cNvGraphicFramePr>
            <a:graphicFrameLocks/>
          </p:cNvGraphicFramePr>
          <p:nvPr>
            <p:extLst>
              <p:ext uri="{D42A27DB-BD31-4B8C-83A1-F6EECF244321}">
                <p14:modId xmlns:p14="http://schemas.microsoft.com/office/powerpoint/2010/main" val="3576739434"/>
              </p:ext>
            </p:extLst>
          </p:nvPr>
        </p:nvGraphicFramePr>
        <p:xfrm>
          <a:off x="600037" y="1800088"/>
          <a:ext cx="6917182" cy="4108627"/>
        </p:xfrm>
        <a:graphic>
          <a:graphicData uri="http://schemas.openxmlformats.org/drawingml/2006/chart">
            <c:chart xmlns:c="http://schemas.openxmlformats.org/drawingml/2006/chart" xmlns:r="http://schemas.openxmlformats.org/officeDocument/2006/relationships" r:id="rId3"/>
          </a:graphicData>
        </a:graphic>
      </p:graphicFrame>
      <p:sp>
        <p:nvSpPr>
          <p:cNvPr id="13" name="Isosceles Triangle 12">
            <a:extLst>
              <a:ext uri="{FF2B5EF4-FFF2-40B4-BE49-F238E27FC236}">
                <a16:creationId xmlns:a16="http://schemas.microsoft.com/office/drawing/2014/main" id="{DEB7465D-1CA0-4D13-8C0B-11C21F53A2BF}"/>
              </a:ext>
              <a:ext uri="{C183D7F6-B498-43B3-948B-1728B52AA6E4}">
                <adec:decorative xmlns:adec="http://schemas.microsoft.com/office/drawing/2017/decorative" val="1"/>
              </a:ext>
            </a:extLst>
          </p:cNvPr>
          <p:cNvSpPr/>
          <p:nvPr/>
        </p:nvSpPr>
        <p:spPr bwMode="ltGray">
          <a:xfrm rot="10800000">
            <a:off x="6105525" y="3162543"/>
            <a:ext cx="91440" cy="9144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4" name="Text Placeholder 4"/>
          <p:cNvSpPr>
            <a:spLocks noGrp="1"/>
          </p:cNvSpPr>
          <p:nvPr>
            <p:ph type="body" sz="quarter" idx="12"/>
          </p:nvPr>
        </p:nvSpPr>
        <p:spPr>
          <a:xfrm>
            <a:off x="11253" y="5977560"/>
            <a:ext cx="9046078" cy="880439"/>
          </a:xfrm>
        </p:spPr>
        <p:txBody>
          <a:bodyPr/>
          <a:lstStyle/>
          <a:p>
            <a:pPr>
              <a:spcBef>
                <a:spcPts val="200"/>
              </a:spcBef>
              <a:tabLst>
                <a:tab pos="8696325" algn="r"/>
              </a:tabLst>
            </a:pPr>
            <a:r>
              <a:rPr lang="en-GB"/>
              <a:t>Source: </a:t>
            </a:r>
            <a:r>
              <a:rPr lang="en-CA"/>
              <a:t>Ofcom News Consumption Survey 2021 - ONLINE sample only	</a:t>
            </a:r>
            <a:r>
              <a:rPr lang="en-US"/>
              <a:t>Green/red triangles </a:t>
            </a:r>
            <a:r>
              <a:rPr lang="en-GB"/>
              <a:t>indicate statistically significant differences between 2021 and 2020</a:t>
            </a:r>
          </a:p>
          <a:p>
            <a:pPr>
              <a:spcBef>
                <a:spcPts val="200"/>
              </a:spcBef>
              <a:tabLst>
                <a:tab pos="8696325" algn="r"/>
              </a:tabLst>
            </a:pPr>
            <a:r>
              <a:rPr lang="en-GB"/>
              <a:t>Question: </a:t>
            </a:r>
            <a:r>
              <a:rPr lang="nl-NL"/>
              <a:t>C2. Which of the following do you use to get news? </a:t>
            </a:r>
            <a:endParaRPr lang="en-US"/>
          </a:p>
          <a:p>
            <a:pPr>
              <a:spcBef>
                <a:spcPts val="200"/>
              </a:spcBef>
            </a:pPr>
            <a:r>
              <a:rPr lang="en-GB"/>
              <a:t>Base: All adults 16+ – 2021=3327, 2020=2510</a:t>
            </a:r>
            <a:endParaRPr lang="en-US"/>
          </a:p>
        </p:txBody>
      </p:sp>
      <p:sp>
        <p:nvSpPr>
          <p:cNvPr id="11" name="TextBox 10">
            <a:extLst>
              <a:ext uri="{FF2B5EF4-FFF2-40B4-BE49-F238E27FC236}">
                <a16:creationId xmlns:a16="http://schemas.microsoft.com/office/drawing/2014/main" id="{EA3360C3-1E62-4762-AA45-2A7B3F85D8FB}"/>
              </a:ext>
            </a:extLst>
          </p:cNvPr>
          <p:cNvSpPr txBox="1"/>
          <p:nvPr/>
        </p:nvSpPr>
        <p:spPr>
          <a:xfrm>
            <a:off x="7161818" y="6288030"/>
            <a:ext cx="1681315" cy="461665"/>
          </a:xfrm>
          <a:prstGeom prst="rect">
            <a:avLst/>
          </a:prstGeom>
          <a:solidFill>
            <a:schemeClr val="accent5">
              <a:lumMod val="20000"/>
              <a:lumOff val="80000"/>
            </a:schemeClr>
          </a:solidFill>
        </p:spPr>
        <p:txBody>
          <a:bodyPr wrap="square" rtlCol="0">
            <a:spAutoFit/>
          </a:bodyPr>
          <a:lstStyle/>
          <a:p>
            <a:pPr algn="ctr"/>
            <a:r>
              <a:rPr lang="en-GB" sz="1200"/>
              <a:t>2020 and 2021 ONLINE SAMPLE ONLY </a:t>
            </a:r>
          </a:p>
        </p:txBody>
      </p:sp>
    </p:spTree>
    <p:extLst>
      <p:ext uri="{BB962C8B-B14F-4D97-AF65-F5344CB8AC3E}">
        <p14:creationId xmlns:p14="http://schemas.microsoft.com/office/powerpoint/2010/main" val="39108435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22" y="1595348"/>
            <a:ext cx="9046078" cy="300991"/>
          </a:xfrm>
          <a:prstGeom prst="rect">
            <a:avLst/>
          </a:prstGeom>
        </p:spPr>
        <p:txBody>
          <a:bodyPr/>
          <a:lstStyle/>
          <a:p>
            <a:r>
              <a:rPr lang="en-GB" kern="0">
                <a:cs typeface="Arial" pitchFamily="34" charset="0"/>
              </a:rPr>
              <a:t>Types of websites/apps used for news nowadays 2021 -</a:t>
            </a:r>
            <a:r>
              <a:rPr lang="en-GB">
                <a:latin typeface="+mn-lt"/>
                <a:cs typeface="Arial" pitchFamily="34" charset="0"/>
              </a:rPr>
              <a:t> by demographic group</a:t>
            </a:r>
            <a:br>
              <a:rPr lang="en-GB">
                <a:latin typeface="+mn-lt"/>
                <a:cs typeface="Arial" pitchFamily="34" charset="0"/>
              </a:rPr>
            </a:br>
            <a:r>
              <a:rPr lang="en-GB" sz="1100" i="1" kern="0">
                <a:cs typeface="Arial" pitchFamily="34" charset="0"/>
              </a:rPr>
              <a:t>All adults 16+</a:t>
            </a:r>
            <a:br>
              <a:rPr lang="en-GB">
                <a:latin typeface="+mn-lt"/>
                <a:cs typeface="Arial" pitchFamily="34" charset="0"/>
              </a:rPr>
            </a:br>
            <a:endParaRPr lang="en-GB">
              <a:latin typeface="+mn-lt"/>
              <a:cs typeface="Arial" pitchFamily="34" charset="0"/>
            </a:endParaRPr>
          </a:p>
        </p:txBody>
      </p:sp>
      <p:sp>
        <p:nvSpPr>
          <p:cNvPr id="6" name="Text Placeholder 5"/>
          <p:cNvSpPr>
            <a:spLocks noGrp="1"/>
          </p:cNvSpPr>
          <p:nvPr>
            <p:ph type="body" sz="quarter" idx="14"/>
          </p:nvPr>
        </p:nvSpPr>
        <p:spPr>
          <a:xfrm>
            <a:off x="95263" y="291158"/>
            <a:ext cx="7399348" cy="705057"/>
          </a:xfrm>
        </p:spPr>
        <p:txBody>
          <a:bodyPr/>
          <a:lstStyle/>
          <a:p>
            <a:r>
              <a:rPr lang="en-GB" sz="1800"/>
              <a:t>ABC1s, males and people from minority ethnic groups tend to use a wider variety of online news sources nowadays compared to C2DEs, females and white people</a:t>
            </a:r>
            <a:endParaRPr lang="en-US" sz="1800"/>
          </a:p>
        </p:txBody>
      </p:sp>
      <p:sp>
        <p:nvSpPr>
          <p:cNvPr id="7" name="Title 1">
            <a:extLst>
              <a:ext uri="{FF2B5EF4-FFF2-40B4-BE49-F238E27FC236}">
                <a16:creationId xmlns:a16="http://schemas.microsoft.com/office/drawing/2014/main" id="{C06A088E-1917-42C7-A725-F180650C0380}"/>
              </a:ext>
            </a:extLst>
          </p:cNvPr>
          <p:cNvSpPr txBox="1">
            <a:spLocks/>
          </p:cNvSpPr>
          <p:nvPr/>
        </p:nvSpPr>
        <p:spPr>
          <a:xfrm>
            <a:off x="97922" y="1283893"/>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8.3</a:t>
            </a:r>
            <a:br>
              <a:rPr lang="en-GB" sz="1800" b="1">
                <a:latin typeface="+mn-lt"/>
                <a:cs typeface="Arial" pitchFamily="34" charset="0"/>
              </a:rPr>
            </a:br>
            <a:endParaRPr lang="en-GB" sz="1800" b="1">
              <a:latin typeface="+mn-lt"/>
              <a:cs typeface="Arial" pitchFamily="34" charset="0"/>
            </a:endParaRPr>
          </a:p>
        </p:txBody>
      </p:sp>
      <p:graphicFrame>
        <p:nvGraphicFramePr>
          <p:cNvPr id="8" name="Table 7" descr="This table shows the types of websites/apps used for news nowadays, split by gender, age, socio-economic group and ethnic group – using the 2021 online data. The main differences are referred to in the commentary text "/>
          <p:cNvGraphicFramePr>
            <a:graphicFrameLocks noGrp="1"/>
          </p:cNvGraphicFramePr>
          <p:nvPr>
            <p:extLst>
              <p:ext uri="{D42A27DB-BD31-4B8C-83A1-F6EECF244321}">
                <p14:modId xmlns:p14="http://schemas.microsoft.com/office/powerpoint/2010/main" val="4000088640"/>
              </p:ext>
            </p:extLst>
          </p:nvPr>
        </p:nvGraphicFramePr>
        <p:xfrm>
          <a:off x="240104" y="2252450"/>
          <a:ext cx="8549640" cy="2907663"/>
        </p:xfrm>
        <a:graphic>
          <a:graphicData uri="http://schemas.openxmlformats.org/drawingml/2006/table">
            <a:tbl>
              <a:tblPr firstRow="1" firstCol="1" bandRow="1">
                <a:tableStyleId>{5C22544A-7EE6-4342-B048-85BDC9FD1C3A}</a:tableStyleId>
              </a:tblPr>
              <a:tblGrid>
                <a:gridCol w="274320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gridCol w="640080">
                  <a:extLst>
                    <a:ext uri="{9D8B030D-6E8A-4147-A177-3AD203B41FA5}">
                      <a16:colId xmlns:a16="http://schemas.microsoft.com/office/drawing/2014/main" val="20003"/>
                    </a:ext>
                  </a:extLst>
                </a:gridCol>
                <a:gridCol w="640080">
                  <a:extLst>
                    <a:ext uri="{9D8B030D-6E8A-4147-A177-3AD203B41FA5}">
                      <a16:colId xmlns:a16="http://schemas.microsoft.com/office/drawing/2014/main" val="20004"/>
                    </a:ext>
                  </a:extLst>
                </a:gridCol>
                <a:gridCol w="640080">
                  <a:extLst>
                    <a:ext uri="{9D8B030D-6E8A-4147-A177-3AD203B41FA5}">
                      <a16:colId xmlns:a16="http://schemas.microsoft.com/office/drawing/2014/main" val="20005"/>
                    </a:ext>
                  </a:extLst>
                </a:gridCol>
                <a:gridCol w="640080">
                  <a:extLst>
                    <a:ext uri="{9D8B030D-6E8A-4147-A177-3AD203B41FA5}">
                      <a16:colId xmlns:a16="http://schemas.microsoft.com/office/drawing/2014/main" val="20007"/>
                    </a:ext>
                  </a:extLst>
                </a:gridCol>
                <a:gridCol w="640080">
                  <a:extLst>
                    <a:ext uri="{9D8B030D-6E8A-4147-A177-3AD203B41FA5}">
                      <a16:colId xmlns:a16="http://schemas.microsoft.com/office/drawing/2014/main" val="20008"/>
                    </a:ext>
                  </a:extLst>
                </a:gridCol>
                <a:gridCol w="640080">
                  <a:extLst>
                    <a:ext uri="{9D8B030D-6E8A-4147-A177-3AD203B41FA5}">
                      <a16:colId xmlns:a16="http://schemas.microsoft.com/office/drawing/2014/main" val="20009"/>
                    </a:ext>
                  </a:extLst>
                </a:gridCol>
                <a:gridCol w="685800">
                  <a:extLst>
                    <a:ext uri="{9D8B030D-6E8A-4147-A177-3AD203B41FA5}">
                      <a16:colId xmlns:a16="http://schemas.microsoft.com/office/drawing/2014/main" val="20006"/>
                    </a:ext>
                  </a:extLst>
                </a:gridCol>
              </a:tblGrid>
              <a:tr h="365760">
                <a:tc>
                  <a:txBody>
                    <a:bodyPr/>
                    <a:lstStyle/>
                    <a:p>
                      <a:pPr algn="l"/>
                      <a:endParaRPr lang="en-GB" sz="1200">
                        <a:solidFill>
                          <a:schemeClr val="tx2"/>
                        </a:solidFill>
                      </a:endParaRPr>
                    </a:p>
                  </a:txBody>
                  <a:tcPr>
                    <a:lnR w="38100" cap="flat" cmpd="sng" algn="ctr">
                      <a:solidFill>
                        <a:schemeClr val="bg1"/>
                      </a:solidFill>
                      <a:prstDash val="solid"/>
                      <a:round/>
                      <a:headEnd type="none" w="med" len="med"/>
                      <a:tailEnd type="none" w="med" len="med"/>
                    </a:lnR>
                    <a:solidFill>
                      <a:schemeClr val="bg1"/>
                    </a:solidFill>
                  </a:tcPr>
                </a:tc>
                <a:tc>
                  <a:txBody>
                    <a:bodyPr/>
                    <a:lstStyle/>
                    <a:p>
                      <a:pPr algn="ctr"/>
                      <a:r>
                        <a:rPr lang="en-GB" sz="1200"/>
                        <a:t>Total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solidFill>
                  </a:tcPr>
                </a:tc>
                <a:tc>
                  <a:txBody>
                    <a:bodyPr/>
                    <a:lstStyle/>
                    <a:p>
                      <a:pPr algn="ctr"/>
                      <a:r>
                        <a:rPr lang="en-GB" sz="1200"/>
                        <a:t>Male</a:t>
                      </a:r>
                    </a:p>
                  </a:txBody>
                  <a:tcPr anchor="ctr">
                    <a:lnL w="38100" cap="flat" cmpd="sng" algn="ctr">
                      <a:solidFill>
                        <a:schemeClr val="bg1"/>
                      </a:solidFill>
                      <a:prstDash val="solid"/>
                      <a:round/>
                      <a:headEnd type="none" w="med" len="med"/>
                      <a:tailEnd type="none" w="med" len="med"/>
                    </a:lnL>
                    <a:solidFill>
                      <a:schemeClr val="bg2"/>
                    </a:solidFill>
                  </a:tcPr>
                </a:tc>
                <a:tc>
                  <a:txBody>
                    <a:bodyPr/>
                    <a:lstStyle/>
                    <a:p>
                      <a:pPr algn="ctr"/>
                      <a:r>
                        <a:rPr lang="en-GB" sz="1200"/>
                        <a:t>Female</a:t>
                      </a:r>
                    </a:p>
                  </a:txBody>
                  <a:tcPr anchor="ctr">
                    <a:lnR w="38100" cap="flat" cmpd="sng" algn="ctr">
                      <a:solidFill>
                        <a:schemeClr val="bg1"/>
                      </a:solidFill>
                      <a:prstDash val="solid"/>
                      <a:round/>
                      <a:headEnd type="none" w="med" len="med"/>
                      <a:tailEnd type="none" w="med" len="med"/>
                    </a:lnR>
                    <a:solidFill>
                      <a:schemeClr val="bg2"/>
                    </a:solidFill>
                  </a:tcPr>
                </a:tc>
                <a:tc>
                  <a:txBody>
                    <a:bodyPr/>
                    <a:lstStyle/>
                    <a:p>
                      <a:pPr marL="0" algn="ctr" defTabSz="457200" rtl="0" eaLnBrk="1" latinLnBrk="0" hangingPunct="1"/>
                      <a:r>
                        <a:rPr lang="en-GB" sz="1200" b="1" kern="1200">
                          <a:solidFill>
                            <a:schemeClr val="lt1"/>
                          </a:solidFill>
                          <a:latin typeface="+mn-lt"/>
                          <a:ea typeface="+mn-ea"/>
                          <a:cs typeface="+mn-cs"/>
                        </a:rPr>
                        <a:t>16-24</a:t>
                      </a:r>
                    </a:p>
                  </a:txBody>
                  <a:tcPr anchor="ctr">
                    <a:lnL w="38100" cap="flat" cmpd="sng" algn="ctr">
                      <a:solidFill>
                        <a:schemeClr val="bg1"/>
                      </a:solidFill>
                      <a:prstDash val="solid"/>
                      <a:round/>
                      <a:headEnd type="none" w="med" len="med"/>
                      <a:tailEnd type="none" w="med" len="med"/>
                    </a:lnL>
                    <a:solidFill>
                      <a:schemeClr val="bg2"/>
                    </a:solidFill>
                  </a:tcPr>
                </a:tc>
                <a:tc>
                  <a:txBody>
                    <a:bodyPr/>
                    <a:lstStyle/>
                    <a:p>
                      <a:pPr marL="0" algn="ctr" defTabSz="457200" rtl="0" eaLnBrk="1" latinLnBrk="0" hangingPunct="1"/>
                      <a:r>
                        <a:rPr lang="en-GB" sz="1200" b="1" kern="1200">
                          <a:solidFill>
                            <a:schemeClr val="lt1"/>
                          </a:solidFill>
                          <a:latin typeface="+mn-lt"/>
                          <a:ea typeface="+mn-ea"/>
                          <a:cs typeface="+mn-cs"/>
                        </a:rPr>
                        <a:t>65+</a:t>
                      </a:r>
                    </a:p>
                  </a:txBody>
                  <a:tcPr anchor="ctr">
                    <a:lnR w="38100" cap="flat" cmpd="sng" algn="ctr">
                      <a:solidFill>
                        <a:schemeClr val="bg1"/>
                      </a:solidFill>
                      <a:prstDash val="solid"/>
                      <a:round/>
                      <a:headEnd type="none" w="med" len="med"/>
                      <a:tailEnd type="none" w="med" len="med"/>
                    </a:lnR>
                    <a:solidFill>
                      <a:schemeClr val="bg2"/>
                    </a:solidFill>
                  </a:tcPr>
                </a:tc>
                <a:tc>
                  <a:txBody>
                    <a:bodyPr/>
                    <a:lstStyle/>
                    <a:p>
                      <a:pPr marL="0" algn="ctr" defTabSz="457200" rtl="0" eaLnBrk="1" fontAlgn="b" latinLnBrk="0" hangingPunct="1"/>
                      <a:r>
                        <a:rPr lang="en-GB" sz="1200" b="1" kern="1200">
                          <a:solidFill>
                            <a:schemeClr val="lt1"/>
                          </a:solidFill>
                          <a:latin typeface="+mn-lt"/>
                          <a:ea typeface="+mn-ea"/>
                          <a:cs typeface="+mn-cs"/>
                        </a:rPr>
                        <a:t>ABC1</a:t>
                      </a:r>
                    </a:p>
                  </a:txBody>
                  <a:tcPr marL="9525" marR="9525" marT="9525" marB="0" anchor="ctr">
                    <a:lnL w="38100" cap="flat" cmpd="sng" algn="ctr">
                      <a:solidFill>
                        <a:schemeClr val="bg1"/>
                      </a:solidFill>
                      <a:prstDash val="solid"/>
                      <a:round/>
                      <a:headEnd type="none" w="med" len="med"/>
                      <a:tailEnd type="none" w="med" len="med"/>
                    </a:lnL>
                    <a:solidFill>
                      <a:schemeClr val="bg2"/>
                    </a:solidFill>
                  </a:tcPr>
                </a:tc>
                <a:tc>
                  <a:txBody>
                    <a:bodyPr/>
                    <a:lstStyle/>
                    <a:p>
                      <a:pPr marL="0" algn="ctr" defTabSz="457200" rtl="0" eaLnBrk="1" fontAlgn="b" latinLnBrk="0" hangingPunct="1"/>
                      <a:r>
                        <a:rPr lang="en-GB" sz="1200" b="1" kern="1200">
                          <a:solidFill>
                            <a:schemeClr val="lt1"/>
                          </a:solidFill>
                          <a:latin typeface="+mn-lt"/>
                          <a:ea typeface="+mn-ea"/>
                          <a:cs typeface="+mn-cs"/>
                        </a:rPr>
                        <a:t>C2DE</a:t>
                      </a:r>
                    </a:p>
                  </a:txBody>
                  <a:tcPr marL="9525" marR="9525" marT="9525" marB="0" anchor="ctr">
                    <a:lnR w="38100" cap="flat" cmpd="sng" algn="ctr">
                      <a:solidFill>
                        <a:schemeClr val="bg1"/>
                      </a:solidFill>
                      <a:prstDash val="solid"/>
                      <a:round/>
                      <a:headEnd type="none" w="med" len="med"/>
                      <a:tailEnd type="none" w="med" len="med"/>
                    </a:lnR>
                    <a:solidFill>
                      <a:schemeClr val="bg2"/>
                    </a:solidFill>
                  </a:tcPr>
                </a:tc>
                <a:tc>
                  <a:txBody>
                    <a:bodyPr/>
                    <a:lstStyle/>
                    <a:p>
                      <a:pPr marL="0" algn="ctr" defTabSz="457200" rtl="0" eaLnBrk="1" fontAlgn="b" latinLnBrk="0" hangingPunct="1">
                        <a:lnSpc>
                          <a:spcPct val="80000"/>
                        </a:lnSpc>
                      </a:pPr>
                      <a:r>
                        <a:rPr lang="en-GB" sz="1200" b="1" kern="1200">
                          <a:solidFill>
                            <a:schemeClr val="lt1"/>
                          </a:solidFill>
                          <a:latin typeface="+mn-lt"/>
                          <a:ea typeface="+mn-ea"/>
                          <a:cs typeface="+mn-cs"/>
                        </a:rPr>
                        <a:t>Minority ethnic groups</a:t>
                      </a:r>
                    </a:p>
                  </a:txBody>
                  <a:tcPr marL="9525" marR="9525" marT="9525" marB="0" anchor="ctr">
                    <a:lnL w="38100" cap="flat" cmpd="sng" algn="ctr">
                      <a:solidFill>
                        <a:schemeClr val="bg1"/>
                      </a:solidFill>
                      <a:prstDash val="solid"/>
                      <a:round/>
                      <a:headEnd type="none" w="med" len="med"/>
                      <a:tailEnd type="none" w="med" len="med"/>
                    </a:lnL>
                    <a:solidFill>
                      <a:schemeClr val="bg2"/>
                    </a:solidFill>
                  </a:tcPr>
                </a:tc>
                <a:tc>
                  <a:txBody>
                    <a:bodyPr/>
                    <a:lstStyle/>
                    <a:p>
                      <a:pPr marL="0" algn="ctr" defTabSz="457200" rtl="0" eaLnBrk="1" fontAlgn="b" latinLnBrk="0" hangingPunct="1"/>
                      <a:r>
                        <a:rPr lang="en-GB" sz="1200" b="1" kern="1200">
                          <a:solidFill>
                            <a:schemeClr val="lt1"/>
                          </a:solidFill>
                          <a:latin typeface="+mn-lt"/>
                          <a:ea typeface="+mn-ea"/>
                          <a:cs typeface="+mn-cs"/>
                        </a:rPr>
                        <a:t>White</a:t>
                      </a:r>
                    </a:p>
                  </a:txBody>
                  <a:tcPr marL="9525" marR="9525" marT="9525" marB="0" anchor="ctr">
                    <a:solidFill>
                      <a:schemeClr val="bg2"/>
                    </a:solidFill>
                  </a:tcPr>
                </a:tc>
                <a:extLst>
                  <a:ext uri="{0D108BD9-81ED-4DB2-BD59-A6C34878D82A}">
                    <a16:rowId xmlns:a16="http://schemas.microsoft.com/office/drawing/2014/main" val="10000"/>
                  </a:ext>
                </a:extLst>
              </a:tr>
              <a:tr h="351318">
                <a:tc>
                  <a:txBody>
                    <a:bodyPr/>
                    <a:lstStyle/>
                    <a:p>
                      <a:pPr marL="91440" algn="l" fontAlgn="ctr"/>
                      <a:r>
                        <a:rPr lang="en-CA" sz="1100" b="0" i="0" u="none" strike="noStrike">
                          <a:solidFill>
                            <a:schemeClr val="bg1"/>
                          </a:solidFill>
                          <a:latin typeface="Calibri"/>
                        </a:rPr>
                        <a:t>Websites/apps of TV and radio companies</a:t>
                      </a:r>
                    </a:p>
                  </a:txBody>
                  <a:tcPr marL="9525" marR="9525" marT="9525"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1" i="0" u="none" strike="noStrike">
                          <a:solidFill>
                            <a:srgbClr val="000000"/>
                          </a:solidFill>
                          <a:effectLst/>
                          <a:latin typeface="Calibri" panose="020F0502020204030204" pitchFamily="34" charset="0"/>
                        </a:rPr>
                        <a:t>33%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38%</a:t>
                      </a:r>
                    </a:p>
                  </a:txBody>
                  <a:tcPr marL="9525" marR="9525" marT="9525"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29%</a:t>
                      </a:r>
                    </a:p>
                  </a:txBody>
                  <a:tcPr marL="9525" marR="9525" marT="9525"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24%</a:t>
                      </a:r>
                    </a:p>
                  </a:txBody>
                  <a:tcPr marL="9525" marR="9525" marT="9525"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31%</a:t>
                      </a:r>
                    </a:p>
                  </a:txBody>
                  <a:tcPr marL="9525" marR="9525" marT="9525"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39%</a:t>
                      </a:r>
                    </a:p>
                  </a:txBody>
                  <a:tcPr marL="9525" marR="9525" marT="9525"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26%</a:t>
                      </a:r>
                    </a:p>
                  </a:txBody>
                  <a:tcPr marL="9525" marR="9525" marT="9525"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33%</a:t>
                      </a:r>
                    </a:p>
                  </a:txBody>
                  <a:tcPr marL="9525" marR="9525" marT="9525"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33%</a:t>
                      </a:r>
                    </a:p>
                  </a:txBody>
                  <a:tcPr marL="9525" marR="9525" marT="9525" marB="0" anchor="ctr">
                    <a:solidFill>
                      <a:srgbClr val="F3D9E9"/>
                    </a:solidFill>
                  </a:tcPr>
                </a:tc>
                <a:extLst>
                  <a:ext uri="{0D108BD9-81ED-4DB2-BD59-A6C34878D82A}">
                    <a16:rowId xmlns:a16="http://schemas.microsoft.com/office/drawing/2014/main" val="10001"/>
                  </a:ext>
                </a:extLst>
              </a:tr>
              <a:tr h="351318">
                <a:tc>
                  <a:txBody>
                    <a:bodyPr/>
                    <a:lstStyle/>
                    <a:p>
                      <a:pPr marL="91440" algn="l" fontAlgn="ctr"/>
                      <a:r>
                        <a:rPr lang="en-US" sz="1100" b="0" i="0" u="none" strike="noStrike">
                          <a:solidFill>
                            <a:schemeClr val="bg1"/>
                          </a:solidFill>
                          <a:latin typeface="Calibri"/>
                        </a:rPr>
                        <a:t>Websites/apps of newspapers</a:t>
                      </a:r>
                    </a:p>
                  </a:txBody>
                  <a:tcPr marL="9525" marR="9525" marT="9525"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1" i="0" u="none" strike="noStrike">
                          <a:solidFill>
                            <a:srgbClr val="000000"/>
                          </a:solidFill>
                          <a:effectLst/>
                          <a:latin typeface="Calibri" panose="020F0502020204030204" pitchFamily="34" charset="0"/>
                        </a:rPr>
                        <a:t>27%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30%</a:t>
                      </a:r>
                    </a:p>
                  </a:txBody>
                  <a:tcPr marL="9525" marR="9525" marT="9525"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25%</a:t>
                      </a:r>
                    </a:p>
                  </a:txBody>
                  <a:tcPr marL="9525" marR="9525" marT="9525"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25%</a:t>
                      </a:r>
                    </a:p>
                  </a:txBody>
                  <a:tcPr marL="9525" marR="9525" marT="9525"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25%</a:t>
                      </a:r>
                    </a:p>
                  </a:txBody>
                  <a:tcPr marL="9525" marR="9525" marT="9525"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31%</a:t>
                      </a:r>
                    </a:p>
                  </a:txBody>
                  <a:tcPr marL="9525" marR="9525" marT="9525"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22%</a:t>
                      </a:r>
                    </a:p>
                  </a:txBody>
                  <a:tcPr marL="9525" marR="9525" marT="9525"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30%</a:t>
                      </a:r>
                    </a:p>
                  </a:txBody>
                  <a:tcPr marL="9525" marR="9525" marT="9525"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27%</a:t>
                      </a:r>
                    </a:p>
                  </a:txBody>
                  <a:tcPr marL="9525" marR="9525" marT="9525" marB="0" anchor="ctr">
                    <a:solidFill>
                      <a:srgbClr val="F3D9E9"/>
                    </a:solidFill>
                  </a:tcPr>
                </a:tc>
                <a:extLst>
                  <a:ext uri="{0D108BD9-81ED-4DB2-BD59-A6C34878D82A}">
                    <a16:rowId xmlns:a16="http://schemas.microsoft.com/office/drawing/2014/main" val="10002"/>
                  </a:ext>
                </a:extLst>
              </a:tr>
              <a:tr h="351318">
                <a:tc>
                  <a:txBody>
                    <a:bodyPr/>
                    <a:lstStyle/>
                    <a:p>
                      <a:pPr marL="91440" algn="l" fontAlgn="ctr"/>
                      <a:r>
                        <a:rPr lang="en-US" sz="1100" b="0" i="0" u="none" strike="noStrike">
                          <a:solidFill>
                            <a:schemeClr val="bg1"/>
                          </a:solidFill>
                          <a:latin typeface="Calibri"/>
                        </a:rPr>
                        <a:t>Search engines</a:t>
                      </a:r>
                    </a:p>
                  </a:txBody>
                  <a:tcPr marL="9525" marR="9525" marT="9525"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1" i="0" u="none" strike="noStrike">
                          <a:solidFill>
                            <a:srgbClr val="000000"/>
                          </a:solidFill>
                          <a:effectLst/>
                          <a:latin typeface="Calibri" panose="020F0502020204030204" pitchFamily="34" charset="0"/>
                        </a:rPr>
                        <a:t>25%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26%</a:t>
                      </a:r>
                    </a:p>
                  </a:txBody>
                  <a:tcPr marL="9525" marR="9525" marT="9525"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23%</a:t>
                      </a:r>
                    </a:p>
                  </a:txBody>
                  <a:tcPr marL="9525" marR="9525" marT="9525"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24%</a:t>
                      </a:r>
                    </a:p>
                  </a:txBody>
                  <a:tcPr marL="9525" marR="9525" marT="9525"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21%</a:t>
                      </a:r>
                    </a:p>
                  </a:txBody>
                  <a:tcPr marL="9525" marR="9525" marT="9525"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26%</a:t>
                      </a:r>
                    </a:p>
                  </a:txBody>
                  <a:tcPr marL="9525" marR="9525" marT="9525"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23%</a:t>
                      </a:r>
                    </a:p>
                  </a:txBody>
                  <a:tcPr marL="9525" marR="9525" marT="9525"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32%</a:t>
                      </a:r>
                    </a:p>
                  </a:txBody>
                  <a:tcPr marL="9525" marR="9525" marT="9525"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24%</a:t>
                      </a:r>
                    </a:p>
                  </a:txBody>
                  <a:tcPr marL="9525" marR="9525" marT="9525" marB="0" anchor="ctr">
                    <a:solidFill>
                      <a:srgbClr val="F3D9E9"/>
                    </a:solidFill>
                  </a:tcPr>
                </a:tc>
                <a:extLst>
                  <a:ext uri="{0D108BD9-81ED-4DB2-BD59-A6C34878D82A}">
                    <a16:rowId xmlns:a16="http://schemas.microsoft.com/office/drawing/2014/main" val="10003"/>
                  </a:ext>
                </a:extLst>
              </a:tr>
              <a:tr h="351318">
                <a:tc>
                  <a:txBody>
                    <a:bodyPr/>
                    <a:lstStyle/>
                    <a:p>
                      <a:pPr marL="91440" algn="l" fontAlgn="ctr"/>
                      <a:r>
                        <a:rPr lang="en-CA" sz="1100" b="0" i="0" u="none" strike="noStrike">
                          <a:solidFill>
                            <a:schemeClr val="bg1"/>
                          </a:solidFill>
                          <a:latin typeface="Calibri"/>
                        </a:rPr>
                        <a:t>Websites/apps of news aggregation sites</a:t>
                      </a:r>
                    </a:p>
                  </a:txBody>
                  <a:tcPr marL="9525" marR="9525" marT="9525"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1" i="0" u="none" strike="noStrike">
                          <a:solidFill>
                            <a:srgbClr val="000000"/>
                          </a:solidFill>
                          <a:effectLst/>
                          <a:latin typeface="Calibri" panose="020F0502020204030204" pitchFamily="34" charset="0"/>
                        </a:rPr>
                        <a:t>19%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21%</a:t>
                      </a:r>
                    </a:p>
                  </a:txBody>
                  <a:tcPr marL="9525" marR="9525" marT="9525"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17%</a:t>
                      </a:r>
                    </a:p>
                  </a:txBody>
                  <a:tcPr marL="9525" marR="9525" marT="9525"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21%</a:t>
                      </a:r>
                    </a:p>
                  </a:txBody>
                  <a:tcPr marL="9525" marR="9525" marT="9525"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15%</a:t>
                      </a:r>
                    </a:p>
                  </a:txBody>
                  <a:tcPr marL="9525" marR="9525" marT="9525"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20%</a:t>
                      </a:r>
                    </a:p>
                  </a:txBody>
                  <a:tcPr marL="9525" marR="9525" marT="9525"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17%</a:t>
                      </a:r>
                    </a:p>
                  </a:txBody>
                  <a:tcPr marL="9525" marR="9525" marT="9525"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28%</a:t>
                      </a:r>
                    </a:p>
                  </a:txBody>
                  <a:tcPr marL="9525" marR="9525" marT="9525"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18%</a:t>
                      </a:r>
                    </a:p>
                  </a:txBody>
                  <a:tcPr marL="9525" marR="9525" marT="9525" marB="0" anchor="ctr">
                    <a:solidFill>
                      <a:srgbClr val="F3D9E9"/>
                    </a:solidFill>
                  </a:tcPr>
                </a:tc>
                <a:extLst>
                  <a:ext uri="{0D108BD9-81ED-4DB2-BD59-A6C34878D82A}">
                    <a16:rowId xmlns:a16="http://schemas.microsoft.com/office/drawing/2014/main" val="10004"/>
                  </a:ext>
                </a:extLst>
              </a:tr>
              <a:tr h="351318">
                <a:tc>
                  <a:txBody>
                    <a:bodyPr/>
                    <a:lstStyle/>
                    <a:p>
                      <a:pPr marL="91440" algn="l" fontAlgn="ctr"/>
                      <a:r>
                        <a:rPr lang="en-CA" sz="1100" b="0" i="0" u="none" strike="noStrike">
                          <a:solidFill>
                            <a:schemeClr val="bg1"/>
                          </a:solidFill>
                          <a:latin typeface="Calibri"/>
                        </a:rPr>
                        <a:t>Websites/apps of online news organisations</a:t>
                      </a:r>
                    </a:p>
                  </a:txBody>
                  <a:tcPr marL="9525" marR="9525" marT="9525"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1" i="0" u="none" strike="noStrike">
                          <a:solidFill>
                            <a:srgbClr val="000000"/>
                          </a:solidFill>
                          <a:effectLst/>
                          <a:latin typeface="Calibri" panose="020F0502020204030204" pitchFamily="34" charset="0"/>
                        </a:rPr>
                        <a:t>17%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18%</a:t>
                      </a:r>
                    </a:p>
                  </a:txBody>
                  <a:tcPr marL="9525" marR="9525" marT="9525"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15%</a:t>
                      </a:r>
                    </a:p>
                  </a:txBody>
                  <a:tcPr marL="9525" marR="9525" marT="9525"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19%</a:t>
                      </a:r>
                    </a:p>
                  </a:txBody>
                  <a:tcPr marL="9525" marR="9525" marT="9525"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12%</a:t>
                      </a:r>
                    </a:p>
                  </a:txBody>
                  <a:tcPr marL="9525" marR="9525" marT="9525"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19%</a:t>
                      </a:r>
                    </a:p>
                  </a:txBody>
                  <a:tcPr marL="9525" marR="9525" marT="9525"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13%</a:t>
                      </a:r>
                    </a:p>
                  </a:txBody>
                  <a:tcPr marL="9525" marR="9525" marT="9525"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23%</a:t>
                      </a:r>
                    </a:p>
                  </a:txBody>
                  <a:tcPr marL="9525" marR="9525" marT="9525"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16%</a:t>
                      </a:r>
                    </a:p>
                  </a:txBody>
                  <a:tcPr marL="9525" marR="9525" marT="9525" marB="0" anchor="ctr">
                    <a:solidFill>
                      <a:srgbClr val="F3D9E9"/>
                    </a:solidFill>
                  </a:tcPr>
                </a:tc>
                <a:extLst>
                  <a:ext uri="{0D108BD9-81ED-4DB2-BD59-A6C34878D82A}">
                    <a16:rowId xmlns:a16="http://schemas.microsoft.com/office/drawing/2014/main" val="10005"/>
                  </a:ext>
                </a:extLst>
              </a:tr>
              <a:tr h="351318">
                <a:tc>
                  <a:txBody>
                    <a:bodyPr/>
                    <a:lstStyle/>
                    <a:p>
                      <a:pPr marL="91440" algn="l" fontAlgn="ctr"/>
                      <a:r>
                        <a:rPr lang="en-US" sz="1100" b="0" i="0" u="none" strike="noStrike">
                          <a:solidFill>
                            <a:schemeClr val="bg1"/>
                          </a:solidFill>
                          <a:latin typeface="Calibri"/>
                        </a:rPr>
                        <a:t>Websites/apps of news magazines</a:t>
                      </a:r>
                    </a:p>
                  </a:txBody>
                  <a:tcPr marL="9525" marR="9525" marT="9525"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1" i="0" u="none" strike="noStrike">
                          <a:solidFill>
                            <a:srgbClr val="000000"/>
                          </a:solidFill>
                          <a:effectLst/>
                          <a:latin typeface="Calibri" panose="020F0502020204030204" pitchFamily="34" charset="0"/>
                        </a:rPr>
                        <a:t>10%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12%</a:t>
                      </a:r>
                    </a:p>
                  </a:txBody>
                  <a:tcPr marL="9525" marR="9525" marT="9525"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9%</a:t>
                      </a:r>
                    </a:p>
                  </a:txBody>
                  <a:tcPr marL="9525" marR="9525" marT="9525"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12%</a:t>
                      </a:r>
                    </a:p>
                  </a:txBody>
                  <a:tcPr marL="9525" marR="9525" marT="9525"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3%</a:t>
                      </a:r>
                    </a:p>
                  </a:txBody>
                  <a:tcPr marL="9525" marR="9525" marT="9525"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12%</a:t>
                      </a:r>
                    </a:p>
                  </a:txBody>
                  <a:tcPr marL="9525" marR="9525" marT="9525"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8%</a:t>
                      </a:r>
                    </a:p>
                  </a:txBody>
                  <a:tcPr marL="9525" marR="9525" marT="9525"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18%</a:t>
                      </a:r>
                    </a:p>
                  </a:txBody>
                  <a:tcPr marL="9525" marR="9525" marT="9525"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9%</a:t>
                      </a:r>
                    </a:p>
                  </a:txBody>
                  <a:tcPr marL="9525" marR="9525" marT="9525" marB="0" anchor="ctr">
                    <a:solidFill>
                      <a:srgbClr val="F3D9E9"/>
                    </a:solidFill>
                  </a:tcPr>
                </a:tc>
                <a:extLst>
                  <a:ext uri="{0D108BD9-81ED-4DB2-BD59-A6C34878D82A}">
                    <a16:rowId xmlns:a16="http://schemas.microsoft.com/office/drawing/2014/main" val="10006"/>
                  </a:ext>
                </a:extLst>
              </a:tr>
              <a:tr h="351318">
                <a:tc>
                  <a:txBody>
                    <a:bodyPr/>
                    <a:lstStyle/>
                    <a:p>
                      <a:pPr marL="91440" algn="l" fontAlgn="ctr"/>
                      <a:r>
                        <a:rPr lang="en-US" sz="1100" b="0" i="0" u="none" strike="noStrike">
                          <a:solidFill>
                            <a:schemeClr val="bg1"/>
                          </a:solidFill>
                          <a:latin typeface="Calibri"/>
                        </a:rPr>
                        <a:t>Blogs</a:t>
                      </a:r>
                    </a:p>
                  </a:txBody>
                  <a:tcPr marL="9525" marR="9525" marT="9525"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1" i="0" u="none" strike="noStrike">
                          <a:solidFill>
                            <a:srgbClr val="000000"/>
                          </a:solidFill>
                          <a:effectLst/>
                          <a:latin typeface="Calibri" panose="020F0502020204030204" pitchFamily="34" charset="0"/>
                        </a:rPr>
                        <a:t>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4%</a:t>
                      </a:r>
                    </a:p>
                  </a:txBody>
                  <a:tcPr marL="9525" marR="9525" marT="9525"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a:t>
                      </a:r>
                    </a:p>
                  </a:txBody>
                  <a:tcPr marL="9525" marR="9525" marT="9525"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a:t>
                      </a:r>
                    </a:p>
                  </a:txBody>
                  <a:tcPr marL="9525" marR="9525" marT="9525"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9525" marR="9525" marT="9525"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a:t>
                      </a:r>
                    </a:p>
                  </a:txBody>
                  <a:tcPr marL="9525" marR="9525" marT="9525"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a:t>
                      </a:r>
                    </a:p>
                  </a:txBody>
                  <a:tcPr marL="9525" marR="9525" marT="9525"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a:t>
                      </a:r>
                    </a:p>
                  </a:txBody>
                  <a:tcPr marL="9525" marR="9525" marT="9525"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3%</a:t>
                      </a:r>
                    </a:p>
                  </a:txBody>
                  <a:tcPr marL="9525" marR="9525" marT="9525" marB="0" anchor="ctr">
                    <a:solidFill>
                      <a:srgbClr val="F3D9E9"/>
                    </a:solidFill>
                  </a:tcPr>
                </a:tc>
                <a:extLst>
                  <a:ext uri="{0D108BD9-81ED-4DB2-BD59-A6C34878D82A}">
                    <a16:rowId xmlns:a16="http://schemas.microsoft.com/office/drawing/2014/main" val="10007"/>
                  </a:ext>
                </a:extLst>
              </a:tr>
            </a:tbl>
          </a:graphicData>
        </a:graphic>
      </p:graphicFrame>
      <p:sp>
        <p:nvSpPr>
          <p:cNvPr id="5" name="Text Placeholder 4"/>
          <p:cNvSpPr>
            <a:spLocks noGrp="1"/>
          </p:cNvSpPr>
          <p:nvPr>
            <p:ph type="body" sz="quarter" idx="12"/>
          </p:nvPr>
        </p:nvSpPr>
        <p:spPr/>
        <p:txBody>
          <a:bodyPr/>
          <a:lstStyle/>
          <a:p>
            <a:r>
              <a:rPr lang="en-GB"/>
              <a:t>Source: </a:t>
            </a:r>
            <a:r>
              <a:rPr lang="en-CA"/>
              <a:t>Ofcom News Consumption Survey 2021 - ONLINE sample only</a:t>
            </a:r>
            <a:endParaRPr lang="en-GB"/>
          </a:p>
          <a:p>
            <a:r>
              <a:rPr lang="en-GB"/>
              <a:t>Question: </a:t>
            </a:r>
            <a:r>
              <a:rPr lang="nl-NL"/>
              <a:t>C2. Which of the following do you use to get news? </a:t>
            </a:r>
            <a:endParaRPr lang="en-US"/>
          </a:p>
          <a:p>
            <a:r>
              <a:rPr lang="en-GB"/>
              <a:t>Base: All adults 16+ 2021 - </a:t>
            </a:r>
            <a:r>
              <a:rPr lang="en-CA"/>
              <a:t>Total=3327, Male=1602, Female=1723, 16-24=656, 65+=620, ABC1=1884, C2DE=1422, M</a:t>
            </a:r>
            <a:r>
              <a:rPr lang="en-GB"/>
              <a:t>inority ethnic groups</a:t>
            </a:r>
            <a:r>
              <a:rPr lang="en-CA"/>
              <a:t>=552, White=2762</a:t>
            </a:r>
            <a:endParaRPr lang="en-GB"/>
          </a:p>
          <a:p>
            <a:r>
              <a:rPr lang="en-US"/>
              <a:t>Green s</a:t>
            </a:r>
            <a:r>
              <a:rPr lang="tr-TR"/>
              <a:t>hading</a:t>
            </a:r>
            <a:r>
              <a:rPr lang="en-GB"/>
              <a:t> indicate</a:t>
            </a:r>
            <a:r>
              <a:rPr lang="tr-TR"/>
              <a:t>s</a:t>
            </a:r>
            <a:r>
              <a:rPr lang="en-GB"/>
              <a:t> significant differences between groups</a:t>
            </a:r>
          </a:p>
        </p:txBody>
      </p:sp>
    </p:spTree>
    <p:extLst>
      <p:ext uri="{BB962C8B-B14F-4D97-AF65-F5344CB8AC3E}">
        <p14:creationId xmlns:p14="http://schemas.microsoft.com/office/powerpoint/2010/main" val="31303642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26" y="1334721"/>
            <a:ext cx="9046078" cy="300991"/>
          </a:xfrm>
          <a:prstGeom prst="rect">
            <a:avLst/>
          </a:prstGeom>
        </p:spPr>
        <p:txBody>
          <a:bodyPr/>
          <a:lstStyle/>
          <a:p>
            <a:r>
              <a:rPr lang="en-GB" kern="0">
                <a:cs typeface="Arial" pitchFamily="34" charset="0"/>
              </a:rPr>
              <a:t>Websites/apps used for news nowadays</a:t>
            </a:r>
            <a:br>
              <a:rPr lang="en-GB">
                <a:latin typeface="+mn-lt"/>
                <a:cs typeface="Arial" pitchFamily="34" charset="0"/>
              </a:rPr>
            </a:br>
            <a:r>
              <a:rPr lang="en-GB" sz="1100" i="1" kern="0">
                <a:cs typeface="Arial" pitchFamily="34" charset="0"/>
              </a:rPr>
              <a:t>All using other websites/apps for news* </a:t>
            </a:r>
            <a:br>
              <a:rPr lang="en-GB">
                <a:latin typeface="+mn-lt"/>
                <a:cs typeface="Arial" pitchFamily="34" charset="0"/>
              </a:rPr>
            </a:br>
            <a:endParaRPr lang="en-GB">
              <a:latin typeface="+mn-lt"/>
              <a:cs typeface="Arial" pitchFamily="34" charset="0"/>
            </a:endParaRPr>
          </a:p>
        </p:txBody>
      </p:sp>
      <p:sp>
        <p:nvSpPr>
          <p:cNvPr id="6" name="Text Placeholder 5"/>
          <p:cNvSpPr>
            <a:spLocks noGrp="1"/>
          </p:cNvSpPr>
          <p:nvPr>
            <p:ph type="body" sz="quarter" idx="14"/>
          </p:nvPr>
        </p:nvSpPr>
        <p:spPr>
          <a:xfrm>
            <a:off x="95552" y="336342"/>
            <a:ext cx="7452000" cy="705057"/>
          </a:xfrm>
        </p:spPr>
        <p:txBody>
          <a:bodyPr/>
          <a:lstStyle/>
          <a:p>
            <a:pPr>
              <a:lnSpc>
                <a:spcPts val="1800"/>
              </a:lnSpc>
            </a:pPr>
            <a:r>
              <a:rPr lang="en-GB" sz="1800" kern="0">
                <a:cs typeface="Arial" panose="020B0604020202020204" pitchFamily="34" charset="0"/>
              </a:rPr>
              <a:t>Among those using websites or apps for news, the BBC website/app remains the most used. Usage of the TV broadcaster and aggregator websites/apps have both increased since 2020. </a:t>
            </a:r>
            <a:endParaRPr lang="en-US"/>
          </a:p>
        </p:txBody>
      </p:sp>
      <p:sp>
        <p:nvSpPr>
          <p:cNvPr id="9" name="Title 1">
            <a:extLst>
              <a:ext uri="{FF2B5EF4-FFF2-40B4-BE49-F238E27FC236}">
                <a16:creationId xmlns:a16="http://schemas.microsoft.com/office/drawing/2014/main" id="{87BD3190-1F97-4EF7-ACF4-32351859A47D}"/>
              </a:ext>
            </a:extLst>
          </p:cNvPr>
          <p:cNvSpPr txBox="1">
            <a:spLocks/>
          </p:cNvSpPr>
          <p:nvPr/>
        </p:nvSpPr>
        <p:spPr>
          <a:xfrm>
            <a:off x="102126" y="1017424"/>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8.4</a:t>
            </a:r>
            <a:br>
              <a:rPr lang="en-GB" sz="1800" b="1">
                <a:latin typeface="+mn-lt"/>
                <a:cs typeface="Arial" pitchFamily="34" charset="0"/>
              </a:rPr>
            </a:br>
            <a:endParaRPr lang="en-GB" sz="1800" b="1">
              <a:latin typeface="+mn-lt"/>
              <a:cs typeface="Arial" pitchFamily="34" charset="0"/>
            </a:endParaRPr>
          </a:p>
        </p:txBody>
      </p:sp>
      <p:graphicFrame>
        <p:nvGraphicFramePr>
          <p:cNvPr id="18" name="Chart Placeholder 10" descr="This chart shows the websites/apps that are used for news nowadays – using the 2021 and 2020 online data. Among those using websites or apps for news, the BBC website/app was used by 67% in 2021, Google (search engine) by 37%, Sky News website/app by 26%, Guardian/Observer website/app by 23% and Daily Mail website/app by 22%">
            <a:extLst>
              <a:ext uri="{FF2B5EF4-FFF2-40B4-BE49-F238E27FC236}">
                <a16:creationId xmlns:a16="http://schemas.microsoft.com/office/drawing/2014/main" id="{0C2F529D-6FD6-4449-8F38-AF383716B629}"/>
              </a:ext>
            </a:extLst>
          </p:cNvPr>
          <p:cNvGraphicFramePr>
            <a:graphicFrameLocks/>
          </p:cNvGraphicFramePr>
          <p:nvPr>
            <p:extLst>
              <p:ext uri="{D42A27DB-BD31-4B8C-83A1-F6EECF244321}">
                <p14:modId xmlns:p14="http://schemas.microsoft.com/office/powerpoint/2010/main" val="3716374528"/>
              </p:ext>
            </p:extLst>
          </p:nvPr>
        </p:nvGraphicFramePr>
        <p:xfrm>
          <a:off x="293389" y="1845947"/>
          <a:ext cx="9003583" cy="4123867"/>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descr="Among those using websites or apps for news 81% use TV broadcaster websites/apps, 58% use Newspaper websites/apps and 47% use aggregators">
            <a:extLst>
              <a:ext uri="{FF2B5EF4-FFF2-40B4-BE49-F238E27FC236}">
                <a16:creationId xmlns:a16="http://schemas.microsoft.com/office/drawing/2014/main" id="{042049F3-B4F5-4280-B8C6-B378C7A1727E}"/>
              </a:ext>
            </a:extLst>
          </p:cNvPr>
          <p:cNvPicPr>
            <a:picLocks noChangeAspect="1"/>
          </p:cNvPicPr>
          <p:nvPr/>
        </p:nvPicPr>
        <p:blipFill>
          <a:blip r:embed="rId4"/>
          <a:stretch>
            <a:fillRect/>
          </a:stretch>
        </p:blipFill>
        <p:spPr>
          <a:xfrm>
            <a:off x="5881623" y="2440360"/>
            <a:ext cx="2938527" cy="1304657"/>
          </a:xfrm>
          <a:prstGeom prst="rect">
            <a:avLst/>
          </a:prstGeom>
        </p:spPr>
      </p:pic>
      <p:sp>
        <p:nvSpPr>
          <p:cNvPr id="19" name="Isosceles Triangle 18">
            <a:extLst>
              <a:ext uri="{FF2B5EF4-FFF2-40B4-BE49-F238E27FC236}">
                <a16:creationId xmlns:a16="http://schemas.microsoft.com/office/drawing/2014/main" id="{9BDC8217-848F-493A-B631-F0434D500D1E}"/>
              </a:ext>
              <a:ext uri="{C183D7F6-B498-43B3-948B-1728B52AA6E4}">
                <adec:decorative xmlns:adec="http://schemas.microsoft.com/office/drawing/2017/decorative" val="1"/>
              </a:ext>
            </a:extLst>
          </p:cNvPr>
          <p:cNvSpPr/>
          <p:nvPr/>
        </p:nvSpPr>
        <p:spPr bwMode="ltGray">
          <a:xfrm rot="10800000" flipV="1">
            <a:off x="3831077" y="4189403"/>
            <a:ext cx="91440" cy="91440"/>
          </a:xfrm>
          <a:prstGeom prst="triangle">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20" name="Isosceles Triangle 19">
            <a:extLst>
              <a:ext uri="{FF2B5EF4-FFF2-40B4-BE49-F238E27FC236}">
                <a16:creationId xmlns:a16="http://schemas.microsoft.com/office/drawing/2014/main" id="{CE716BA8-D363-47ED-B379-BB1E561C7B40}"/>
              </a:ext>
              <a:ext uri="{C183D7F6-B498-43B3-948B-1728B52AA6E4}">
                <adec:decorative xmlns:adec="http://schemas.microsoft.com/office/drawing/2017/decorative" val="1"/>
              </a:ext>
            </a:extLst>
          </p:cNvPr>
          <p:cNvSpPr/>
          <p:nvPr/>
        </p:nvSpPr>
        <p:spPr bwMode="ltGray">
          <a:xfrm rot="10800000" flipV="1">
            <a:off x="3831077" y="4688360"/>
            <a:ext cx="91440" cy="91440"/>
          </a:xfrm>
          <a:prstGeom prst="triangle">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5" name="Text Placeholder 4"/>
          <p:cNvSpPr>
            <a:spLocks noGrp="1"/>
          </p:cNvSpPr>
          <p:nvPr>
            <p:ph type="body" sz="quarter" idx="12"/>
          </p:nvPr>
        </p:nvSpPr>
        <p:spPr>
          <a:xfrm>
            <a:off x="11253" y="5977560"/>
            <a:ext cx="9132746" cy="880439"/>
          </a:xfrm>
        </p:spPr>
        <p:txBody>
          <a:bodyPr/>
          <a:lstStyle/>
          <a:p>
            <a:pPr>
              <a:spcBef>
                <a:spcPts val="0"/>
              </a:spcBef>
              <a:tabLst>
                <a:tab pos="8696325" algn="r"/>
              </a:tabLst>
            </a:pPr>
            <a:r>
              <a:rPr lang="en-GB"/>
              <a:t>Source: </a:t>
            </a:r>
            <a:r>
              <a:rPr lang="en-CA"/>
              <a:t>Ofcom News Consumption Survey 2021 - ONLINE sample only </a:t>
            </a:r>
            <a:r>
              <a:rPr lang="en-GB"/>
              <a:t>	</a:t>
            </a:r>
            <a:r>
              <a:rPr lang="en-US"/>
              <a:t> Green/red triangles </a:t>
            </a:r>
            <a:r>
              <a:rPr lang="en-GB"/>
              <a:t>indicate statistically significant differences between 2021 and 2020</a:t>
            </a:r>
          </a:p>
          <a:p>
            <a:pPr>
              <a:spcBef>
                <a:spcPts val="0"/>
              </a:spcBef>
            </a:pPr>
            <a:r>
              <a:rPr lang="en-GB"/>
              <a:t>Question: D8a</a:t>
            </a:r>
            <a:r>
              <a:rPr lang="nl-NL"/>
              <a:t>. </a:t>
            </a:r>
            <a:r>
              <a:rPr lang="en-GB"/>
              <a:t>Thinking specifically about  the internet, which of the following do you use for news nowadays?</a:t>
            </a:r>
            <a:r>
              <a:rPr lang="en-US"/>
              <a:t> </a:t>
            </a:r>
            <a:br>
              <a:rPr lang="en-US"/>
            </a:br>
            <a:r>
              <a:rPr lang="en-GB"/>
              <a:t>Base: </a:t>
            </a:r>
            <a:r>
              <a:rPr lang="en-GB" kern="0">
                <a:cs typeface="Arial" pitchFamily="34" charset="0"/>
              </a:rPr>
              <a:t>All using other </a:t>
            </a:r>
            <a:r>
              <a:rPr lang="en-GB"/>
              <a:t>websites/apps</a:t>
            </a:r>
            <a:r>
              <a:rPr lang="en-GB" kern="0">
                <a:cs typeface="Arial" pitchFamily="34" charset="0"/>
              </a:rPr>
              <a:t> for news* - 2021=1555, 2020=1252</a:t>
            </a:r>
            <a:endParaRPr lang="en-GB"/>
          </a:p>
          <a:p>
            <a:pPr>
              <a:spcBef>
                <a:spcPts val="0"/>
              </a:spcBef>
            </a:pPr>
            <a:r>
              <a:rPr lang="en-GB"/>
              <a:t>*This question was not asked to those that said they used social media and no other types of websites/apps site for news</a:t>
            </a:r>
          </a:p>
          <a:p>
            <a:pPr>
              <a:spcBef>
                <a:spcPts val="0"/>
              </a:spcBef>
            </a:pPr>
            <a:r>
              <a:rPr lang="en-GB"/>
              <a:t>Only sources with an incidence of 10%+ in 2021 are shown. **ITV/ITN – only includes mentions of ITV/ITN specifically, does </a:t>
            </a:r>
            <a:r>
              <a:rPr lang="en-GB" u="sng"/>
              <a:t>not</a:t>
            </a:r>
            <a:r>
              <a:rPr lang="en-GB"/>
              <a:t> include mentions of STV or UTV. </a:t>
            </a:r>
          </a:p>
        </p:txBody>
      </p:sp>
      <p:sp>
        <p:nvSpPr>
          <p:cNvPr id="17" name="TextBox 16">
            <a:extLst>
              <a:ext uri="{FF2B5EF4-FFF2-40B4-BE49-F238E27FC236}">
                <a16:creationId xmlns:a16="http://schemas.microsoft.com/office/drawing/2014/main" id="{1B637FDF-55F0-4D7D-9602-3E166C846EC4}"/>
              </a:ext>
            </a:extLst>
          </p:cNvPr>
          <p:cNvSpPr txBox="1"/>
          <p:nvPr/>
        </p:nvSpPr>
        <p:spPr>
          <a:xfrm>
            <a:off x="6375903" y="6209214"/>
            <a:ext cx="2444247" cy="257369"/>
          </a:xfrm>
          <a:prstGeom prst="rect">
            <a:avLst/>
          </a:prstGeom>
          <a:solidFill>
            <a:schemeClr val="accent5">
              <a:lumMod val="20000"/>
              <a:lumOff val="80000"/>
            </a:schemeClr>
          </a:solidFill>
        </p:spPr>
        <p:txBody>
          <a:bodyPr wrap="square" lIns="36000" tIns="36000" rIns="36000" bIns="36000" rtlCol="0">
            <a:spAutoFit/>
          </a:bodyPr>
          <a:lstStyle/>
          <a:p>
            <a:pPr algn="ctr"/>
            <a:r>
              <a:rPr lang="en-GB" sz="1200"/>
              <a:t>2020 and 2021 ONLINE SAMPLE ONLY </a:t>
            </a:r>
          </a:p>
        </p:txBody>
      </p:sp>
    </p:spTree>
    <p:extLst>
      <p:ext uri="{BB962C8B-B14F-4D97-AF65-F5344CB8AC3E}">
        <p14:creationId xmlns:p14="http://schemas.microsoft.com/office/powerpoint/2010/main" val="18209388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31" y="1197324"/>
            <a:ext cx="9046078" cy="300991"/>
          </a:xfrm>
          <a:prstGeom prst="rect">
            <a:avLst/>
          </a:prstGeom>
        </p:spPr>
        <p:txBody>
          <a:bodyPr/>
          <a:lstStyle/>
          <a:p>
            <a:r>
              <a:rPr lang="en-GB" kern="0">
                <a:cs typeface="Arial" pitchFamily="34" charset="0"/>
              </a:rPr>
              <a:t>Websites/apps used for news nowadays 2021 -</a:t>
            </a:r>
            <a:r>
              <a:rPr lang="en-GB">
                <a:latin typeface="+mn-lt"/>
                <a:cs typeface="Arial" pitchFamily="34" charset="0"/>
              </a:rPr>
              <a:t> by demographic group</a:t>
            </a:r>
            <a:br>
              <a:rPr lang="en-GB">
                <a:latin typeface="+mn-lt"/>
                <a:cs typeface="Arial" pitchFamily="34" charset="0"/>
              </a:rPr>
            </a:br>
            <a:r>
              <a:rPr lang="en-GB" sz="1100" i="1" kern="0">
                <a:cs typeface="Arial" pitchFamily="34" charset="0"/>
              </a:rPr>
              <a:t>All using other websites/apps for news* </a:t>
            </a:r>
            <a:br>
              <a:rPr lang="en-GB">
                <a:latin typeface="+mn-lt"/>
                <a:cs typeface="Arial" pitchFamily="34" charset="0"/>
              </a:rPr>
            </a:br>
            <a:endParaRPr lang="en-GB">
              <a:latin typeface="+mn-lt"/>
              <a:cs typeface="Arial" pitchFamily="34" charset="0"/>
            </a:endParaRPr>
          </a:p>
        </p:txBody>
      </p:sp>
      <p:sp>
        <p:nvSpPr>
          <p:cNvPr id="7" name="Text Placeholder 6"/>
          <p:cNvSpPr>
            <a:spLocks noGrp="1"/>
          </p:cNvSpPr>
          <p:nvPr>
            <p:ph type="body" sz="quarter" idx="14"/>
          </p:nvPr>
        </p:nvSpPr>
        <p:spPr>
          <a:xfrm>
            <a:off x="100231" y="307207"/>
            <a:ext cx="7522468" cy="705057"/>
          </a:xfrm>
        </p:spPr>
        <p:txBody>
          <a:bodyPr/>
          <a:lstStyle/>
          <a:p>
            <a:pPr>
              <a:lnSpc>
                <a:spcPts val="1800"/>
              </a:lnSpc>
            </a:pPr>
            <a:r>
              <a:rPr lang="en-GB" sz="1800"/>
              <a:t>Among those using websites/apps for news, females and people from minority ethnic groups generally claim to use a wider variety of website/apps for news than males and white people</a:t>
            </a:r>
            <a:endParaRPr lang="en-US" sz="1800">
              <a:cs typeface="Calibri"/>
            </a:endParaRPr>
          </a:p>
        </p:txBody>
      </p:sp>
      <p:sp>
        <p:nvSpPr>
          <p:cNvPr id="6" name="Title 1">
            <a:extLst>
              <a:ext uri="{FF2B5EF4-FFF2-40B4-BE49-F238E27FC236}">
                <a16:creationId xmlns:a16="http://schemas.microsoft.com/office/drawing/2014/main" id="{6E0CBD29-36D7-48F6-AEE3-11E4170DEDCE}"/>
              </a:ext>
            </a:extLst>
          </p:cNvPr>
          <p:cNvSpPr txBox="1">
            <a:spLocks/>
          </p:cNvSpPr>
          <p:nvPr/>
        </p:nvSpPr>
        <p:spPr>
          <a:xfrm>
            <a:off x="100231" y="937383"/>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8.5</a:t>
            </a:r>
            <a:br>
              <a:rPr lang="en-GB" sz="1800" b="1">
                <a:latin typeface="+mn-lt"/>
                <a:cs typeface="Arial" pitchFamily="34" charset="0"/>
              </a:rPr>
            </a:br>
            <a:endParaRPr lang="en-GB" sz="1800" b="1">
              <a:latin typeface="+mn-lt"/>
              <a:cs typeface="Arial" pitchFamily="34" charset="0"/>
            </a:endParaRPr>
          </a:p>
        </p:txBody>
      </p:sp>
      <p:graphicFrame>
        <p:nvGraphicFramePr>
          <p:cNvPr id="8" name="Table 7" descr="This table shows the websites/apps used for news nowadays, split by gender, age, socio-economic group and ethnic group – using the 2021 online data. The main differences are referred to in the commentary text "/>
          <p:cNvGraphicFramePr>
            <a:graphicFrameLocks noGrp="1"/>
          </p:cNvGraphicFramePr>
          <p:nvPr>
            <p:extLst>
              <p:ext uri="{D42A27DB-BD31-4B8C-83A1-F6EECF244321}">
                <p14:modId xmlns:p14="http://schemas.microsoft.com/office/powerpoint/2010/main" val="303945375"/>
              </p:ext>
            </p:extLst>
          </p:nvPr>
        </p:nvGraphicFramePr>
        <p:xfrm>
          <a:off x="605097" y="1738773"/>
          <a:ext cx="7818120" cy="3904437"/>
        </p:xfrm>
        <a:graphic>
          <a:graphicData uri="http://schemas.openxmlformats.org/drawingml/2006/table">
            <a:tbl>
              <a:tblPr firstRow="1" firstCol="1" bandRow="1">
                <a:tableStyleId>{5C22544A-7EE6-4342-B048-85BDC9FD1C3A}</a:tableStyleId>
              </a:tblPr>
              <a:tblGrid>
                <a:gridCol w="201168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gridCol w="640080">
                  <a:extLst>
                    <a:ext uri="{9D8B030D-6E8A-4147-A177-3AD203B41FA5}">
                      <a16:colId xmlns:a16="http://schemas.microsoft.com/office/drawing/2014/main" val="20003"/>
                    </a:ext>
                  </a:extLst>
                </a:gridCol>
                <a:gridCol w="640080">
                  <a:extLst>
                    <a:ext uri="{9D8B030D-6E8A-4147-A177-3AD203B41FA5}">
                      <a16:colId xmlns:a16="http://schemas.microsoft.com/office/drawing/2014/main" val="20004"/>
                    </a:ext>
                  </a:extLst>
                </a:gridCol>
                <a:gridCol w="640080">
                  <a:extLst>
                    <a:ext uri="{9D8B030D-6E8A-4147-A177-3AD203B41FA5}">
                      <a16:colId xmlns:a16="http://schemas.microsoft.com/office/drawing/2014/main" val="20005"/>
                    </a:ext>
                  </a:extLst>
                </a:gridCol>
                <a:gridCol w="640080">
                  <a:extLst>
                    <a:ext uri="{9D8B030D-6E8A-4147-A177-3AD203B41FA5}">
                      <a16:colId xmlns:a16="http://schemas.microsoft.com/office/drawing/2014/main" val="20007"/>
                    </a:ext>
                  </a:extLst>
                </a:gridCol>
                <a:gridCol w="640080">
                  <a:extLst>
                    <a:ext uri="{9D8B030D-6E8A-4147-A177-3AD203B41FA5}">
                      <a16:colId xmlns:a16="http://schemas.microsoft.com/office/drawing/2014/main" val="20008"/>
                    </a:ext>
                  </a:extLst>
                </a:gridCol>
                <a:gridCol w="640080">
                  <a:extLst>
                    <a:ext uri="{9D8B030D-6E8A-4147-A177-3AD203B41FA5}">
                      <a16:colId xmlns:a16="http://schemas.microsoft.com/office/drawing/2014/main" val="20009"/>
                    </a:ext>
                  </a:extLst>
                </a:gridCol>
                <a:gridCol w="685800">
                  <a:extLst>
                    <a:ext uri="{9D8B030D-6E8A-4147-A177-3AD203B41FA5}">
                      <a16:colId xmlns:a16="http://schemas.microsoft.com/office/drawing/2014/main" val="20006"/>
                    </a:ext>
                  </a:extLst>
                </a:gridCol>
              </a:tblGrid>
              <a:tr h="183306">
                <a:tc>
                  <a:txBody>
                    <a:bodyPr/>
                    <a:lstStyle/>
                    <a:p>
                      <a:pPr algn="l"/>
                      <a:endParaRPr lang="en-GB" sz="1200">
                        <a:solidFill>
                          <a:schemeClr val="tx2"/>
                        </a:solidFill>
                      </a:endParaRPr>
                    </a:p>
                  </a:txBody>
                  <a:tcPr>
                    <a:lnR w="38100" cap="flat" cmpd="sng" algn="ctr">
                      <a:solidFill>
                        <a:schemeClr val="bg1"/>
                      </a:solidFill>
                      <a:prstDash val="solid"/>
                      <a:round/>
                      <a:headEnd type="none" w="med" len="med"/>
                      <a:tailEnd type="none" w="med" len="med"/>
                    </a:lnR>
                    <a:solidFill>
                      <a:schemeClr val="bg1"/>
                    </a:solidFill>
                  </a:tcPr>
                </a:tc>
                <a:tc>
                  <a:txBody>
                    <a:bodyPr/>
                    <a:lstStyle/>
                    <a:p>
                      <a:pPr algn="ctr"/>
                      <a:r>
                        <a:rPr lang="en-GB" sz="1200"/>
                        <a:t>Total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solidFill>
                  </a:tcPr>
                </a:tc>
                <a:tc>
                  <a:txBody>
                    <a:bodyPr/>
                    <a:lstStyle/>
                    <a:p>
                      <a:pPr algn="ctr"/>
                      <a:r>
                        <a:rPr lang="en-GB" sz="1200"/>
                        <a:t>Male</a:t>
                      </a:r>
                    </a:p>
                  </a:txBody>
                  <a:tcPr anchor="ctr">
                    <a:lnL w="38100" cap="flat" cmpd="sng" algn="ctr">
                      <a:solidFill>
                        <a:schemeClr val="bg1"/>
                      </a:solidFill>
                      <a:prstDash val="solid"/>
                      <a:round/>
                      <a:headEnd type="none" w="med" len="med"/>
                      <a:tailEnd type="none" w="med" len="med"/>
                    </a:lnL>
                    <a:solidFill>
                      <a:schemeClr val="bg2"/>
                    </a:solidFill>
                  </a:tcPr>
                </a:tc>
                <a:tc>
                  <a:txBody>
                    <a:bodyPr/>
                    <a:lstStyle/>
                    <a:p>
                      <a:pPr algn="ctr"/>
                      <a:r>
                        <a:rPr lang="en-GB" sz="1200"/>
                        <a:t>Female</a:t>
                      </a:r>
                    </a:p>
                  </a:txBody>
                  <a:tcPr anchor="ctr">
                    <a:lnR w="38100" cap="flat" cmpd="sng" algn="ctr">
                      <a:solidFill>
                        <a:schemeClr val="bg1"/>
                      </a:solidFill>
                      <a:prstDash val="solid"/>
                      <a:round/>
                      <a:headEnd type="none" w="med" len="med"/>
                      <a:tailEnd type="none" w="med" len="med"/>
                    </a:lnR>
                    <a:solidFill>
                      <a:schemeClr val="bg2"/>
                    </a:solidFill>
                  </a:tcPr>
                </a:tc>
                <a:tc>
                  <a:txBody>
                    <a:bodyPr/>
                    <a:lstStyle/>
                    <a:p>
                      <a:pPr marL="0" algn="ctr" defTabSz="457200" rtl="0" eaLnBrk="1" latinLnBrk="0" hangingPunct="1"/>
                      <a:r>
                        <a:rPr lang="en-GB" sz="1200" b="1" kern="1200">
                          <a:solidFill>
                            <a:schemeClr val="lt1"/>
                          </a:solidFill>
                          <a:latin typeface="+mn-lt"/>
                          <a:ea typeface="+mn-ea"/>
                          <a:cs typeface="+mn-cs"/>
                        </a:rPr>
                        <a:t>16-24</a:t>
                      </a:r>
                    </a:p>
                  </a:txBody>
                  <a:tcPr anchor="ctr">
                    <a:lnL w="38100" cap="flat" cmpd="sng" algn="ctr">
                      <a:solidFill>
                        <a:schemeClr val="bg1"/>
                      </a:solidFill>
                      <a:prstDash val="solid"/>
                      <a:round/>
                      <a:headEnd type="none" w="med" len="med"/>
                      <a:tailEnd type="none" w="med" len="med"/>
                    </a:lnL>
                    <a:solidFill>
                      <a:schemeClr val="bg2"/>
                    </a:solidFill>
                  </a:tcPr>
                </a:tc>
                <a:tc>
                  <a:txBody>
                    <a:bodyPr/>
                    <a:lstStyle/>
                    <a:p>
                      <a:pPr marL="0" algn="ctr" defTabSz="457200" rtl="0" eaLnBrk="1" latinLnBrk="0" hangingPunct="1"/>
                      <a:r>
                        <a:rPr lang="en-GB" sz="1200" b="1" kern="1200">
                          <a:solidFill>
                            <a:schemeClr val="lt1"/>
                          </a:solidFill>
                          <a:latin typeface="+mn-lt"/>
                          <a:ea typeface="+mn-ea"/>
                          <a:cs typeface="+mn-cs"/>
                        </a:rPr>
                        <a:t>65+</a:t>
                      </a:r>
                    </a:p>
                  </a:txBody>
                  <a:tcPr anchor="ctr">
                    <a:lnR w="38100" cap="flat" cmpd="sng" algn="ctr">
                      <a:solidFill>
                        <a:schemeClr val="bg1"/>
                      </a:solidFill>
                      <a:prstDash val="solid"/>
                      <a:round/>
                      <a:headEnd type="none" w="med" len="med"/>
                      <a:tailEnd type="none" w="med" len="med"/>
                    </a:lnR>
                    <a:solidFill>
                      <a:schemeClr val="bg2"/>
                    </a:solidFill>
                  </a:tcPr>
                </a:tc>
                <a:tc>
                  <a:txBody>
                    <a:bodyPr/>
                    <a:lstStyle/>
                    <a:p>
                      <a:pPr marL="0" algn="ctr" defTabSz="457200" rtl="0" eaLnBrk="1" fontAlgn="b" latinLnBrk="0" hangingPunct="1"/>
                      <a:r>
                        <a:rPr lang="en-GB" sz="1200" b="1" kern="1200">
                          <a:solidFill>
                            <a:schemeClr val="lt1"/>
                          </a:solidFill>
                          <a:latin typeface="+mn-lt"/>
                          <a:ea typeface="+mn-ea"/>
                          <a:cs typeface="+mn-cs"/>
                        </a:rPr>
                        <a:t>ABC1</a:t>
                      </a:r>
                    </a:p>
                  </a:txBody>
                  <a:tcPr marL="9525" marR="9525" marT="9525" marB="0" anchor="ctr">
                    <a:lnL w="38100" cap="flat" cmpd="sng" algn="ctr">
                      <a:solidFill>
                        <a:schemeClr val="bg1"/>
                      </a:solidFill>
                      <a:prstDash val="solid"/>
                      <a:round/>
                      <a:headEnd type="none" w="med" len="med"/>
                      <a:tailEnd type="none" w="med" len="med"/>
                    </a:lnL>
                    <a:solidFill>
                      <a:schemeClr val="bg2"/>
                    </a:solidFill>
                  </a:tcPr>
                </a:tc>
                <a:tc>
                  <a:txBody>
                    <a:bodyPr/>
                    <a:lstStyle/>
                    <a:p>
                      <a:pPr marL="0" algn="ctr" defTabSz="457200" rtl="0" eaLnBrk="1" fontAlgn="b" latinLnBrk="0" hangingPunct="1"/>
                      <a:r>
                        <a:rPr lang="en-GB" sz="1200" b="1" kern="1200">
                          <a:solidFill>
                            <a:schemeClr val="lt1"/>
                          </a:solidFill>
                          <a:latin typeface="+mn-lt"/>
                          <a:ea typeface="+mn-ea"/>
                          <a:cs typeface="+mn-cs"/>
                        </a:rPr>
                        <a:t>C2DE</a:t>
                      </a:r>
                    </a:p>
                  </a:txBody>
                  <a:tcPr marL="9525" marR="9525" marT="9525" marB="0" anchor="ctr">
                    <a:lnR w="38100" cap="flat" cmpd="sng" algn="ctr">
                      <a:solidFill>
                        <a:schemeClr val="bg1"/>
                      </a:solidFill>
                      <a:prstDash val="solid"/>
                      <a:round/>
                      <a:headEnd type="none" w="med" len="med"/>
                      <a:tailEnd type="none" w="med" len="med"/>
                    </a:lnR>
                    <a:solidFill>
                      <a:schemeClr val="bg2"/>
                    </a:solidFill>
                  </a:tcPr>
                </a:tc>
                <a:tc>
                  <a:txBody>
                    <a:bodyPr/>
                    <a:lstStyle/>
                    <a:p>
                      <a:pPr marL="0" algn="ctr" defTabSz="457200" rtl="0" eaLnBrk="1" fontAlgn="b" latinLnBrk="0" hangingPunct="1">
                        <a:lnSpc>
                          <a:spcPct val="80000"/>
                        </a:lnSpc>
                      </a:pPr>
                      <a:r>
                        <a:rPr lang="en-GB" sz="1200" b="1" kern="1200">
                          <a:solidFill>
                            <a:schemeClr val="lt1"/>
                          </a:solidFill>
                          <a:latin typeface="+mn-lt"/>
                          <a:ea typeface="+mn-ea"/>
                          <a:cs typeface="+mn-cs"/>
                        </a:rPr>
                        <a:t>Minority ethnic groups</a:t>
                      </a:r>
                    </a:p>
                  </a:txBody>
                  <a:tcPr marL="9525" marR="9525" marT="9525" marB="0" anchor="ctr">
                    <a:lnL w="38100" cap="flat" cmpd="sng" algn="ctr">
                      <a:solidFill>
                        <a:schemeClr val="bg1"/>
                      </a:solidFill>
                      <a:prstDash val="solid"/>
                      <a:round/>
                      <a:headEnd type="none" w="med" len="med"/>
                      <a:tailEnd type="none" w="med" len="med"/>
                    </a:lnL>
                    <a:solidFill>
                      <a:schemeClr val="bg2"/>
                    </a:solidFill>
                  </a:tcPr>
                </a:tc>
                <a:tc>
                  <a:txBody>
                    <a:bodyPr/>
                    <a:lstStyle/>
                    <a:p>
                      <a:pPr marL="0" algn="ctr" defTabSz="457200" rtl="0" eaLnBrk="1" fontAlgn="b" latinLnBrk="0" hangingPunct="1"/>
                      <a:r>
                        <a:rPr lang="en-GB" sz="1200" b="1" kern="1200">
                          <a:solidFill>
                            <a:schemeClr val="lt1"/>
                          </a:solidFill>
                          <a:latin typeface="+mn-lt"/>
                          <a:ea typeface="+mn-ea"/>
                          <a:cs typeface="+mn-cs"/>
                        </a:rPr>
                        <a:t>White</a:t>
                      </a:r>
                    </a:p>
                  </a:txBody>
                  <a:tcPr marL="9525" marR="9525" marT="9525" marB="0" anchor="ctr">
                    <a:solidFill>
                      <a:schemeClr val="bg2"/>
                    </a:solidFill>
                  </a:tcPr>
                </a:tc>
                <a:extLst>
                  <a:ext uri="{0D108BD9-81ED-4DB2-BD59-A6C34878D82A}">
                    <a16:rowId xmlns:a16="http://schemas.microsoft.com/office/drawing/2014/main" val="10000"/>
                  </a:ext>
                </a:extLst>
              </a:tr>
              <a:tr h="216000">
                <a:tc>
                  <a:txBody>
                    <a:bodyPr/>
                    <a:lstStyle/>
                    <a:p>
                      <a:pPr algn="l" fontAlgn="ctr"/>
                      <a:r>
                        <a:rPr lang="en-US" sz="1100" b="0" i="0" u="none" strike="noStrike">
                          <a:solidFill>
                            <a:schemeClr val="bg1"/>
                          </a:solidFill>
                          <a:effectLst/>
                          <a:latin typeface="Calibri" panose="020F0502020204030204" pitchFamily="34" charset="0"/>
                        </a:rPr>
                        <a:t>BBC website/app</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67%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70%</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65%</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66%</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69%</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71%</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61%</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62%</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68%</a:t>
                      </a:r>
                    </a:p>
                  </a:txBody>
                  <a:tcPr marL="9525" marR="9525" marT="0" marB="0" anchor="ctr">
                    <a:solidFill>
                      <a:srgbClr val="F3D9E9"/>
                    </a:solidFill>
                  </a:tcPr>
                </a:tc>
                <a:extLst>
                  <a:ext uri="{0D108BD9-81ED-4DB2-BD59-A6C34878D82A}">
                    <a16:rowId xmlns:a16="http://schemas.microsoft.com/office/drawing/2014/main" val="10001"/>
                  </a:ext>
                </a:extLst>
              </a:tr>
              <a:tr h="216000">
                <a:tc>
                  <a:txBody>
                    <a:bodyPr/>
                    <a:lstStyle/>
                    <a:p>
                      <a:pPr algn="l" fontAlgn="ctr"/>
                      <a:r>
                        <a:rPr lang="en-US" sz="1100" b="0" i="0" u="none" strike="noStrike">
                          <a:solidFill>
                            <a:schemeClr val="bg1"/>
                          </a:solidFill>
                          <a:effectLst/>
                          <a:latin typeface="Calibri" panose="020F0502020204030204" pitchFamily="34" charset="0"/>
                        </a:rPr>
                        <a:t>Google (search engine)</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37%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35%</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39%</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42%</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36%</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36%</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40%</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42%</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36%</a:t>
                      </a:r>
                    </a:p>
                  </a:txBody>
                  <a:tcPr marL="9525" marR="9525" marT="0" marB="0" anchor="ctr">
                    <a:solidFill>
                      <a:srgbClr val="F3D9E9"/>
                    </a:solidFill>
                  </a:tcPr>
                </a:tc>
                <a:extLst>
                  <a:ext uri="{0D108BD9-81ED-4DB2-BD59-A6C34878D82A}">
                    <a16:rowId xmlns:a16="http://schemas.microsoft.com/office/drawing/2014/main" val="10002"/>
                  </a:ext>
                </a:extLst>
              </a:tr>
              <a:tr h="216000">
                <a:tc>
                  <a:txBody>
                    <a:bodyPr/>
                    <a:lstStyle/>
                    <a:p>
                      <a:pPr algn="l" fontAlgn="ctr"/>
                      <a:r>
                        <a:rPr lang="en-US" sz="1100" b="0" i="0" u="none" strike="noStrike">
                          <a:solidFill>
                            <a:schemeClr val="bg1"/>
                          </a:solidFill>
                          <a:effectLst/>
                          <a:latin typeface="Calibri" panose="020F0502020204030204" pitchFamily="34" charset="0"/>
                        </a:rPr>
                        <a:t>Sky News website/app</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26%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27%</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24%</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24%</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18%</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24%</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28%</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26%</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26%</a:t>
                      </a:r>
                    </a:p>
                  </a:txBody>
                  <a:tcPr marL="9525" marR="9525" marT="0" marB="0" anchor="ctr">
                    <a:solidFill>
                      <a:srgbClr val="F3D9E9"/>
                    </a:solidFill>
                  </a:tcPr>
                </a:tc>
                <a:extLst>
                  <a:ext uri="{0D108BD9-81ED-4DB2-BD59-A6C34878D82A}">
                    <a16:rowId xmlns:a16="http://schemas.microsoft.com/office/drawing/2014/main" val="10003"/>
                  </a:ext>
                </a:extLst>
              </a:tr>
              <a:tr h="216000">
                <a:tc>
                  <a:txBody>
                    <a:bodyPr/>
                    <a:lstStyle/>
                    <a:p>
                      <a:pPr algn="l" fontAlgn="ctr"/>
                      <a:r>
                        <a:rPr lang="en-US" sz="1100" b="0" i="0" u="none" strike="noStrike">
                          <a:solidFill>
                            <a:schemeClr val="bg1"/>
                          </a:solidFill>
                          <a:effectLst/>
                          <a:latin typeface="Calibri" panose="020F0502020204030204" pitchFamily="34" charset="0"/>
                        </a:rPr>
                        <a:t>Guardian/Observer website/app</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23%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21%</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25%</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31%</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18%</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25%</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19%</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29%</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22%</a:t>
                      </a:r>
                    </a:p>
                  </a:txBody>
                  <a:tcPr marL="9525" marR="9525" marT="0" marB="0" anchor="ctr">
                    <a:solidFill>
                      <a:srgbClr val="F3D9E9"/>
                    </a:solidFill>
                  </a:tcPr>
                </a:tc>
                <a:extLst>
                  <a:ext uri="{0D108BD9-81ED-4DB2-BD59-A6C34878D82A}">
                    <a16:rowId xmlns:a16="http://schemas.microsoft.com/office/drawing/2014/main" val="10004"/>
                  </a:ext>
                </a:extLst>
              </a:tr>
              <a:tr h="216000">
                <a:tc>
                  <a:txBody>
                    <a:bodyPr/>
                    <a:lstStyle/>
                    <a:p>
                      <a:pPr algn="l" fontAlgn="ctr"/>
                      <a:r>
                        <a:rPr lang="en-CA" sz="1100" b="0" i="0" u="none" strike="noStrike">
                          <a:solidFill>
                            <a:schemeClr val="bg1"/>
                          </a:solidFill>
                          <a:effectLst/>
                          <a:latin typeface="Calibri" panose="020F0502020204030204" pitchFamily="34" charset="0"/>
                        </a:rPr>
                        <a:t>The Daily Mail website/app</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22%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19%</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25%</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18%</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27%</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22%</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23%</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22%</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22%</a:t>
                      </a:r>
                    </a:p>
                  </a:txBody>
                  <a:tcPr marL="9525" marR="9525" marT="0" marB="0" anchor="ctr">
                    <a:solidFill>
                      <a:srgbClr val="F3D9E9"/>
                    </a:solidFill>
                  </a:tcPr>
                </a:tc>
                <a:extLst>
                  <a:ext uri="{0D108BD9-81ED-4DB2-BD59-A6C34878D82A}">
                    <a16:rowId xmlns:a16="http://schemas.microsoft.com/office/drawing/2014/main" val="10005"/>
                  </a:ext>
                </a:extLst>
              </a:tr>
              <a:tr h="216000">
                <a:tc>
                  <a:txBody>
                    <a:bodyPr/>
                    <a:lstStyle/>
                    <a:p>
                      <a:pPr algn="l" fontAlgn="ctr"/>
                      <a:r>
                        <a:rPr lang="en-US" sz="1100" b="0" i="0" u="none" strike="noStrike">
                          <a:solidFill>
                            <a:schemeClr val="bg1"/>
                          </a:solidFill>
                          <a:effectLst/>
                          <a:latin typeface="Calibri" panose="020F0502020204030204" pitchFamily="34" charset="0"/>
                        </a:rPr>
                        <a:t>YouTube website/app</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18%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19%</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16%</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32%</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9%</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16%</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20%</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38%</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14%</a:t>
                      </a:r>
                    </a:p>
                  </a:txBody>
                  <a:tcPr marL="9525" marR="9525" marT="0" marB="0" anchor="ctr">
                    <a:solidFill>
                      <a:srgbClr val="F3D9E9"/>
                    </a:solidFill>
                  </a:tcPr>
                </a:tc>
                <a:extLst>
                  <a:ext uri="{0D108BD9-81ED-4DB2-BD59-A6C34878D82A}">
                    <a16:rowId xmlns:a16="http://schemas.microsoft.com/office/drawing/2014/main" val="10006"/>
                  </a:ext>
                </a:extLst>
              </a:tr>
              <a:tr h="216000">
                <a:tc>
                  <a:txBody>
                    <a:bodyPr/>
                    <a:lstStyle/>
                    <a:p>
                      <a:pPr algn="l" fontAlgn="ctr"/>
                      <a:r>
                        <a:rPr lang="en-US" sz="1100" b="0" i="0" u="none" strike="noStrike">
                          <a:solidFill>
                            <a:schemeClr val="bg1"/>
                          </a:solidFill>
                          <a:effectLst/>
                          <a:latin typeface="Calibri" panose="020F0502020204030204" pitchFamily="34" charset="0"/>
                        </a:rPr>
                        <a:t>Google News</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17%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18%</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16%</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13%</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14%</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17%</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19%</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25%</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16%</a:t>
                      </a:r>
                    </a:p>
                  </a:txBody>
                  <a:tcPr marL="9525" marR="9525" marT="0" marB="0" anchor="ctr">
                    <a:solidFill>
                      <a:srgbClr val="F3D9E9"/>
                    </a:solidFill>
                  </a:tcPr>
                </a:tc>
                <a:extLst>
                  <a:ext uri="{0D108BD9-81ED-4DB2-BD59-A6C34878D82A}">
                    <a16:rowId xmlns:a16="http://schemas.microsoft.com/office/drawing/2014/main" val="10007"/>
                  </a:ext>
                </a:extLst>
              </a:tr>
              <a:tr h="216000">
                <a:tc>
                  <a:txBody>
                    <a:bodyPr/>
                    <a:lstStyle/>
                    <a:p>
                      <a:pPr algn="l" fontAlgn="ctr"/>
                      <a:r>
                        <a:rPr lang="en-US" sz="1100" b="0" i="0" u="none" strike="noStrike">
                          <a:solidFill>
                            <a:schemeClr val="bg1"/>
                          </a:solidFill>
                          <a:effectLst/>
                          <a:latin typeface="Calibri" panose="020F0502020204030204" pitchFamily="34" charset="0"/>
                        </a:rPr>
                        <a:t>BuzzFeed website/app</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6%</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19%</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25%</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3%</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16%</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0" marB="0" anchor="ctr">
                    <a:solidFill>
                      <a:srgbClr val="F3D9E9"/>
                    </a:solidFill>
                  </a:tcPr>
                </a:tc>
                <a:extLst>
                  <a:ext uri="{0D108BD9-81ED-4DB2-BD59-A6C34878D82A}">
                    <a16:rowId xmlns:a16="http://schemas.microsoft.com/office/drawing/2014/main" val="10008"/>
                  </a:ext>
                </a:extLst>
              </a:tr>
              <a:tr h="216000">
                <a:tc>
                  <a:txBody>
                    <a:bodyPr/>
                    <a:lstStyle/>
                    <a:p>
                      <a:pPr algn="l" fontAlgn="ctr"/>
                      <a:r>
                        <a:rPr lang="en-US" sz="1100" b="0" i="0" u="none" strike="noStrike">
                          <a:solidFill>
                            <a:schemeClr val="bg1"/>
                          </a:solidFill>
                          <a:effectLst/>
                          <a:latin typeface="Calibri" panose="020F0502020204030204" pitchFamily="34" charset="0"/>
                        </a:rPr>
                        <a:t>ITV/ITN** website/app</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13%</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10%</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10%</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14%</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0" marB="0" anchor="ctr">
                    <a:solidFill>
                      <a:srgbClr val="F3D9E9"/>
                    </a:solidFill>
                  </a:tcPr>
                </a:tc>
                <a:extLst>
                  <a:ext uri="{0D108BD9-81ED-4DB2-BD59-A6C34878D82A}">
                    <a16:rowId xmlns:a16="http://schemas.microsoft.com/office/drawing/2014/main" val="10009"/>
                  </a:ext>
                </a:extLst>
              </a:tr>
              <a:tr h="216000">
                <a:tc>
                  <a:txBody>
                    <a:bodyPr/>
                    <a:lstStyle/>
                    <a:p>
                      <a:pPr algn="l" fontAlgn="ctr"/>
                      <a:r>
                        <a:rPr lang="en-US" sz="1100" b="0" i="0" u="none" strike="noStrike">
                          <a:solidFill>
                            <a:schemeClr val="bg1"/>
                          </a:solidFill>
                          <a:effectLst/>
                          <a:latin typeface="Calibri" panose="020F0502020204030204" pitchFamily="34" charset="0"/>
                        </a:rPr>
                        <a:t>Yahoo News website/app</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13%</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9%</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7%</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14%</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17%</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10%</a:t>
                      </a:r>
                    </a:p>
                  </a:txBody>
                  <a:tcPr marL="9525" marR="9525" marT="0" marB="0" anchor="ctr">
                    <a:solidFill>
                      <a:srgbClr val="F3D9E9"/>
                    </a:solidFill>
                  </a:tcPr>
                </a:tc>
                <a:extLst>
                  <a:ext uri="{0D108BD9-81ED-4DB2-BD59-A6C34878D82A}">
                    <a16:rowId xmlns:a16="http://schemas.microsoft.com/office/drawing/2014/main" val="10010"/>
                  </a:ext>
                </a:extLst>
              </a:tr>
              <a:tr h="216000">
                <a:tc>
                  <a:txBody>
                    <a:bodyPr/>
                    <a:lstStyle/>
                    <a:p>
                      <a:pPr algn="l" fontAlgn="ctr"/>
                      <a:r>
                        <a:rPr lang="en-US" sz="1100" b="0" i="0" u="none" strike="noStrike">
                          <a:solidFill>
                            <a:schemeClr val="bg1"/>
                          </a:solidFill>
                          <a:effectLst/>
                          <a:latin typeface="Calibri" panose="020F0502020204030204" pitchFamily="34" charset="0"/>
                        </a:rPr>
                        <a:t>MSN News website/app</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10%</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18%</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13%</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0" marB="0" anchor="ctr">
                    <a:solidFill>
                      <a:srgbClr val="F3D9E9"/>
                    </a:solidFill>
                  </a:tcPr>
                </a:tc>
                <a:extLst>
                  <a:ext uri="{0D108BD9-81ED-4DB2-BD59-A6C34878D82A}">
                    <a16:rowId xmlns:a16="http://schemas.microsoft.com/office/drawing/2014/main" val="10011"/>
                  </a:ext>
                </a:extLst>
              </a:tr>
              <a:tr h="216000">
                <a:tc>
                  <a:txBody>
                    <a:bodyPr/>
                    <a:lstStyle/>
                    <a:p>
                      <a:pPr algn="l" fontAlgn="ctr"/>
                      <a:r>
                        <a:rPr lang="en-US" sz="1100" b="0" i="0" u="none" strike="noStrike">
                          <a:solidFill>
                            <a:schemeClr val="bg1"/>
                          </a:solidFill>
                          <a:effectLst/>
                          <a:latin typeface="Calibri" panose="020F0502020204030204" pitchFamily="34" charset="0"/>
                        </a:rPr>
                        <a:t>Apple News app</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13%</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21%</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3%</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23%</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9%</a:t>
                      </a:r>
                    </a:p>
                  </a:txBody>
                  <a:tcPr marL="9525" marR="9525" marT="0" marB="0" anchor="ctr">
                    <a:solidFill>
                      <a:srgbClr val="F3D9E9"/>
                    </a:solidFill>
                  </a:tcPr>
                </a:tc>
                <a:extLst>
                  <a:ext uri="{0D108BD9-81ED-4DB2-BD59-A6C34878D82A}">
                    <a16:rowId xmlns:a16="http://schemas.microsoft.com/office/drawing/2014/main" val="10012"/>
                  </a:ext>
                </a:extLst>
              </a:tr>
              <a:tr h="216000">
                <a:tc>
                  <a:txBody>
                    <a:bodyPr/>
                    <a:lstStyle/>
                    <a:p>
                      <a:pPr algn="l" fontAlgn="ctr"/>
                      <a:r>
                        <a:rPr lang="en-US" sz="1100" b="0" i="0" u="none" strike="noStrike">
                          <a:solidFill>
                            <a:schemeClr val="bg1"/>
                          </a:solidFill>
                          <a:effectLst/>
                          <a:latin typeface="Calibri" panose="020F0502020204030204" pitchFamily="34" charset="0"/>
                        </a:rPr>
                        <a:t>The Telegraph website/app</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12%</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8%</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10%</a:t>
                      </a:r>
                    </a:p>
                  </a:txBody>
                  <a:tcPr marL="9525" marR="9525" marT="0" marB="0" anchor="ctr">
                    <a:solidFill>
                      <a:srgbClr val="F3D9E9"/>
                    </a:solidFill>
                  </a:tcPr>
                </a:tc>
                <a:extLst>
                  <a:ext uri="{0D108BD9-81ED-4DB2-BD59-A6C34878D82A}">
                    <a16:rowId xmlns:a16="http://schemas.microsoft.com/office/drawing/2014/main" val="10013"/>
                  </a:ext>
                </a:extLst>
              </a:tr>
              <a:tr h="216000">
                <a:tc>
                  <a:txBody>
                    <a:bodyPr/>
                    <a:lstStyle/>
                    <a:p>
                      <a:pPr algn="l" fontAlgn="ctr"/>
                      <a:r>
                        <a:rPr lang="en-US" sz="1100" b="0" i="0" u="none" strike="noStrike">
                          <a:solidFill>
                            <a:schemeClr val="bg1"/>
                          </a:solidFill>
                          <a:effectLst/>
                          <a:latin typeface="Calibri" panose="020F0502020204030204" pitchFamily="34" charset="0"/>
                        </a:rPr>
                        <a:t>Huffington Post website/app</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13%</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6%</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10%</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10%</a:t>
                      </a:r>
                    </a:p>
                  </a:txBody>
                  <a:tcPr marL="9525" marR="9525" marT="0" marB="0" anchor="ctr">
                    <a:solidFill>
                      <a:srgbClr val="F3D9E9"/>
                    </a:solidFill>
                  </a:tcPr>
                </a:tc>
                <a:extLst>
                  <a:ext uri="{0D108BD9-81ED-4DB2-BD59-A6C34878D82A}">
                    <a16:rowId xmlns:a16="http://schemas.microsoft.com/office/drawing/2014/main" val="10014"/>
                  </a:ext>
                </a:extLst>
              </a:tr>
              <a:tr h="216000">
                <a:tc>
                  <a:txBody>
                    <a:bodyPr/>
                    <a:lstStyle/>
                    <a:p>
                      <a:pPr algn="l" fontAlgn="ctr"/>
                      <a:r>
                        <a:rPr lang="en-US" sz="1100" b="0" i="0" u="none" strike="noStrike">
                          <a:solidFill>
                            <a:schemeClr val="bg1"/>
                          </a:solidFill>
                          <a:effectLst/>
                          <a:latin typeface="Calibri" panose="020F0502020204030204" pitchFamily="34" charset="0"/>
                        </a:rPr>
                        <a:t>The LADbible website/app</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12%</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19%</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9%</a:t>
                      </a:r>
                    </a:p>
                  </a:txBody>
                  <a:tcPr marL="9525" marR="9525" marT="0" marB="0" anchor="ctr">
                    <a:solidFill>
                      <a:srgbClr val="F3D9E9"/>
                    </a:solidFill>
                  </a:tcPr>
                </a:tc>
                <a:extLst>
                  <a:ext uri="{0D108BD9-81ED-4DB2-BD59-A6C34878D82A}">
                    <a16:rowId xmlns:a16="http://schemas.microsoft.com/office/drawing/2014/main" val="10015"/>
                  </a:ext>
                </a:extLst>
              </a:tr>
              <a:tr h="216000">
                <a:tc>
                  <a:txBody>
                    <a:bodyPr/>
                    <a:lstStyle/>
                    <a:p>
                      <a:pPr algn="l" fontAlgn="ctr"/>
                      <a:r>
                        <a:rPr lang="en-US" sz="1100" b="0" i="0" u="none" strike="noStrike">
                          <a:solidFill>
                            <a:schemeClr val="bg1"/>
                          </a:solidFill>
                          <a:effectLst/>
                          <a:latin typeface="Calibri" panose="020F0502020204030204" pitchFamily="34" charset="0"/>
                        </a:rPr>
                        <a:t>The Independent website/app</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10%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10%</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8%</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13%</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9%</a:t>
                      </a:r>
                    </a:p>
                  </a:txBody>
                  <a:tcPr marL="9525" marR="9525" marT="0" marB="0" anchor="ctr">
                    <a:solidFill>
                      <a:srgbClr val="F3D9E9"/>
                    </a:solidFill>
                  </a:tcPr>
                </a:tc>
                <a:extLst>
                  <a:ext uri="{0D108BD9-81ED-4DB2-BD59-A6C34878D82A}">
                    <a16:rowId xmlns:a16="http://schemas.microsoft.com/office/drawing/2014/main" val="10016"/>
                  </a:ext>
                </a:extLst>
              </a:tr>
            </a:tbl>
          </a:graphicData>
        </a:graphic>
      </p:graphicFrame>
      <p:sp>
        <p:nvSpPr>
          <p:cNvPr id="5" name="Text Placeholder 4"/>
          <p:cNvSpPr>
            <a:spLocks noGrp="1"/>
          </p:cNvSpPr>
          <p:nvPr>
            <p:ph type="body" sz="quarter" idx="12"/>
          </p:nvPr>
        </p:nvSpPr>
        <p:spPr>
          <a:xfrm>
            <a:off x="0" y="5974603"/>
            <a:ext cx="9144000" cy="880439"/>
          </a:xfrm>
        </p:spPr>
        <p:txBody>
          <a:bodyPr/>
          <a:lstStyle/>
          <a:p>
            <a:pPr>
              <a:lnSpc>
                <a:spcPct val="90000"/>
              </a:lnSpc>
              <a:spcBef>
                <a:spcPts val="0"/>
              </a:spcBef>
            </a:pPr>
            <a:r>
              <a:rPr lang="en-GB"/>
              <a:t>Source: </a:t>
            </a:r>
            <a:r>
              <a:rPr lang="en-CA"/>
              <a:t>Ofcom News Consumption Survey 2021 - ONLINE sample only</a:t>
            </a:r>
            <a:endParaRPr lang="en-GB"/>
          </a:p>
          <a:p>
            <a:pPr>
              <a:lnSpc>
                <a:spcPct val="90000"/>
              </a:lnSpc>
              <a:spcBef>
                <a:spcPts val="0"/>
              </a:spcBef>
            </a:pPr>
            <a:r>
              <a:rPr lang="en-GB"/>
              <a:t>Question: D8a</a:t>
            </a:r>
            <a:r>
              <a:rPr lang="nl-NL"/>
              <a:t>. </a:t>
            </a:r>
            <a:r>
              <a:rPr lang="en-GB"/>
              <a:t>Thinking specifically about  the internet, which of the following do you use for news nowadays?</a:t>
            </a:r>
            <a:endParaRPr lang="en-US"/>
          </a:p>
          <a:p>
            <a:pPr>
              <a:lnSpc>
                <a:spcPct val="90000"/>
              </a:lnSpc>
              <a:spcBef>
                <a:spcPts val="0"/>
              </a:spcBef>
            </a:pPr>
            <a:r>
              <a:rPr lang="en-GB"/>
              <a:t>Base: All using other websites/apps for news 2021 - Total=1555, Male=806, Female=747, 16-24=303, 65+=254, ABC1=973, C2DE=574, Minority ethnic grps=299, White=1253  </a:t>
            </a:r>
            <a:r>
              <a:rPr lang="en-US"/>
              <a:t>Green s</a:t>
            </a:r>
            <a:r>
              <a:rPr lang="tr-TR"/>
              <a:t>hading</a:t>
            </a:r>
            <a:r>
              <a:rPr lang="en-GB"/>
              <a:t> indicate</a:t>
            </a:r>
            <a:r>
              <a:rPr lang="tr-TR"/>
              <a:t>s</a:t>
            </a:r>
            <a:r>
              <a:rPr lang="en-GB"/>
              <a:t> significant differences between groups. Only sources with an incidence of 10%+ in 2021 are shown. </a:t>
            </a:r>
          </a:p>
          <a:p>
            <a:pPr>
              <a:lnSpc>
                <a:spcPct val="90000"/>
              </a:lnSpc>
              <a:spcBef>
                <a:spcPts val="0"/>
              </a:spcBef>
            </a:pPr>
            <a:r>
              <a:rPr lang="en-GB"/>
              <a:t>*This question was not asked to those that said they used social media and no other types of websites/apps site for news</a:t>
            </a:r>
          </a:p>
          <a:p>
            <a:pPr>
              <a:lnSpc>
                <a:spcPct val="90000"/>
              </a:lnSpc>
              <a:spcBef>
                <a:spcPts val="0"/>
              </a:spcBef>
            </a:pPr>
            <a:r>
              <a:rPr lang="en-GB"/>
              <a:t>**ITV/ITN – only includes mentions of ITV/ITN specifically, does </a:t>
            </a:r>
            <a:r>
              <a:rPr lang="en-GB" u="sng"/>
              <a:t>not</a:t>
            </a:r>
            <a:r>
              <a:rPr lang="en-GB"/>
              <a:t> include mentions of STV or UTV</a:t>
            </a:r>
          </a:p>
        </p:txBody>
      </p:sp>
    </p:spTree>
    <p:extLst>
      <p:ext uri="{BB962C8B-B14F-4D97-AF65-F5344CB8AC3E}">
        <p14:creationId xmlns:p14="http://schemas.microsoft.com/office/powerpoint/2010/main" val="4252340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a:spLocks noGrp="1"/>
          </p:cNvSpPr>
          <p:nvPr>
            <p:ph type="title"/>
          </p:nvPr>
        </p:nvSpPr>
        <p:spPr>
          <a:xfrm>
            <a:off x="224635" y="463650"/>
            <a:ext cx="8248650" cy="307777"/>
          </a:xfrm>
        </p:spPr>
        <p:txBody>
          <a:bodyPr anchor="ctr"/>
          <a:lstStyle/>
          <a:p>
            <a:pPr algn="l"/>
            <a:r>
              <a:rPr lang="en-GB" sz="2400" b="1">
                <a:solidFill>
                  <a:schemeClr val="tx1"/>
                </a:solidFill>
                <a:cs typeface="Arial" panose="020B0604020202020204" pitchFamily="34" charset="0"/>
              </a:rPr>
              <a:t>Summary of key findings (1)</a:t>
            </a:r>
            <a:endParaRPr lang="en-GB" sz="2400" b="1">
              <a:solidFill>
                <a:schemeClr val="tx1"/>
              </a:solidFill>
              <a:latin typeface="+mn-lt"/>
              <a:cs typeface="Arial" panose="020B0604020202020204" pitchFamily="34" charset="0"/>
            </a:endParaRPr>
          </a:p>
        </p:txBody>
      </p:sp>
      <p:sp>
        <p:nvSpPr>
          <p:cNvPr id="4" name="Rectangle: Rounded Corners 3">
            <a:extLst>
              <a:ext uri="{FF2B5EF4-FFF2-40B4-BE49-F238E27FC236}">
                <a16:creationId xmlns:a16="http://schemas.microsoft.com/office/drawing/2014/main" id="{B0E529E8-92FB-4D3A-87C1-00BE18A9EE2A}"/>
              </a:ext>
            </a:extLst>
          </p:cNvPr>
          <p:cNvSpPr/>
          <p:nvPr/>
        </p:nvSpPr>
        <p:spPr>
          <a:xfrm>
            <a:off x="168620" y="1043436"/>
            <a:ext cx="8460000" cy="1335734"/>
          </a:xfrm>
          <a:prstGeom prst="roundRect">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a:solidFill>
                  <a:schemeClr val="tx1"/>
                </a:solidFill>
              </a:rPr>
              <a:t>TV is the most-used platform for news (79%), followed by the internet (73%), with half of adults using social media (49%) and/or other websites/apps (49%) for news. However, fewer than half now use the radio for news (46%) and less than a third use print newspapers (32%). </a:t>
            </a:r>
            <a:r>
              <a:rPr lang="en-GB" sz="1400">
                <a:solidFill>
                  <a:schemeClr val="tx1"/>
                </a:solidFill>
              </a:rPr>
              <a:t>Use of TV is most prevalent among the 65+ age group (93%), while the internet is the most-used platform for news consumption among 16-24s (89%) and those from minority ethnic groups (85%) ​</a:t>
            </a:r>
          </a:p>
        </p:txBody>
      </p:sp>
      <p:sp>
        <p:nvSpPr>
          <p:cNvPr id="16" name="Rectangle: Rounded Corners 15">
            <a:extLst>
              <a:ext uri="{FF2B5EF4-FFF2-40B4-BE49-F238E27FC236}">
                <a16:creationId xmlns:a16="http://schemas.microsoft.com/office/drawing/2014/main" id="{76CC5503-5390-4EFD-96B1-A5CDFB56B340}"/>
              </a:ext>
            </a:extLst>
          </p:cNvPr>
          <p:cNvSpPr/>
          <p:nvPr/>
        </p:nvSpPr>
        <p:spPr>
          <a:xfrm>
            <a:off x="733723" y="2518965"/>
            <a:ext cx="8323608" cy="648000"/>
          </a:xfrm>
          <a:prstGeom prst="roundRect">
            <a:avLst/>
          </a:pr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GB" sz="1400" b="1">
                <a:solidFill>
                  <a:schemeClr val="tx1"/>
                </a:solidFill>
              </a:rPr>
              <a:t>The online trend data shows that usage of radio, print newspapers and the internet for news have all declined since 2020 (-6, -5 and -3 percentage points respectively). </a:t>
            </a:r>
            <a:r>
              <a:rPr lang="en-GB" sz="1400">
                <a:solidFill>
                  <a:schemeClr val="tx1"/>
                </a:solidFill>
              </a:rPr>
              <a:t>Use of TV is unchanged</a:t>
            </a:r>
          </a:p>
        </p:txBody>
      </p:sp>
      <p:sp>
        <p:nvSpPr>
          <p:cNvPr id="15" name="Rectangle: Rounded Corners 14">
            <a:extLst>
              <a:ext uri="{FF2B5EF4-FFF2-40B4-BE49-F238E27FC236}">
                <a16:creationId xmlns:a16="http://schemas.microsoft.com/office/drawing/2014/main" id="{499471DE-E264-478F-9D94-341B6B99A620}"/>
              </a:ext>
            </a:extLst>
          </p:cNvPr>
          <p:cNvSpPr/>
          <p:nvPr/>
        </p:nvSpPr>
        <p:spPr>
          <a:xfrm>
            <a:off x="168620" y="3306760"/>
            <a:ext cx="8460000" cy="989599"/>
          </a:xfrm>
          <a:prstGeom prst="round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a:solidFill>
                  <a:schemeClr val="tx1"/>
                </a:solidFill>
              </a:rPr>
              <a:t>BBC One remains the most-used news source across any platform (62%), followed by ITV (46%) and Facebook (36%), then the BBC website/app (31%), the BBC News channel (31%) and Sky News Channel (30%). </a:t>
            </a:r>
            <a:br>
              <a:rPr lang="en-GB" sz="1400" b="1">
                <a:solidFill>
                  <a:schemeClr val="tx1"/>
                </a:solidFill>
              </a:rPr>
            </a:br>
            <a:r>
              <a:rPr lang="en-GB" sz="1400">
                <a:solidFill>
                  <a:schemeClr val="tx1"/>
                </a:solidFill>
              </a:rPr>
              <a:t>Usage of BBC One has remained unchanged since 2020, but usage of ITV and Facebook have both decreased. </a:t>
            </a:r>
          </a:p>
          <a:p>
            <a:pPr algn="ctr"/>
            <a:r>
              <a:rPr lang="en-GB" sz="1400">
                <a:solidFill>
                  <a:schemeClr val="tx1"/>
                </a:solidFill>
              </a:rPr>
              <a:t>Usage of Channel 4, BBC Radio 2 and BBC Radio 1 have also decreased over the last year</a:t>
            </a:r>
          </a:p>
        </p:txBody>
      </p:sp>
      <p:sp>
        <p:nvSpPr>
          <p:cNvPr id="8" name="Rectangle: Rounded Corners 7">
            <a:extLst>
              <a:ext uri="{FF2B5EF4-FFF2-40B4-BE49-F238E27FC236}">
                <a16:creationId xmlns:a16="http://schemas.microsoft.com/office/drawing/2014/main" id="{137D720E-0DCB-40B4-A1BE-73B3E09872E0}"/>
              </a:ext>
            </a:extLst>
          </p:cNvPr>
          <p:cNvSpPr/>
          <p:nvPr/>
        </p:nvSpPr>
        <p:spPr>
          <a:xfrm>
            <a:off x="488269" y="4436060"/>
            <a:ext cx="8460000" cy="881538"/>
          </a:xfrm>
          <a:prstGeom prst="roundRect">
            <a:avLst/>
          </a:prstGeom>
          <a:noFill/>
          <a:ln w="381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b="1">
                <a:solidFill>
                  <a:schemeClr val="tx1"/>
                </a:solidFill>
              </a:rPr>
              <a:t>When rated by their users on measures such as importance, trustworthiness, range of opinions and impartiality, the main news platforms’ ratings are largely in line with 2020; TV and magazines performing strongest, and social media performing least well</a:t>
            </a:r>
          </a:p>
        </p:txBody>
      </p:sp>
      <p:sp>
        <p:nvSpPr>
          <p:cNvPr id="10" name="Rectangle: Rounded Corners 9">
            <a:extLst>
              <a:ext uri="{FF2B5EF4-FFF2-40B4-BE49-F238E27FC236}">
                <a16:creationId xmlns:a16="http://schemas.microsoft.com/office/drawing/2014/main" id="{BD467A39-8D5A-4022-90C2-A863B43CF2D8}"/>
              </a:ext>
            </a:extLst>
          </p:cNvPr>
          <p:cNvSpPr/>
          <p:nvPr/>
        </p:nvSpPr>
        <p:spPr>
          <a:xfrm>
            <a:off x="418019" y="5468048"/>
            <a:ext cx="8055266" cy="854250"/>
          </a:xfrm>
          <a:prstGeom prst="roundRect">
            <a:avLst/>
          </a:prstGeom>
          <a:noFill/>
          <a:ln w="3810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b="1">
                <a:solidFill>
                  <a:schemeClr val="tx1"/>
                </a:solidFill>
              </a:rPr>
              <a:t>TV remains the most common platform for accessing local news and news within the Nations.</a:t>
            </a:r>
            <a:r>
              <a:rPr lang="en-GB" sz="1400">
                <a:solidFill>
                  <a:schemeClr val="tx1"/>
                </a:solidFill>
              </a:rPr>
              <a:t> BBC One is the most used news source in England and Wales for accessing news about the Nation, whereas STV is most used in Scotland and UTV and BBC One are most used in Northern Ireland</a:t>
            </a:r>
          </a:p>
        </p:txBody>
      </p:sp>
    </p:spTree>
    <p:extLst>
      <p:ext uri="{BB962C8B-B14F-4D97-AF65-F5344CB8AC3E}">
        <p14:creationId xmlns:p14="http://schemas.microsoft.com/office/powerpoint/2010/main" val="11264250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15" grpId="0" animBg="1"/>
      <p:bldP spid="8" grpId="0" animBg="1"/>
      <p:bldP spid="1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2"/>
          <p:cNvSpPr>
            <a:spLocks noGrp="1"/>
          </p:cNvSpPr>
          <p:nvPr>
            <p:ph type="title"/>
          </p:nvPr>
        </p:nvSpPr>
        <p:spPr>
          <a:xfrm>
            <a:off x="97289" y="1331678"/>
            <a:ext cx="9046078" cy="300991"/>
          </a:xfrm>
        </p:spPr>
        <p:txBody>
          <a:bodyPr/>
          <a:lstStyle/>
          <a:p>
            <a:r>
              <a:rPr lang="en-GB" kern="0">
                <a:latin typeface="+mn-lt"/>
                <a:cs typeface="Arial" pitchFamily="34" charset="0"/>
              </a:rPr>
              <a:t>Gateways to online news, and frequency of use</a:t>
            </a:r>
            <a:br>
              <a:rPr lang="en-GB" kern="0">
                <a:latin typeface="+mn-lt"/>
                <a:cs typeface="Arial" pitchFamily="34" charset="0"/>
              </a:rPr>
            </a:br>
            <a:r>
              <a:rPr lang="en-GB" sz="1100" i="1" kern="0">
                <a:cs typeface="Arial" pitchFamily="34" charset="0"/>
              </a:rPr>
              <a:t>All using other websites/apps for news* </a:t>
            </a:r>
            <a:br>
              <a:rPr lang="en-GB" sz="1200" i="1" kern="0">
                <a:latin typeface="+mn-lt"/>
                <a:cs typeface="Arial" pitchFamily="34" charset="0"/>
              </a:rPr>
            </a:br>
            <a:endParaRPr lang="en-US" i="1" kern="0">
              <a:latin typeface="+mn-lt"/>
              <a:cs typeface="Arial" pitchFamily="34" charset="0"/>
            </a:endParaRPr>
          </a:p>
        </p:txBody>
      </p:sp>
      <p:sp>
        <p:nvSpPr>
          <p:cNvPr id="8" name="Text Placeholder 7"/>
          <p:cNvSpPr>
            <a:spLocks noGrp="1"/>
          </p:cNvSpPr>
          <p:nvPr>
            <p:ph type="body" sz="quarter" idx="14"/>
          </p:nvPr>
        </p:nvSpPr>
        <p:spPr>
          <a:xfrm>
            <a:off x="9613" y="319866"/>
            <a:ext cx="7668000" cy="705057"/>
          </a:xfrm>
        </p:spPr>
        <p:txBody>
          <a:bodyPr anchor="t" anchorCtr="0"/>
          <a:lstStyle/>
          <a:p>
            <a:pPr>
              <a:lnSpc>
                <a:spcPts val="1800"/>
              </a:lnSpc>
            </a:pPr>
            <a:r>
              <a:rPr lang="en-GB" sz="1800"/>
              <a:t>Online news users remain more likely to go directly to the websites/apps of a news provider than via a search engine or a news aggregator</a:t>
            </a:r>
            <a:endParaRPr lang="en-US" sz="1800"/>
          </a:p>
        </p:txBody>
      </p:sp>
      <p:sp>
        <p:nvSpPr>
          <p:cNvPr id="9" name="Title 1">
            <a:extLst>
              <a:ext uri="{FF2B5EF4-FFF2-40B4-BE49-F238E27FC236}">
                <a16:creationId xmlns:a16="http://schemas.microsoft.com/office/drawing/2014/main" id="{CFE0B2A0-5AAA-43B6-83E0-722A21DFF011}"/>
              </a:ext>
            </a:extLst>
          </p:cNvPr>
          <p:cNvSpPr txBox="1">
            <a:spLocks/>
          </p:cNvSpPr>
          <p:nvPr/>
        </p:nvSpPr>
        <p:spPr>
          <a:xfrm>
            <a:off x="100231" y="965363"/>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8.6</a:t>
            </a:r>
            <a:br>
              <a:rPr lang="en-GB" sz="1800" b="1">
                <a:latin typeface="+mn-lt"/>
                <a:cs typeface="Arial" pitchFamily="34" charset="0"/>
              </a:rPr>
            </a:br>
            <a:endParaRPr lang="en-GB" sz="1800" b="1">
              <a:latin typeface="+mn-lt"/>
              <a:cs typeface="Arial" pitchFamily="34" charset="0"/>
            </a:endParaRPr>
          </a:p>
        </p:txBody>
      </p:sp>
      <p:pic>
        <p:nvPicPr>
          <p:cNvPr id="4" name="Picture 3" descr="This chart shows the gateways to online news and the frequency of use – using the 2021 and 2020 online data.  In 2021, 64% of online news users go directly to the websites/apps of a news provider often/most of the time. 35% use a search engine to find a news story often/most of the time and 28% go to a news aggregator often/most of the time">
            <a:extLst>
              <a:ext uri="{FF2B5EF4-FFF2-40B4-BE49-F238E27FC236}">
                <a16:creationId xmlns:a16="http://schemas.microsoft.com/office/drawing/2014/main" id="{BC53D3FC-B619-4DB7-969B-63D78567C5E5}"/>
              </a:ext>
            </a:extLst>
          </p:cNvPr>
          <p:cNvPicPr>
            <a:picLocks noChangeAspect="1"/>
          </p:cNvPicPr>
          <p:nvPr/>
        </p:nvPicPr>
        <p:blipFill>
          <a:blip r:embed="rId3"/>
          <a:stretch>
            <a:fillRect/>
          </a:stretch>
        </p:blipFill>
        <p:spPr>
          <a:xfrm>
            <a:off x="209242" y="1716565"/>
            <a:ext cx="8998476" cy="4352921"/>
          </a:xfrm>
          <a:prstGeom prst="rect">
            <a:avLst/>
          </a:prstGeom>
        </p:spPr>
      </p:pic>
      <p:sp>
        <p:nvSpPr>
          <p:cNvPr id="7" name="Text Placeholder 6"/>
          <p:cNvSpPr>
            <a:spLocks noGrp="1"/>
          </p:cNvSpPr>
          <p:nvPr>
            <p:ph type="body" sz="quarter" idx="12"/>
          </p:nvPr>
        </p:nvSpPr>
        <p:spPr>
          <a:xfrm>
            <a:off x="11253" y="5977560"/>
            <a:ext cx="9132114" cy="880439"/>
          </a:xfrm>
        </p:spPr>
        <p:txBody>
          <a:bodyPr/>
          <a:lstStyle/>
          <a:p>
            <a:pPr>
              <a:tabLst>
                <a:tab pos="8696325" algn="r"/>
              </a:tabLst>
            </a:pPr>
            <a:r>
              <a:rPr lang="en-GB"/>
              <a:t>Source: </a:t>
            </a:r>
            <a:r>
              <a:rPr lang="en-CA"/>
              <a:t>Ofcom News Consumption Survey 2021</a:t>
            </a:r>
            <a:r>
              <a:rPr lang="en-US"/>
              <a:t> </a:t>
            </a:r>
            <a:r>
              <a:rPr lang="en-CA"/>
              <a:t>- ONLINE sample only </a:t>
            </a:r>
            <a:r>
              <a:rPr lang="en-US"/>
              <a:t>	Green/red triangles </a:t>
            </a:r>
            <a:r>
              <a:rPr lang="en-GB"/>
              <a:t>indicate statistically significant differences between 2021 and 2020 </a:t>
            </a:r>
          </a:p>
          <a:p>
            <a:pPr>
              <a:tabLst>
                <a:tab pos="8229600" algn="r"/>
              </a:tabLst>
            </a:pPr>
            <a:r>
              <a:rPr lang="en-GB"/>
              <a:t>Question: </a:t>
            </a:r>
            <a:r>
              <a:rPr lang="en-US"/>
              <a:t>D14. How often, if at all, you do each of the following when you want to get news? </a:t>
            </a:r>
          </a:p>
          <a:p>
            <a:pPr>
              <a:spcBef>
                <a:spcPts val="200"/>
              </a:spcBef>
            </a:pPr>
            <a:r>
              <a:rPr lang="en-GB"/>
              <a:t>Base: </a:t>
            </a:r>
            <a:r>
              <a:rPr lang="en-GB" kern="0">
                <a:cs typeface="Arial" pitchFamily="34" charset="0"/>
              </a:rPr>
              <a:t>All using other </a:t>
            </a:r>
            <a:r>
              <a:rPr lang="en-GB"/>
              <a:t>websites/apps</a:t>
            </a:r>
            <a:r>
              <a:rPr lang="en-GB" kern="0">
                <a:cs typeface="Arial" pitchFamily="34" charset="0"/>
              </a:rPr>
              <a:t> for news* - 2021=1555, 2020=1252</a:t>
            </a:r>
            <a:endParaRPr lang="en-GB"/>
          </a:p>
          <a:p>
            <a:pPr>
              <a:spcBef>
                <a:spcPts val="200"/>
              </a:spcBef>
            </a:pPr>
            <a:r>
              <a:rPr lang="en-GB"/>
              <a:t>*This question was not asked to those that said they used social media and no other types of websites/apps for news</a:t>
            </a:r>
          </a:p>
          <a:p>
            <a:pPr>
              <a:spcBef>
                <a:spcPts val="200"/>
              </a:spcBef>
            </a:pPr>
            <a:endParaRPr lang="en-GB"/>
          </a:p>
          <a:p>
            <a:endParaRPr lang="en-GB"/>
          </a:p>
        </p:txBody>
      </p:sp>
      <p:sp>
        <p:nvSpPr>
          <p:cNvPr id="15" name="TextBox 14">
            <a:extLst>
              <a:ext uri="{FF2B5EF4-FFF2-40B4-BE49-F238E27FC236}">
                <a16:creationId xmlns:a16="http://schemas.microsoft.com/office/drawing/2014/main" id="{AC244794-BFFF-469B-8ACF-CE37CA3DC6AA}"/>
              </a:ext>
            </a:extLst>
          </p:cNvPr>
          <p:cNvSpPr txBox="1"/>
          <p:nvPr/>
        </p:nvSpPr>
        <p:spPr>
          <a:xfrm>
            <a:off x="7161818" y="6288030"/>
            <a:ext cx="1681315" cy="461665"/>
          </a:xfrm>
          <a:prstGeom prst="rect">
            <a:avLst/>
          </a:prstGeom>
          <a:solidFill>
            <a:schemeClr val="accent5">
              <a:lumMod val="20000"/>
              <a:lumOff val="80000"/>
            </a:schemeClr>
          </a:solidFill>
        </p:spPr>
        <p:txBody>
          <a:bodyPr wrap="square" rtlCol="0">
            <a:spAutoFit/>
          </a:bodyPr>
          <a:lstStyle/>
          <a:p>
            <a:pPr algn="ctr"/>
            <a:r>
              <a:rPr lang="en-GB" sz="1200"/>
              <a:t>2020 and 2021 ONLINE SAMPLE ONLY </a:t>
            </a:r>
          </a:p>
        </p:txBody>
      </p:sp>
    </p:spTree>
    <p:extLst>
      <p:ext uri="{BB962C8B-B14F-4D97-AF65-F5344CB8AC3E}">
        <p14:creationId xmlns:p14="http://schemas.microsoft.com/office/powerpoint/2010/main" val="23641026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290" y="1756900"/>
            <a:ext cx="9046078" cy="300991"/>
          </a:xfrm>
          <a:prstGeom prst="rect">
            <a:avLst/>
          </a:prstGeom>
        </p:spPr>
        <p:txBody>
          <a:bodyPr/>
          <a:lstStyle/>
          <a:p>
            <a:r>
              <a:rPr lang="en-GB" kern="0">
                <a:cs typeface="Arial" pitchFamily="34" charset="0"/>
              </a:rPr>
              <a:t>Gateways to online news, and frequency of use 2021 -</a:t>
            </a:r>
            <a:r>
              <a:rPr lang="en-GB">
                <a:latin typeface="+mn-lt"/>
                <a:cs typeface="Arial" pitchFamily="34" charset="0"/>
              </a:rPr>
              <a:t> by demographic group</a:t>
            </a:r>
            <a:br>
              <a:rPr lang="en-GB">
                <a:latin typeface="+mn-lt"/>
                <a:cs typeface="Arial" pitchFamily="34" charset="0"/>
              </a:rPr>
            </a:br>
            <a:r>
              <a:rPr lang="en-GB" sz="1100" i="1" kern="0">
                <a:cs typeface="Arial" pitchFamily="34" charset="0"/>
              </a:rPr>
              <a:t>All using other websites/apps for news*</a:t>
            </a:r>
            <a:br>
              <a:rPr lang="en-GB">
                <a:latin typeface="+mn-lt"/>
                <a:cs typeface="Arial" pitchFamily="34" charset="0"/>
              </a:rPr>
            </a:br>
            <a:endParaRPr lang="en-GB">
              <a:latin typeface="+mn-lt"/>
              <a:cs typeface="Arial" pitchFamily="34" charset="0"/>
            </a:endParaRPr>
          </a:p>
        </p:txBody>
      </p:sp>
      <p:sp>
        <p:nvSpPr>
          <p:cNvPr id="6" name="Text Placeholder 5"/>
          <p:cNvSpPr>
            <a:spLocks noGrp="1"/>
          </p:cNvSpPr>
          <p:nvPr>
            <p:ph type="body" sz="quarter" idx="14"/>
          </p:nvPr>
        </p:nvSpPr>
        <p:spPr>
          <a:xfrm>
            <a:off x="88356" y="336342"/>
            <a:ext cx="7488000" cy="705057"/>
          </a:xfrm>
        </p:spPr>
        <p:txBody>
          <a:bodyPr/>
          <a:lstStyle/>
          <a:p>
            <a:pPr>
              <a:lnSpc>
                <a:spcPts val="1800"/>
              </a:lnSpc>
            </a:pPr>
            <a:r>
              <a:rPr lang="en-GB" sz="1800"/>
              <a:t>People from minority ethnic groups and 16-24s are more likely to use a search engine or news aggregator compared to white people and those aged 65+</a:t>
            </a:r>
            <a:endParaRPr lang="en-US" sz="1800"/>
          </a:p>
          <a:p>
            <a:r>
              <a:rPr lang="en-GB" sz="1800"/>
              <a:t> </a:t>
            </a:r>
            <a:endParaRPr lang="en-US" sz="1800"/>
          </a:p>
        </p:txBody>
      </p:sp>
      <p:sp>
        <p:nvSpPr>
          <p:cNvPr id="7" name="Title 1">
            <a:extLst>
              <a:ext uri="{FF2B5EF4-FFF2-40B4-BE49-F238E27FC236}">
                <a16:creationId xmlns:a16="http://schemas.microsoft.com/office/drawing/2014/main" id="{2CEE3720-E6FC-4FB9-A5E0-AABF574B1047}"/>
              </a:ext>
            </a:extLst>
          </p:cNvPr>
          <p:cNvSpPr txBox="1">
            <a:spLocks/>
          </p:cNvSpPr>
          <p:nvPr/>
        </p:nvSpPr>
        <p:spPr>
          <a:xfrm>
            <a:off x="130290" y="1371902"/>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8.7</a:t>
            </a:r>
            <a:br>
              <a:rPr lang="en-GB" sz="1800" b="1">
                <a:latin typeface="+mn-lt"/>
                <a:cs typeface="Arial" pitchFamily="34" charset="0"/>
              </a:rPr>
            </a:br>
            <a:endParaRPr lang="en-GB" sz="1800" b="1">
              <a:latin typeface="+mn-lt"/>
              <a:cs typeface="Arial" pitchFamily="34" charset="0"/>
            </a:endParaRPr>
          </a:p>
        </p:txBody>
      </p:sp>
      <p:graphicFrame>
        <p:nvGraphicFramePr>
          <p:cNvPr id="8" name="Table 7" descr="This table shows the gateways to online news and the frequency of use, split by gender, age, socio-economic group and ethnic group – using the 2021 online data. The main differences are referred to in the commentary text "/>
          <p:cNvGraphicFramePr>
            <a:graphicFrameLocks noGrp="1"/>
          </p:cNvGraphicFramePr>
          <p:nvPr>
            <p:extLst>
              <p:ext uri="{D42A27DB-BD31-4B8C-83A1-F6EECF244321}">
                <p14:modId xmlns:p14="http://schemas.microsoft.com/office/powerpoint/2010/main" val="3255751168"/>
              </p:ext>
            </p:extLst>
          </p:nvPr>
        </p:nvGraphicFramePr>
        <p:xfrm>
          <a:off x="584496" y="2713978"/>
          <a:ext cx="7818120" cy="2231517"/>
        </p:xfrm>
        <a:graphic>
          <a:graphicData uri="http://schemas.openxmlformats.org/drawingml/2006/table">
            <a:tbl>
              <a:tblPr firstRow="1" firstCol="1" bandRow="1">
                <a:tableStyleId>{5C22544A-7EE6-4342-B048-85BDC9FD1C3A}</a:tableStyleId>
              </a:tblPr>
              <a:tblGrid>
                <a:gridCol w="201168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gridCol w="640080">
                  <a:extLst>
                    <a:ext uri="{9D8B030D-6E8A-4147-A177-3AD203B41FA5}">
                      <a16:colId xmlns:a16="http://schemas.microsoft.com/office/drawing/2014/main" val="20003"/>
                    </a:ext>
                  </a:extLst>
                </a:gridCol>
                <a:gridCol w="640080">
                  <a:extLst>
                    <a:ext uri="{9D8B030D-6E8A-4147-A177-3AD203B41FA5}">
                      <a16:colId xmlns:a16="http://schemas.microsoft.com/office/drawing/2014/main" val="20004"/>
                    </a:ext>
                  </a:extLst>
                </a:gridCol>
                <a:gridCol w="640080">
                  <a:extLst>
                    <a:ext uri="{9D8B030D-6E8A-4147-A177-3AD203B41FA5}">
                      <a16:colId xmlns:a16="http://schemas.microsoft.com/office/drawing/2014/main" val="20005"/>
                    </a:ext>
                  </a:extLst>
                </a:gridCol>
                <a:gridCol w="640080">
                  <a:extLst>
                    <a:ext uri="{9D8B030D-6E8A-4147-A177-3AD203B41FA5}">
                      <a16:colId xmlns:a16="http://schemas.microsoft.com/office/drawing/2014/main" val="20007"/>
                    </a:ext>
                  </a:extLst>
                </a:gridCol>
                <a:gridCol w="640080">
                  <a:extLst>
                    <a:ext uri="{9D8B030D-6E8A-4147-A177-3AD203B41FA5}">
                      <a16:colId xmlns:a16="http://schemas.microsoft.com/office/drawing/2014/main" val="20008"/>
                    </a:ext>
                  </a:extLst>
                </a:gridCol>
                <a:gridCol w="640080">
                  <a:extLst>
                    <a:ext uri="{9D8B030D-6E8A-4147-A177-3AD203B41FA5}">
                      <a16:colId xmlns:a16="http://schemas.microsoft.com/office/drawing/2014/main" val="20009"/>
                    </a:ext>
                  </a:extLst>
                </a:gridCol>
                <a:gridCol w="685800">
                  <a:extLst>
                    <a:ext uri="{9D8B030D-6E8A-4147-A177-3AD203B41FA5}">
                      <a16:colId xmlns:a16="http://schemas.microsoft.com/office/drawing/2014/main" val="20006"/>
                    </a:ext>
                  </a:extLst>
                </a:gridCol>
              </a:tblGrid>
              <a:tr h="365760">
                <a:tc>
                  <a:txBody>
                    <a:bodyPr/>
                    <a:lstStyle/>
                    <a:p>
                      <a:pPr algn="l"/>
                      <a:r>
                        <a:rPr lang="en-GB" sz="1200">
                          <a:solidFill>
                            <a:srgbClr val="000000"/>
                          </a:solidFill>
                        </a:rPr>
                        <a:t>% Using most times/often</a:t>
                      </a:r>
                    </a:p>
                  </a:txBody>
                  <a:tcPr>
                    <a:lnR w="38100" cap="flat" cmpd="sng" algn="ctr">
                      <a:solidFill>
                        <a:schemeClr val="bg1"/>
                      </a:solidFill>
                      <a:prstDash val="solid"/>
                      <a:round/>
                      <a:headEnd type="none" w="med" len="med"/>
                      <a:tailEnd type="none" w="med" len="med"/>
                    </a:lnR>
                    <a:solidFill>
                      <a:schemeClr val="bg1"/>
                    </a:solidFill>
                  </a:tcPr>
                </a:tc>
                <a:tc>
                  <a:txBody>
                    <a:bodyPr/>
                    <a:lstStyle/>
                    <a:p>
                      <a:pPr algn="ctr"/>
                      <a:r>
                        <a:rPr lang="en-GB" sz="1200"/>
                        <a:t>Total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solidFill>
                  </a:tcPr>
                </a:tc>
                <a:tc>
                  <a:txBody>
                    <a:bodyPr/>
                    <a:lstStyle/>
                    <a:p>
                      <a:pPr algn="ctr"/>
                      <a:r>
                        <a:rPr lang="en-GB" sz="1200"/>
                        <a:t>Male</a:t>
                      </a:r>
                    </a:p>
                  </a:txBody>
                  <a:tcPr anchor="ctr">
                    <a:lnL w="38100" cap="flat" cmpd="sng" algn="ctr">
                      <a:solidFill>
                        <a:schemeClr val="bg1"/>
                      </a:solidFill>
                      <a:prstDash val="solid"/>
                      <a:round/>
                      <a:headEnd type="none" w="med" len="med"/>
                      <a:tailEnd type="none" w="med" len="med"/>
                    </a:lnL>
                    <a:solidFill>
                      <a:schemeClr val="bg2"/>
                    </a:solidFill>
                  </a:tcPr>
                </a:tc>
                <a:tc>
                  <a:txBody>
                    <a:bodyPr/>
                    <a:lstStyle/>
                    <a:p>
                      <a:pPr algn="ctr"/>
                      <a:r>
                        <a:rPr lang="en-GB" sz="1200"/>
                        <a:t>Female</a:t>
                      </a:r>
                    </a:p>
                  </a:txBody>
                  <a:tcPr anchor="ctr">
                    <a:lnR w="38100" cap="flat" cmpd="sng" algn="ctr">
                      <a:solidFill>
                        <a:schemeClr val="bg1"/>
                      </a:solidFill>
                      <a:prstDash val="solid"/>
                      <a:round/>
                      <a:headEnd type="none" w="med" len="med"/>
                      <a:tailEnd type="none" w="med" len="med"/>
                    </a:lnR>
                    <a:solidFill>
                      <a:schemeClr val="bg2"/>
                    </a:solidFill>
                  </a:tcPr>
                </a:tc>
                <a:tc>
                  <a:txBody>
                    <a:bodyPr/>
                    <a:lstStyle/>
                    <a:p>
                      <a:pPr marL="0" algn="ctr" defTabSz="457200" rtl="0" eaLnBrk="1" latinLnBrk="0" hangingPunct="1"/>
                      <a:r>
                        <a:rPr lang="en-GB" sz="1200" b="1" kern="1200">
                          <a:solidFill>
                            <a:schemeClr val="lt1"/>
                          </a:solidFill>
                          <a:latin typeface="+mn-lt"/>
                          <a:ea typeface="+mn-ea"/>
                          <a:cs typeface="+mn-cs"/>
                        </a:rPr>
                        <a:t>16-24</a:t>
                      </a:r>
                    </a:p>
                  </a:txBody>
                  <a:tcPr anchor="ctr">
                    <a:lnL w="38100" cap="flat" cmpd="sng" algn="ctr">
                      <a:solidFill>
                        <a:schemeClr val="bg1"/>
                      </a:solidFill>
                      <a:prstDash val="solid"/>
                      <a:round/>
                      <a:headEnd type="none" w="med" len="med"/>
                      <a:tailEnd type="none" w="med" len="med"/>
                    </a:lnL>
                    <a:solidFill>
                      <a:schemeClr val="bg2"/>
                    </a:solidFill>
                  </a:tcPr>
                </a:tc>
                <a:tc>
                  <a:txBody>
                    <a:bodyPr/>
                    <a:lstStyle/>
                    <a:p>
                      <a:pPr marL="0" algn="ctr" defTabSz="457200" rtl="0" eaLnBrk="1" latinLnBrk="0" hangingPunct="1"/>
                      <a:r>
                        <a:rPr lang="en-GB" sz="1200" b="1" kern="1200">
                          <a:solidFill>
                            <a:schemeClr val="lt1"/>
                          </a:solidFill>
                          <a:latin typeface="+mn-lt"/>
                          <a:ea typeface="+mn-ea"/>
                          <a:cs typeface="+mn-cs"/>
                        </a:rPr>
                        <a:t>65+</a:t>
                      </a:r>
                    </a:p>
                  </a:txBody>
                  <a:tcPr anchor="ctr">
                    <a:lnR w="38100" cap="flat" cmpd="sng" algn="ctr">
                      <a:solidFill>
                        <a:schemeClr val="bg1"/>
                      </a:solidFill>
                      <a:prstDash val="solid"/>
                      <a:round/>
                      <a:headEnd type="none" w="med" len="med"/>
                      <a:tailEnd type="none" w="med" len="med"/>
                    </a:lnR>
                    <a:solidFill>
                      <a:schemeClr val="bg2"/>
                    </a:solidFill>
                  </a:tcPr>
                </a:tc>
                <a:tc>
                  <a:txBody>
                    <a:bodyPr/>
                    <a:lstStyle/>
                    <a:p>
                      <a:pPr marL="0" algn="ctr" defTabSz="457200" rtl="0" eaLnBrk="1" fontAlgn="b" latinLnBrk="0" hangingPunct="1"/>
                      <a:r>
                        <a:rPr lang="en-GB" sz="1200" b="1" kern="1200">
                          <a:solidFill>
                            <a:schemeClr val="lt1"/>
                          </a:solidFill>
                          <a:latin typeface="+mn-lt"/>
                          <a:ea typeface="+mn-ea"/>
                          <a:cs typeface="+mn-cs"/>
                        </a:rPr>
                        <a:t>ABC1</a:t>
                      </a:r>
                    </a:p>
                  </a:txBody>
                  <a:tcPr marL="9525" marR="9525" marT="9525" marB="0" anchor="ctr">
                    <a:lnL w="38100" cap="flat" cmpd="sng" algn="ctr">
                      <a:solidFill>
                        <a:schemeClr val="bg1"/>
                      </a:solidFill>
                      <a:prstDash val="solid"/>
                      <a:round/>
                      <a:headEnd type="none" w="med" len="med"/>
                      <a:tailEnd type="none" w="med" len="med"/>
                    </a:lnL>
                    <a:solidFill>
                      <a:schemeClr val="bg2"/>
                    </a:solidFill>
                  </a:tcPr>
                </a:tc>
                <a:tc>
                  <a:txBody>
                    <a:bodyPr/>
                    <a:lstStyle/>
                    <a:p>
                      <a:pPr marL="0" algn="ctr" defTabSz="457200" rtl="0" eaLnBrk="1" fontAlgn="b" latinLnBrk="0" hangingPunct="1"/>
                      <a:r>
                        <a:rPr lang="en-GB" sz="1200" b="1" kern="1200">
                          <a:solidFill>
                            <a:schemeClr val="lt1"/>
                          </a:solidFill>
                          <a:latin typeface="+mn-lt"/>
                          <a:ea typeface="+mn-ea"/>
                          <a:cs typeface="+mn-cs"/>
                        </a:rPr>
                        <a:t>C2DE</a:t>
                      </a:r>
                    </a:p>
                  </a:txBody>
                  <a:tcPr marL="9525" marR="9525" marT="9525" marB="0" anchor="ctr">
                    <a:lnR w="38100" cap="flat" cmpd="sng" algn="ctr">
                      <a:solidFill>
                        <a:schemeClr val="bg1"/>
                      </a:solidFill>
                      <a:prstDash val="solid"/>
                      <a:round/>
                      <a:headEnd type="none" w="med" len="med"/>
                      <a:tailEnd type="none" w="med" len="med"/>
                    </a:lnR>
                    <a:solidFill>
                      <a:schemeClr val="bg2"/>
                    </a:solidFill>
                  </a:tcPr>
                </a:tc>
                <a:tc>
                  <a:txBody>
                    <a:bodyPr/>
                    <a:lstStyle/>
                    <a:p>
                      <a:pPr marL="0" algn="ctr" defTabSz="457200" rtl="0" eaLnBrk="1" fontAlgn="b" latinLnBrk="0" hangingPunct="1">
                        <a:lnSpc>
                          <a:spcPct val="80000"/>
                        </a:lnSpc>
                      </a:pPr>
                      <a:r>
                        <a:rPr lang="en-GB" sz="1200" b="1" kern="1200">
                          <a:solidFill>
                            <a:schemeClr val="lt1"/>
                          </a:solidFill>
                          <a:latin typeface="+mn-lt"/>
                          <a:ea typeface="+mn-ea"/>
                          <a:cs typeface="+mn-cs"/>
                        </a:rPr>
                        <a:t>Minority ethnic groups</a:t>
                      </a:r>
                    </a:p>
                  </a:txBody>
                  <a:tcPr marL="9525" marR="9525" marT="9525" marB="0" anchor="ctr">
                    <a:lnL w="38100" cap="flat" cmpd="sng" algn="ctr">
                      <a:solidFill>
                        <a:schemeClr val="bg1"/>
                      </a:solidFill>
                      <a:prstDash val="solid"/>
                      <a:round/>
                      <a:headEnd type="none" w="med" len="med"/>
                      <a:tailEnd type="none" w="med" len="med"/>
                    </a:lnL>
                    <a:solidFill>
                      <a:schemeClr val="bg2"/>
                    </a:solidFill>
                  </a:tcPr>
                </a:tc>
                <a:tc>
                  <a:txBody>
                    <a:bodyPr/>
                    <a:lstStyle/>
                    <a:p>
                      <a:pPr marL="0" algn="ctr" defTabSz="457200" rtl="0" eaLnBrk="1" fontAlgn="b" latinLnBrk="0" hangingPunct="1"/>
                      <a:r>
                        <a:rPr lang="en-GB" sz="1200" b="1" kern="1200">
                          <a:solidFill>
                            <a:schemeClr val="lt1"/>
                          </a:solidFill>
                          <a:latin typeface="+mn-lt"/>
                          <a:ea typeface="+mn-ea"/>
                          <a:cs typeface="+mn-cs"/>
                        </a:rPr>
                        <a:t>White</a:t>
                      </a:r>
                    </a:p>
                  </a:txBody>
                  <a:tcPr marL="9525" marR="9525" marT="9525" marB="0" anchor="ctr">
                    <a:solidFill>
                      <a:schemeClr val="bg2"/>
                    </a:solidFill>
                  </a:tcPr>
                </a:tc>
                <a:extLst>
                  <a:ext uri="{0D108BD9-81ED-4DB2-BD59-A6C34878D82A}">
                    <a16:rowId xmlns:a16="http://schemas.microsoft.com/office/drawing/2014/main" val="10000"/>
                  </a:ext>
                </a:extLst>
              </a:tr>
              <a:tr h="594360">
                <a:tc>
                  <a:txBody>
                    <a:bodyPr/>
                    <a:lstStyle/>
                    <a:p>
                      <a:pPr algn="l" fontAlgn="b">
                        <a:lnSpc>
                          <a:spcPct val="90000"/>
                        </a:lnSpc>
                      </a:pPr>
                      <a:r>
                        <a:rPr lang="en-CA" sz="1100" b="0" i="0" u="none" strike="noStrike">
                          <a:solidFill>
                            <a:schemeClr val="bg1"/>
                          </a:solidFill>
                          <a:latin typeface="Calibri"/>
                        </a:rPr>
                        <a:t>Go directly to a website/app of a news provider</a:t>
                      </a:r>
                    </a:p>
                  </a:txBody>
                  <a:tcPr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64%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66%</a:t>
                      </a:r>
                    </a:p>
                  </a:txBody>
                  <a:tcPr marL="9525" marR="9525" marT="9525"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61%</a:t>
                      </a:r>
                    </a:p>
                  </a:txBody>
                  <a:tcPr marL="9525" marR="9525" marT="9525"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58%</a:t>
                      </a:r>
                    </a:p>
                  </a:txBody>
                  <a:tcPr marL="9525" marR="9525" marT="9525"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58%</a:t>
                      </a:r>
                    </a:p>
                  </a:txBody>
                  <a:tcPr marL="9525" marR="9525" marT="9525"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66%</a:t>
                      </a:r>
                    </a:p>
                  </a:txBody>
                  <a:tcPr marL="9525" marR="9525" marT="9525"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60%</a:t>
                      </a:r>
                    </a:p>
                  </a:txBody>
                  <a:tcPr marL="9525" marR="9525" marT="9525"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62%</a:t>
                      </a:r>
                    </a:p>
                  </a:txBody>
                  <a:tcPr marL="9525" marR="9525" marT="9525"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64%</a:t>
                      </a:r>
                    </a:p>
                  </a:txBody>
                  <a:tcPr marL="9525" marR="9525" marT="9525" marB="0" anchor="ctr">
                    <a:solidFill>
                      <a:srgbClr val="F3D9E9"/>
                    </a:solidFill>
                  </a:tcPr>
                </a:tc>
                <a:extLst>
                  <a:ext uri="{0D108BD9-81ED-4DB2-BD59-A6C34878D82A}">
                    <a16:rowId xmlns:a16="http://schemas.microsoft.com/office/drawing/2014/main" val="10002"/>
                  </a:ext>
                </a:extLst>
              </a:tr>
              <a:tr h="594360">
                <a:tc>
                  <a:txBody>
                    <a:bodyPr/>
                    <a:lstStyle/>
                    <a:p>
                      <a:pPr algn="l" fontAlgn="b">
                        <a:lnSpc>
                          <a:spcPct val="90000"/>
                        </a:lnSpc>
                      </a:pPr>
                      <a:r>
                        <a:rPr lang="en-CA" sz="1100" b="0" i="0" u="none" strike="noStrike">
                          <a:solidFill>
                            <a:schemeClr val="bg1"/>
                          </a:solidFill>
                          <a:latin typeface="Calibri"/>
                        </a:rPr>
                        <a:t>Go to a search engine and search for a news story</a:t>
                      </a:r>
                    </a:p>
                  </a:txBody>
                  <a:tcPr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35%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34%</a:t>
                      </a:r>
                    </a:p>
                  </a:txBody>
                  <a:tcPr marL="9525" marR="9525" marT="9525"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36%</a:t>
                      </a:r>
                    </a:p>
                  </a:txBody>
                  <a:tcPr marL="9525" marR="9525" marT="9525"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43%</a:t>
                      </a:r>
                    </a:p>
                  </a:txBody>
                  <a:tcPr marL="9525" marR="9525" marT="9525"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20%</a:t>
                      </a:r>
                    </a:p>
                  </a:txBody>
                  <a:tcPr marL="9525" marR="9525" marT="9525"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33%</a:t>
                      </a:r>
                    </a:p>
                  </a:txBody>
                  <a:tcPr marL="9525" marR="9525" marT="9525"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39%</a:t>
                      </a:r>
                    </a:p>
                  </a:txBody>
                  <a:tcPr marL="9525" marR="9525" marT="9525"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48%</a:t>
                      </a:r>
                    </a:p>
                  </a:txBody>
                  <a:tcPr marL="9525" marR="9525" marT="9525"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33%</a:t>
                      </a:r>
                    </a:p>
                  </a:txBody>
                  <a:tcPr marL="9525" marR="9525" marT="9525" marB="0" anchor="ctr">
                    <a:solidFill>
                      <a:srgbClr val="F3D9E9"/>
                    </a:solidFill>
                  </a:tcPr>
                </a:tc>
                <a:extLst>
                  <a:ext uri="{0D108BD9-81ED-4DB2-BD59-A6C34878D82A}">
                    <a16:rowId xmlns:a16="http://schemas.microsoft.com/office/drawing/2014/main" val="10003"/>
                  </a:ext>
                </a:extLst>
              </a:tr>
              <a:tr h="594360">
                <a:tc>
                  <a:txBody>
                    <a:bodyPr/>
                    <a:lstStyle/>
                    <a:p>
                      <a:pPr algn="l" fontAlgn="b">
                        <a:lnSpc>
                          <a:spcPct val="90000"/>
                        </a:lnSpc>
                      </a:pPr>
                      <a:r>
                        <a:rPr lang="en-CA" sz="1100" b="0" i="0" u="none" strike="noStrike">
                          <a:solidFill>
                            <a:schemeClr val="bg1"/>
                          </a:solidFill>
                          <a:latin typeface="Calibri"/>
                        </a:rPr>
                        <a:t>Go directly to a website/app that brings together news from different news providers</a:t>
                      </a:r>
                    </a:p>
                  </a:txBody>
                  <a:tcPr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28%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31%</a:t>
                      </a:r>
                    </a:p>
                  </a:txBody>
                  <a:tcPr marL="9525" marR="9525" marT="9525"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24%</a:t>
                      </a:r>
                    </a:p>
                  </a:txBody>
                  <a:tcPr marL="9525" marR="9525" marT="9525"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31%</a:t>
                      </a:r>
                    </a:p>
                  </a:txBody>
                  <a:tcPr marL="9525" marR="9525" marT="9525"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17%</a:t>
                      </a:r>
                    </a:p>
                  </a:txBody>
                  <a:tcPr marL="9525" marR="9525" marT="9525"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27%</a:t>
                      </a:r>
                    </a:p>
                  </a:txBody>
                  <a:tcPr marL="9525" marR="9525" marT="9525"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29%</a:t>
                      </a:r>
                    </a:p>
                  </a:txBody>
                  <a:tcPr marL="9525" marR="9525" marT="9525"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41%</a:t>
                      </a:r>
                    </a:p>
                  </a:txBody>
                  <a:tcPr marL="9525" marR="9525" marT="9525"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26%</a:t>
                      </a:r>
                    </a:p>
                  </a:txBody>
                  <a:tcPr marL="9525" marR="9525" marT="9525" marB="0" anchor="ctr">
                    <a:solidFill>
                      <a:srgbClr val="F3D9E9"/>
                    </a:solidFill>
                  </a:tcPr>
                </a:tc>
                <a:extLst>
                  <a:ext uri="{0D108BD9-81ED-4DB2-BD59-A6C34878D82A}">
                    <a16:rowId xmlns:a16="http://schemas.microsoft.com/office/drawing/2014/main" val="10004"/>
                  </a:ext>
                </a:extLst>
              </a:tr>
            </a:tbl>
          </a:graphicData>
        </a:graphic>
      </p:graphicFrame>
      <p:sp>
        <p:nvSpPr>
          <p:cNvPr id="5" name="Text Placeholder 4"/>
          <p:cNvSpPr>
            <a:spLocks noGrp="1"/>
          </p:cNvSpPr>
          <p:nvPr>
            <p:ph type="body" sz="quarter" idx="12"/>
          </p:nvPr>
        </p:nvSpPr>
        <p:spPr>
          <a:xfrm>
            <a:off x="0" y="5983005"/>
            <a:ext cx="9144000" cy="880439"/>
          </a:xfrm>
        </p:spPr>
        <p:txBody>
          <a:bodyPr/>
          <a:lstStyle/>
          <a:p>
            <a:pPr>
              <a:spcBef>
                <a:spcPts val="0"/>
              </a:spcBef>
            </a:pPr>
            <a:r>
              <a:rPr lang="en-GB"/>
              <a:t>Source: </a:t>
            </a:r>
            <a:r>
              <a:rPr lang="en-CA"/>
              <a:t>Ofcom News Consumption Survey 2021 - ONLINE sample only</a:t>
            </a:r>
            <a:endParaRPr lang="en-GB"/>
          </a:p>
          <a:p>
            <a:pPr>
              <a:spcBef>
                <a:spcPts val="0"/>
              </a:spcBef>
            </a:pPr>
            <a:r>
              <a:rPr lang="en-GB"/>
              <a:t>Question: </a:t>
            </a:r>
            <a:r>
              <a:rPr lang="en-US"/>
              <a:t>D14. How often, if at all, you do each of the following when you want to get news? </a:t>
            </a:r>
          </a:p>
          <a:p>
            <a:pPr>
              <a:spcBef>
                <a:spcPts val="0"/>
              </a:spcBef>
            </a:pPr>
            <a:r>
              <a:rPr lang="en-GB"/>
              <a:t>Base: All using other websites/apps for news 2021 - Total=1555, Male=806, Female=747, 16-24=303, 65+=254, ABC1=973, C2DE=574, Minority ethnic grps=299, White=1253 </a:t>
            </a:r>
          </a:p>
          <a:p>
            <a:pPr>
              <a:spcBef>
                <a:spcPts val="0"/>
              </a:spcBef>
            </a:pPr>
            <a:r>
              <a:rPr lang="en-GB"/>
              <a:t>This question was not asked to those that said they used social media and no other types of websites/apps site for news</a:t>
            </a:r>
            <a:endParaRPr lang="en-US"/>
          </a:p>
          <a:p>
            <a:pPr>
              <a:spcBef>
                <a:spcPts val="0"/>
              </a:spcBef>
            </a:pPr>
            <a:r>
              <a:rPr lang="en-US"/>
              <a:t>Green s</a:t>
            </a:r>
            <a:r>
              <a:rPr lang="tr-TR"/>
              <a:t>hading</a:t>
            </a:r>
            <a:r>
              <a:rPr lang="en-GB"/>
              <a:t> indicate</a:t>
            </a:r>
            <a:r>
              <a:rPr lang="tr-TR"/>
              <a:t>s</a:t>
            </a:r>
            <a:r>
              <a:rPr lang="en-GB"/>
              <a:t> significant differences between groups</a:t>
            </a:r>
          </a:p>
        </p:txBody>
      </p:sp>
    </p:spTree>
    <p:extLst>
      <p:ext uri="{BB962C8B-B14F-4D97-AF65-F5344CB8AC3E}">
        <p14:creationId xmlns:p14="http://schemas.microsoft.com/office/powerpoint/2010/main" val="37783343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7922" y="1471259"/>
            <a:ext cx="9046078" cy="300991"/>
          </a:xfrm>
          <a:prstGeom prst="rect">
            <a:avLst/>
          </a:prstGeom>
        </p:spPr>
        <p:txBody>
          <a:bodyPr/>
          <a:lstStyle/>
          <a:p>
            <a:r>
              <a:rPr lang="en-GB" kern="0">
                <a:cs typeface="Arial" pitchFamily="34" charset="0"/>
              </a:rPr>
              <a:t>Podcast platforms used for news nowadays</a:t>
            </a:r>
            <a:br>
              <a:rPr lang="en-GB" kern="0">
                <a:cs typeface="Arial" pitchFamily="34" charset="0"/>
              </a:rPr>
            </a:br>
            <a:r>
              <a:rPr lang="en-GB" sz="1100" i="1" kern="0">
                <a:cs typeface="Arial" pitchFamily="34" charset="0"/>
              </a:rPr>
              <a:t>All using podcasts for news </a:t>
            </a:r>
            <a:br>
              <a:rPr lang="en-GB" kern="0">
                <a:cs typeface="Arial" pitchFamily="34" charset="0"/>
              </a:rPr>
            </a:br>
            <a:endParaRPr lang="en-GB"/>
          </a:p>
        </p:txBody>
      </p:sp>
      <p:sp>
        <p:nvSpPr>
          <p:cNvPr id="4" name="Text Placeholder 3"/>
          <p:cNvSpPr>
            <a:spLocks noGrp="1"/>
          </p:cNvSpPr>
          <p:nvPr>
            <p:ph type="body" sz="quarter" idx="14"/>
          </p:nvPr>
        </p:nvSpPr>
        <p:spPr>
          <a:xfrm>
            <a:off x="100231" y="283792"/>
            <a:ext cx="7508584" cy="705057"/>
          </a:xfrm>
          <a:prstGeom prst="rect">
            <a:avLst/>
          </a:prstGeom>
        </p:spPr>
        <p:txBody>
          <a:bodyPr anchor="t" anchorCtr="0"/>
          <a:lstStyle/>
          <a:p>
            <a:pPr>
              <a:lnSpc>
                <a:spcPts val="1800"/>
              </a:lnSpc>
            </a:pPr>
            <a:r>
              <a:rPr lang="en-GB" sz="1800"/>
              <a:t>Among the adults who claim to consume news via podcasts nowadays, use of Spotify and GooglePlay for news has increased, whilst use of Apple podcasts has decreased since 2020</a:t>
            </a:r>
          </a:p>
        </p:txBody>
      </p:sp>
      <p:sp>
        <p:nvSpPr>
          <p:cNvPr id="9" name="Title 1">
            <a:extLst>
              <a:ext uri="{FF2B5EF4-FFF2-40B4-BE49-F238E27FC236}">
                <a16:creationId xmlns:a16="http://schemas.microsoft.com/office/drawing/2014/main" id="{151A7B25-E6AF-4CF9-AC6A-C6601592A7F9}"/>
              </a:ext>
            </a:extLst>
          </p:cNvPr>
          <p:cNvSpPr txBox="1">
            <a:spLocks/>
          </p:cNvSpPr>
          <p:nvPr/>
        </p:nvSpPr>
        <p:spPr>
          <a:xfrm>
            <a:off x="97922" y="1196770"/>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8.8</a:t>
            </a:r>
          </a:p>
        </p:txBody>
      </p:sp>
      <p:graphicFrame>
        <p:nvGraphicFramePr>
          <p:cNvPr id="17" name="Chart Placeholder 10" descr="This chart shows the podcast platforms used for news nowadays – using the 2021 and 2020 online data. Among the adults who claim to consume news via podcasts nowadays, YouTube is used by 37% in 2021, Spotify by 32% and BBC Sounds by 27%. The usage of Spotify and GooglePlay for news have both increased since 2020 by 11 and 6 percentage points respectively, whilst use of Apple podcasts has decreased by 7 percentage points ">
            <a:extLst>
              <a:ext uri="{FF2B5EF4-FFF2-40B4-BE49-F238E27FC236}">
                <a16:creationId xmlns:a16="http://schemas.microsoft.com/office/drawing/2014/main" id="{0C50EE79-F2BC-4249-95D7-CEE7DDE49DD8}"/>
              </a:ext>
            </a:extLst>
          </p:cNvPr>
          <p:cNvGraphicFramePr>
            <a:graphicFrameLocks/>
          </p:cNvGraphicFramePr>
          <p:nvPr>
            <p:extLst>
              <p:ext uri="{D42A27DB-BD31-4B8C-83A1-F6EECF244321}">
                <p14:modId xmlns:p14="http://schemas.microsoft.com/office/powerpoint/2010/main" val="345394280"/>
              </p:ext>
            </p:extLst>
          </p:nvPr>
        </p:nvGraphicFramePr>
        <p:xfrm>
          <a:off x="504787" y="1800088"/>
          <a:ext cx="6192688" cy="4108627"/>
        </p:xfrm>
        <a:graphic>
          <a:graphicData uri="http://schemas.openxmlformats.org/drawingml/2006/chart">
            <c:chart xmlns:c="http://schemas.openxmlformats.org/drawingml/2006/chart" xmlns:r="http://schemas.openxmlformats.org/officeDocument/2006/relationships" r:id="rId3"/>
          </a:graphicData>
        </a:graphic>
      </p:graphicFrame>
      <p:sp>
        <p:nvSpPr>
          <p:cNvPr id="18" name="Isosceles Triangle 17">
            <a:extLst>
              <a:ext uri="{FF2B5EF4-FFF2-40B4-BE49-F238E27FC236}">
                <a16:creationId xmlns:a16="http://schemas.microsoft.com/office/drawing/2014/main" id="{9DD5C613-6A98-42F4-8474-4E8CC035FDE1}"/>
              </a:ext>
              <a:ext uri="{C183D7F6-B498-43B3-948B-1728B52AA6E4}">
                <adec:decorative xmlns:adec="http://schemas.microsoft.com/office/drawing/2017/decorative" val="1"/>
              </a:ext>
            </a:extLst>
          </p:cNvPr>
          <p:cNvSpPr/>
          <p:nvPr/>
        </p:nvSpPr>
        <p:spPr bwMode="ltGray">
          <a:xfrm rot="10800000" flipV="1">
            <a:off x="6336152" y="2181521"/>
            <a:ext cx="91440" cy="91440"/>
          </a:xfrm>
          <a:prstGeom prst="triangle">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9" name="Isosceles Triangle 18">
            <a:extLst>
              <a:ext uri="{FF2B5EF4-FFF2-40B4-BE49-F238E27FC236}">
                <a16:creationId xmlns:a16="http://schemas.microsoft.com/office/drawing/2014/main" id="{DF3B14ED-FD68-4BB1-A143-512A56A655E2}"/>
              </a:ext>
              <a:ext uri="{C183D7F6-B498-43B3-948B-1728B52AA6E4}">
                <adec:decorative xmlns:adec="http://schemas.microsoft.com/office/drawing/2017/decorative" val="1"/>
              </a:ext>
            </a:extLst>
          </p:cNvPr>
          <p:cNvSpPr/>
          <p:nvPr/>
        </p:nvSpPr>
        <p:spPr bwMode="ltGray">
          <a:xfrm rot="10800000">
            <a:off x="4695825" y="2913876"/>
            <a:ext cx="91440" cy="9144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20" name="Isosceles Triangle 19">
            <a:extLst>
              <a:ext uri="{FF2B5EF4-FFF2-40B4-BE49-F238E27FC236}">
                <a16:creationId xmlns:a16="http://schemas.microsoft.com/office/drawing/2014/main" id="{1A3E8050-DF77-4391-A934-1AE8472A7045}"/>
              </a:ext>
              <a:ext uri="{C183D7F6-B498-43B3-948B-1728B52AA6E4}">
                <adec:decorative xmlns:adec="http://schemas.microsoft.com/office/drawing/2017/decorative" val="1"/>
              </a:ext>
            </a:extLst>
          </p:cNvPr>
          <p:cNvSpPr/>
          <p:nvPr/>
        </p:nvSpPr>
        <p:spPr bwMode="ltGray">
          <a:xfrm rot="10800000" flipV="1">
            <a:off x="4945502" y="2657771"/>
            <a:ext cx="91440" cy="91440"/>
          </a:xfrm>
          <a:prstGeom prst="triangle">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4" name="Text Placeholder 4"/>
          <p:cNvSpPr>
            <a:spLocks noGrp="1"/>
          </p:cNvSpPr>
          <p:nvPr>
            <p:ph type="body" sz="quarter" idx="12"/>
          </p:nvPr>
        </p:nvSpPr>
        <p:spPr>
          <a:xfrm>
            <a:off x="11253" y="5977560"/>
            <a:ext cx="9132747" cy="880439"/>
          </a:xfrm>
        </p:spPr>
        <p:txBody>
          <a:bodyPr/>
          <a:lstStyle/>
          <a:p>
            <a:pPr>
              <a:spcBef>
                <a:spcPts val="200"/>
              </a:spcBef>
              <a:tabLst>
                <a:tab pos="8696325" algn="r"/>
              </a:tabLst>
            </a:pPr>
            <a:r>
              <a:rPr lang="en-GB"/>
              <a:t>Source: </a:t>
            </a:r>
            <a:r>
              <a:rPr lang="en-CA"/>
              <a:t>Ofcom News Consumption Survey 2021 - ONLINE sample only 	</a:t>
            </a:r>
            <a:r>
              <a:rPr lang="en-US"/>
              <a:t>Green/red triangles </a:t>
            </a:r>
            <a:r>
              <a:rPr lang="en-GB"/>
              <a:t>indicate statistically significant differences between 2021 and 2020 </a:t>
            </a:r>
          </a:p>
          <a:p>
            <a:pPr>
              <a:spcBef>
                <a:spcPts val="200"/>
              </a:spcBef>
              <a:tabLst>
                <a:tab pos="8696325" algn="r"/>
              </a:tabLst>
            </a:pPr>
            <a:r>
              <a:rPr lang="en-GB"/>
              <a:t>Question: </a:t>
            </a:r>
            <a:r>
              <a:rPr lang="nl-NL"/>
              <a:t>D8ai. And, thinking specifically about podcasts you use for news nowadays on any device, how do you tend to access them? Which have you used in the </a:t>
            </a:r>
            <a:br>
              <a:rPr lang="nl-NL"/>
            </a:br>
            <a:r>
              <a:rPr lang="nl-NL"/>
              <a:t>last month or so for news?</a:t>
            </a:r>
            <a:endParaRPr lang="en-US"/>
          </a:p>
          <a:p>
            <a:pPr>
              <a:lnSpc>
                <a:spcPct val="90000"/>
              </a:lnSpc>
              <a:spcBef>
                <a:spcPts val="200"/>
              </a:spcBef>
            </a:pPr>
            <a:r>
              <a:rPr lang="en-GB"/>
              <a:t>Base: All using podcasts for news – 2021=346, 2020=272</a:t>
            </a:r>
          </a:p>
          <a:p>
            <a:pPr>
              <a:lnSpc>
                <a:spcPct val="90000"/>
              </a:lnSpc>
              <a:spcBef>
                <a:spcPts val="200"/>
              </a:spcBef>
            </a:pPr>
            <a:r>
              <a:rPr lang="en-GB"/>
              <a:t>Only sources with an incidence of 5%+ in 2021 are shown</a:t>
            </a:r>
          </a:p>
        </p:txBody>
      </p:sp>
      <p:sp>
        <p:nvSpPr>
          <p:cNvPr id="15" name="TextBox 14">
            <a:extLst>
              <a:ext uri="{FF2B5EF4-FFF2-40B4-BE49-F238E27FC236}">
                <a16:creationId xmlns:a16="http://schemas.microsoft.com/office/drawing/2014/main" id="{D480902D-AD86-4260-ACCC-D8F5966F7E13}"/>
              </a:ext>
            </a:extLst>
          </p:cNvPr>
          <p:cNvSpPr txBox="1"/>
          <p:nvPr/>
        </p:nvSpPr>
        <p:spPr>
          <a:xfrm>
            <a:off x="6375903" y="6523539"/>
            <a:ext cx="2444247" cy="257369"/>
          </a:xfrm>
          <a:prstGeom prst="rect">
            <a:avLst/>
          </a:prstGeom>
          <a:solidFill>
            <a:schemeClr val="accent5">
              <a:lumMod val="20000"/>
              <a:lumOff val="80000"/>
            </a:schemeClr>
          </a:solidFill>
        </p:spPr>
        <p:txBody>
          <a:bodyPr wrap="square" lIns="36000" tIns="36000" rIns="36000" bIns="36000" rtlCol="0">
            <a:spAutoFit/>
          </a:bodyPr>
          <a:lstStyle/>
          <a:p>
            <a:pPr algn="ctr"/>
            <a:r>
              <a:rPr lang="en-GB" sz="1200"/>
              <a:t>2020 and 2021 ONLINE SAMPLE ONLY </a:t>
            </a:r>
          </a:p>
        </p:txBody>
      </p:sp>
    </p:spTree>
    <p:extLst>
      <p:ext uri="{BB962C8B-B14F-4D97-AF65-F5344CB8AC3E}">
        <p14:creationId xmlns:p14="http://schemas.microsoft.com/office/powerpoint/2010/main" val="19368468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2780928"/>
            <a:ext cx="7886700" cy="1080120"/>
          </a:xfrm>
        </p:spPr>
        <p:txBody>
          <a:bodyPr/>
          <a:lstStyle/>
          <a:p>
            <a:r>
              <a:rPr lang="en-GB"/>
              <a:t>News consumption via magazines</a:t>
            </a:r>
            <a:br>
              <a:rPr lang="en-GB"/>
            </a:br>
            <a:endParaRPr lang="en-GB"/>
          </a:p>
        </p:txBody>
      </p:sp>
    </p:spTree>
    <p:extLst>
      <p:ext uri="{BB962C8B-B14F-4D97-AF65-F5344CB8AC3E}">
        <p14:creationId xmlns:p14="http://schemas.microsoft.com/office/powerpoint/2010/main" val="40731134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267" y="1441352"/>
            <a:ext cx="9046078" cy="300991"/>
          </a:xfrm>
          <a:prstGeom prst="rect">
            <a:avLst/>
          </a:prstGeom>
        </p:spPr>
        <p:txBody>
          <a:bodyPr/>
          <a:lstStyle/>
          <a:p>
            <a:r>
              <a:rPr lang="en-GB" kern="0">
                <a:cs typeface="Arial" pitchFamily="34" charset="0"/>
              </a:rPr>
              <a:t>Magazines used for news nowadays</a:t>
            </a:r>
            <a:br>
              <a:rPr lang="en-GB" kern="0">
                <a:cs typeface="Arial" pitchFamily="34" charset="0"/>
              </a:rPr>
            </a:br>
            <a:r>
              <a:rPr lang="en-GB" sz="1100" i="1" kern="0">
                <a:cs typeface="Arial" pitchFamily="34" charset="0"/>
              </a:rPr>
              <a:t>All using magazines for news </a:t>
            </a:r>
            <a:br>
              <a:rPr lang="en-GB" kern="0">
                <a:cs typeface="Arial" pitchFamily="34" charset="0"/>
              </a:rPr>
            </a:br>
            <a:endParaRPr lang="en-GB"/>
          </a:p>
        </p:txBody>
      </p:sp>
      <p:sp>
        <p:nvSpPr>
          <p:cNvPr id="4" name="Text Placeholder 3"/>
          <p:cNvSpPr>
            <a:spLocks noGrp="1"/>
          </p:cNvSpPr>
          <p:nvPr>
            <p:ph type="body" sz="quarter" idx="14"/>
          </p:nvPr>
        </p:nvSpPr>
        <p:spPr>
          <a:xfrm>
            <a:off x="99267" y="336342"/>
            <a:ext cx="7543104" cy="705057"/>
          </a:xfrm>
          <a:prstGeom prst="rect">
            <a:avLst/>
          </a:prstGeom>
        </p:spPr>
        <p:txBody>
          <a:bodyPr anchor="t" anchorCtr="0"/>
          <a:lstStyle/>
          <a:p>
            <a:pPr>
              <a:lnSpc>
                <a:spcPts val="1800"/>
              </a:lnSpc>
            </a:pPr>
            <a:r>
              <a:rPr lang="en-GB" sz="1800"/>
              <a:t>Among adults who consume news via magazines, around one in five claim to read Private Eye, The Economist or Time</a:t>
            </a:r>
          </a:p>
        </p:txBody>
      </p:sp>
      <p:sp>
        <p:nvSpPr>
          <p:cNvPr id="8" name="Title 1">
            <a:extLst>
              <a:ext uri="{FF2B5EF4-FFF2-40B4-BE49-F238E27FC236}">
                <a16:creationId xmlns:a16="http://schemas.microsoft.com/office/drawing/2014/main" id="{542BE598-22BF-4178-9A6E-47D5A442334C}"/>
              </a:ext>
            </a:extLst>
          </p:cNvPr>
          <p:cNvSpPr txBox="1">
            <a:spLocks/>
          </p:cNvSpPr>
          <p:nvPr/>
        </p:nvSpPr>
        <p:spPr>
          <a:xfrm>
            <a:off x="120211" y="1091243"/>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9.1</a:t>
            </a:r>
            <a:br>
              <a:rPr lang="en-GB" sz="1800" b="1">
                <a:latin typeface="+mn-lt"/>
                <a:cs typeface="Arial" pitchFamily="34" charset="0"/>
              </a:rPr>
            </a:br>
            <a:endParaRPr lang="en-GB" sz="1800" b="1">
              <a:latin typeface="+mn-lt"/>
              <a:cs typeface="Arial" pitchFamily="34" charset="0"/>
            </a:endParaRPr>
          </a:p>
        </p:txBody>
      </p:sp>
      <p:graphicFrame>
        <p:nvGraphicFramePr>
          <p:cNvPr id="7" name="Chart Placeholder 10" descr="This chart shows the magazines used for news nowadays – using the 2021 and 2020 online data.  Among adults who consume news via magazines, 19% used Private Eye in 2021, 18% used The Economist and 17% used Time magazine"/>
          <p:cNvGraphicFramePr>
            <a:graphicFrameLocks noGrp="1"/>
          </p:cNvGraphicFramePr>
          <p:nvPr>
            <p:ph type="chart" sz="quarter" idx="4294967295"/>
            <p:extLst>
              <p:ext uri="{D42A27DB-BD31-4B8C-83A1-F6EECF244321}">
                <p14:modId xmlns:p14="http://schemas.microsoft.com/office/powerpoint/2010/main" val="1395188400"/>
              </p:ext>
            </p:extLst>
          </p:nvPr>
        </p:nvGraphicFramePr>
        <p:xfrm>
          <a:off x="439541" y="2007484"/>
          <a:ext cx="6825724" cy="378990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4"/>
          <p:cNvSpPr>
            <a:spLocks noGrp="1"/>
          </p:cNvSpPr>
          <p:nvPr>
            <p:ph type="body" sz="quarter" idx="12"/>
          </p:nvPr>
        </p:nvSpPr>
        <p:spPr>
          <a:xfrm>
            <a:off x="11253" y="5977560"/>
            <a:ext cx="9046078" cy="880439"/>
          </a:xfrm>
        </p:spPr>
        <p:txBody>
          <a:bodyPr/>
          <a:lstStyle/>
          <a:p>
            <a:pPr>
              <a:spcBef>
                <a:spcPts val="240"/>
              </a:spcBef>
              <a:tabLst>
                <a:tab pos="8696325" algn="r"/>
              </a:tabLst>
            </a:pPr>
            <a:r>
              <a:rPr lang="en-GB"/>
              <a:t>Source: </a:t>
            </a:r>
            <a:r>
              <a:rPr lang="en-CA"/>
              <a:t>Ofcom News Consumption Survey 2021 - ONLINE sample only 	</a:t>
            </a:r>
            <a:r>
              <a:rPr lang="en-US"/>
              <a:t> Green/red triangles </a:t>
            </a:r>
            <a:r>
              <a:rPr lang="en-GB"/>
              <a:t>indicate statistically significant differences between 2021 and 2020</a:t>
            </a:r>
          </a:p>
          <a:p>
            <a:pPr>
              <a:spcBef>
                <a:spcPts val="240"/>
              </a:spcBef>
              <a:tabLst>
                <a:tab pos="8229600" algn="r"/>
              </a:tabLst>
            </a:pPr>
            <a:r>
              <a:rPr lang="en-GB"/>
              <a:t>Question: D5a.</a:t>
            </a:r>
            <a:r>
              <a:rPr lang="en-GB">
                <a:solidFill>
                  <a:srgbClr val="C00000"/>
                </a:solidFill>
                <a:latin typeface="Arial" panose="020B0604020202020204" pitchFamily="34" charset="0"/>
                <a:cs typeface="Arial" panose="020B0604020202020204" pitchFamily="34" charset="0"/>
              </a:rPr>
              <a:t> </a:t>
            </a:r>
            <a:r>
              <a:rPr lang="en-GB"/>
              <a:t>Thinking specifically about magazines, which of the following do you use for news nowadays?</a:t>
            </a:r>
            <a:endParaRPr lang="en-US"/>
          </a:p>
          <a:p>
            <a:pPr>
              <a:spcBef>
                <a:spcPts val="240"/>
              </a:spcBef>
            </a:pPr>
            <a:r>
              <a:rPr lang="en-GB"/>
              <a:t>Base: All using magazines for news – 2021=316, 2020=332</a:t>
            </a:r>
          </a:p>
        </p:txBody>
      </p:sp>
      <p:sp>
        <p:nvSpPr>
          <p:cNvPr id="10" name="TextBox 9">
            <a:extLst>
              <a:ext uri="{FF2B5EF4-FFF2-40B4-BE49-F238E27FC236}">
                <a16:creationId xmlns:a16="http://schemas.microsoft.com/office/drawing/2014/main" id="{166907EA-ABFA-4043-A17B-38D1B68D42F0}"/>
              </a:ext>
            </a:extLst>
          </p:cNvPr>
          <p:cNvSpPr txBox="1"/>
          <p:nvPr/>
        </p:nvSpPr>
        <p:spPr>
          <a:xfrm>
            <a:off x="7161818" y="6288030"/>
            <a:ext cx="1681315" cy="461665"/>
          </a:xfrm>
          <a:prstGeom prst="rect">
            <a:avLst/>
          </a:prstGeom>
          <a:solidFill>
            <a:schemeClr val="accent5">
              <a:lumMod val="20000"/>
              <a:lumOff val="80000"/>
            </a:schemeClr>
          </a:solidFill>
        </p:spPr>
        <p:txBody>
          <a:bodyPr wrap="square" rtlCol="0">
            <a:spAutoFit/>
          </a:bodyPr>
          <a:lstStyle/>
          <a:p>
            <a:pPr algn="ctr"/>
            <a:r>
              <a:rPr lang="en-GB" sz="1200"/>
              <a:t>2020 and 2021 ONLINE SAMPLE ONLY </a:t>
            </a:r>
          </a:p>
        </p:txBody>
      </p:sp>
    </p:spTree>
    <p:extLst>
      <p:ext uri="{BB962C8B-B14F-4D97-AF65-F5344CB8AC3E}">
        <p14:creationId xmlns:p14="http://schemas.microsoft.com/office/powerpoint/2010/main" val="41556206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31" y="1767211"/>
            <a:ext cx="9046078" cy="300991"/>
          </a:xfrm>
          <a:prstGeom prst="rect">
            <a:avLst/>
          </a:prstGeom>
        </p:spPr>
        <p:txBody>
          <a:bodyPr/>
          <a:lstStyle/>
          <a:p>
            <a:r>
              <a:rPr lang="en-GB" kern="0">
                <a:cs typeface="Arial" pitchFamily="34" charset="0"/>
              </a:rPr>
              <a:t>Magazines used for news nowadays</a:t>
            </a:r>
            <a:r>
              <a:rPr lang="en-GB">
                <a:latin typeface="+mn-lt"/>
                <a:cs typeface="Arial" pitchFamily="34" charset="0"/>
              </a:rPr>
              <a:t> 2021 - by demographic group</a:t>
            </a:r>
            <a:br>
              <a:rPr lang="en-GB">
                <a:latin typeface="+mn-lt"/>
                <a:cs typeface="Arial" pitchFamily="34" charset="0"/>
              </a:rPr>
            </a:br>
            <a:r>
              <a:rPr lang="en-GB" sz="1100" i="1" kern="0">
                <a:cs typeface="Arial" pitchFamily="34" charset="0"/>
              </a:rPr>
              <a:t>All using magazines for news </a:t>
            </a:r>
            <a:br>
              <a:rPr lang="en-GB">
                <a:latin typeface="+mn-lt"/>
                <a:cs typeface="Arial" pitchFamily="34" charset="0"/>
              </a:rPr>
            </a:br>
            <a:endParaRPr lang="en-GB">
              <a:latin typeface="+mn-lt"/>
              <a:cs typeface="Arial" pitchFamily="34" charset="0"/>
            </a:endParaRPr>
          </a:p>
        </p:txBody>
      </p:sp>
      <p:sp>
        <p:nvSpPr>
          <p:cNvPr id="6" name="Text Placeholder 5"/>
          <p:cNvSpPr>
            <a:spLocks noGrp="1"/>
          </p:cNvSpPr>
          <p:nvPr>
            <p:ph type="body" sz="quarter" idx="14"/>
          </p:nvPr>
        </p:nvSpPr>
        <p:spPr>
          <a:xfrm>
            <a:off x="100231" y="336342"/>
            <a:ext cx="7399348" cy="705057"/>
          </a:xfrm>
        </p:spPr>
        <p:txBody>
          <a:bodyPr/>
          <a:lstStyle/>
          <a:p>
            <a:r>
              <a:rPr lang="en-GB" sz="1800"/>
              <a:t>Private Eye and The Economist are more likely to be read by males than females</a:t>
            </a:r>
            <a:endParaRPr lang="en-US" sz="1800"/>
          </a:p>
        </p:txBody>
      </p:sp>
      <p:sp>
        <p:nvSpPr>
          <p:cNvPr id="7" name="Title 1">
            <a:extLst>
              <a:ext uri="{FF2B5EF4-FFF2-40B4-BE49-F238E27FC236}">
                <a16:creationId xmlns:a16="http://schemas.microsoft.com/office/drawing/2014/main" id="{086D44BD-4B90-4A4B-B86D-272674905220}"/>
              </a:ext>
            </a:extLst>
          </p:cNvPr>
          <p:cNvSpPr txBox="1">
            <a:spLocks/>
          </p:cNvSpPr>
          <p:nvPr/>
        </p:nvSpPr>
        <p:spPr>
          <a:xfrm>
            <a:off x="100231" y="1423069"/>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9.2</a:t>
            </a:r>
            <a:br>
              <a:rPr lang="en-GB" sz="1800" b="1">
                <a:latin typeface="+mn-lt"/>
                <a:cs typeface="Arial" pitchFamily="34" charset="0"/>
              </a:rPr>
            </a:br>
            <a:endParaRPr lang="en-GB" sz="1800" b="1">
              <a:latin typeface="+mn-lt"/>
              <a:cs typeface="Arial" pitchFamily="34" charset="0"/>
            </a:endParaRPr>
          </a:p>
        </p:txBody>
      </p:sp>
      <p:graphicFrame>
        <p:nvGraphicFramePr>
          <p:cNvPr id="8" name="Table 7" descr="This table shows the magazines used for news nowadays, split by gender and socio-economic group – using the 2021 online data. The main differences are referred to in the commentary text "/>
          <p:cNvGraphicFramePr>
            <a:graphicFrameLocks noGrp="1"/>
          </p:cNvGraphicFramePr>
          <p:nvPr>
            <p:extLst>
              <p:ext uri="{D42A27DB-BD31-4B8C-83A1-F6EECF244321}">
                <p14:modId xmlns:p14="http://schemas.microsoft.com/office/powerpoint/2010/main" val="2669057763"/>
              </p:ext>
            </p:extLst>
          </p:nvPr>
        </p:nvGraphicFramePr>
        <p:xfrm>
          <a:off x="421442" y="2521737"/>
          <a:ext cx="5303520" cy="1965960"/>
        </p:xfrm>
        <a:graphic>
          <a:graphicData uri="http://schemas.openxmlformats.org/drawingml/2006/table">
            <a:tbl>
              <a:tblPr firstRow="1" firstCol="1" bandRow="1">
                <a:tableStyleId>{5C22544A-7EE6-4342-B048-85BDC9FD1C3A}</a:tableStyleId>
              </a:tblPr>
              <a:tblGrid>
                <a:gridCol w="1976936">
                  <a:extLst>
                    <a:ext uri="{9D8B030D-6E8A-4147-A177-3AD203B41FA5}">
                      <a16:colId xmlns:a16="http://schemas.microsoft.com/office/drawing/2014/main" val="20000"/>
                    </a:ext>
                  </a:extLst>
                </a:gridCol>
                <a:gridCol w="634365">
                  <a:extLst>
                    <a:ext uri="{9D8B030D-6E8A-4147-A177-3AD203B41FA5}">
                      <a16:colId xmlns:a16="http://schemas.microsoft.com/office/drawing/2014/main" val="20001"/>
                    </a:ext>
                  </a:extLst>
                </a:gridCol>
                <a:gridCol w="668655">
                  <a:extLst>
                    <a:ext uri="{9D8B030D-6E8A-4147-A177-3AD203B41FA5}">
                      <a16:colId xmlns:a16="http://schemas.microsoft.com/office/drawing/2014/main" val="20002"/>
                    </a:ext>
                  </a:extLst>
                </a:gridCol>
                <a:gridCol w="743404">
                  <a:extLst>
                    <a:ext uri="{9D8B030D-6E8A-4147-A177-3AD203B41FA5}">
                      <a16:colId xmlns:a16="http://schemas.microsoft.com/office/drawing/2014/main" val="20003"/>
                    </a:ext>
                  </a:extLst>
                </a:gridCol>
                <a:gridCol w="640080">
                  <a:extLst>
                    <a:ext uri="{9D8B030D-6E8A-4147-A177-3AD203B41FA5}">
                      <a16:colId xmlns:a16="http://schemas.microsoft.com/office/drawing/2014/main" val="20007"/>
                    </a:ext>
                  </a:extLst>
                </a:gridCol>
                <a:gridCol w="640080">
                  <a:extLst>
                    <a:ext uri="{9D8B030D-6E8A-4147-A177-3AD203B41FA5}">
                      <a16:colId xmlns:a16="http://schemas.microsoft.com/office/drawing/2014/main" val="20008"/>
                    </a:ext>
                  </a:extLst>
                </a:gridCol>
              </a:tblGrid>
              <a:tr h="365760">
                <a:tc>
                  <a:txBody>
                    <a:bodyPr/>
                    <a:lstStyle/>
                    <a:p>
                      <a:pPr algn="l"/>
                      <a:endParaRPr lang="en-GB" sz="1400">
                        <a:solidFill>
                          <a:schemeClr val="tx2"/>
                        </a:solidFill>
                      </a:endParaRPr>
                    </a:p>
                  </a:txBody>
                  <a:tcPr>
                    <a:lnR w="38100" cap="flat" cmpd="sng" algn="ctr">
                      <a:solidFill>
                        <a:schemeClr val="bg1"/>
                      </a:solidFill>
                      <a:prstDash val="solid"/>
                      <a:round/>
                      <a:headEnd type="none" w="med" len="med"/>
                      <a:tailEnd type="none" w="med" len="med"/>
                    </a:lnR>
                    <a:solidFill>
                      <a:schemeClr val="bg1"/>
                    </a:solidFill>
                  </a:tcPr>
                </a:tc>
                <a:tc>
                  <a:txBody>
                    <a:bodyPr/>
                    <a:lstStyle/>
                    <a:p>
                      <a:pPr algn="ctr"/>
                      <a:r>
                        <a:rPr lang="en-GB" sz="1200"/>
                        <a:t>Total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solidFill>
                  </a:tcPr>
                </a:tc>
                <a:tc>
                  <a:txBody>
                    <a:bodyPr/>
                    <a:lstStyle/>
                    <a:p>
                      <a:pPr algn="ctr"/>
                      <a:r>
                        <a:rPr lang="en-GB" sz="1200"/>
                        <a:t>Male</a:t>
                      </a:r>
                    </a:p>
                  </a:txBody>
                  <a:tcPr anchor="ctr">
                    <a:lnL w="38100" cap="flat" cmpd="sng" algn="ctr">
                      <a:solidFill>
                        <a:schemeClr val="bg1"/>
                      </a:solidFill>
                      <a:prstDash val="solid"/>
                      <a:round/>
                      <a:headEnd type="none" w="med" len="med"/>
                      <a:tailEnd type="none" w="med" len="med"/>
                    </a:lnL>
                    <a:solidFill>
                      <a:schemeClr val="bg2"/>
                    </a:solidFill>
                  </a:tcPr>
                </a:tc>
                <a:tc>
                  <a:txBody>
                    <a:bodyPr/>
                    <a:lstStyle/>
                    <a:p>
                      <a:pPr algn="ctr"/>
                      <a:r>
                        <a:rPr lang="en-GB" sz="1200"/>
                        <a:t>Female</a:t>
                      </a:r>
                    </a:p>
                  </a:txBody>
                  <a:tcPr anchor="ctr">
                    <a:lnR w="38100" cap="flat" cmpd="sng" algn="ctr">
                      <a:solidFill>
                        <a:schemeClr val="bg1"/>
                      </a:solidFill>
                      <a:prstDash val="solid"/>
                      <a:round/>
                      <a:headEnd type="none" w="med" len="med"/>
                      <a:tailEnd type="none" w="med" len="med"/>
                    </a:lnR>
                    <a:solidFill>
                      <a:schemeClr val="bg2"/>
                    </a:solidFill>
                  </a:tcPr>
                </a:tc>
                <a:tc>
                  <a:txBody>
                    <a:bodyPr/>
                    <a:lstStyle/>
                    <a:p>
                      <a:pPr marL="0" algn="ctr" defTabSz="457200" rtl="0" eaLnBrk="1" fontAlgn="b" latinLnBrk="0" hangingPunct="1"/>
                      <a:r>
                        <a:rPr lang="en-GB" sz="1200" b="1" kern="1200">
                          <a:solidFill>
                            <a:schemeClr val="lt1"/>
                          </a:solidFill>
                          <a:latin typeface="+mn-lt"/>
                          <a:ea typeface="+mn-ea"/>
                          <a:cs typeface="+mn-cs"/>
                        </a:rPr>
                        <a:t>ABC1</a:t>
                      </a:r>
                    </a:p>
                  </a:txBody>
                  <a:tcPr marL="9525" marR="9525" marT="9525" marB="0" anchor="ctr">
                    <a:lnL w="38100" cap="flat" cmpd="sng" algn="ctr">
                      <a:solidFill>
                        <a:schemeClr val="bg1"/>
                      </a:solidFill>
                      <a:prstDash val="solid"/>
                      <a:round/>
                      <a:headEnd type="none" w="med" len="med"/>
                      <a:tailEnd type="none" w="med" len="med"/>
                    </a:lnL>
                    <a:solidFill>
                      <a:schemeClr val="bg2"/>
                    </a:solidFill>
                  </a:tcPr>
                </a:tc>
                <a:tc>
                  <a:txBody>
                    <a:bodyPr/>
                    <a:lstStyle/>
                    <a:p>
                      <a:pPr marL="0" algn="ctr" defTabSz="457200" rtl="0" eaLnBrk="1" fontAlgn="b" latinLnBrk="0" hangingPunct="1"/>
                      <a:r>
                        <a:rPr lang="en-GB" sz="1200" b="1" kern="1200">
                          <a:solidFill>
                            <a:schemeClr val="lt1"/>
                          </a:solidFill>
                          <a:latin typeface="+mn-lt"/>
                          <a:ea typeface="+mn-ea"/>
                          <a:cs typeface="+mn-cs"/>
                        </a:rPr>
                        <a:t>C2DE</a:t>
                      </a:r>
                    </a:p>
                  </a:txBody>
                  <a:tcPr marL="9525" marR="9525" marT="9525" marB="0" anchor="ctr">
                    <a:lnR w="38100" cap="flat" cmpd="sng" algn="ctr">
                      <a:solidFill>
                        <a:schemeClr val="bg1"/>
                      </a:solidFill>
                      <a:prstDash val="solid"/>
                      <a:round/>
                      <a:headEnd type="none" w="med" len="med"/>
                      <a:tailEnd type="none" w="med" len="med"/>
                    </a:lnR>
                    <a:solidFill>
                      <a:schemeClr val="bg2"/>
                    </a:solidFill>
                  </a:tcPr>
                </a:tc>
                <a:extLst>
                  <a:ext uri="{0D108BD9-81ED-4DB2-BD59-A6C34878D82A}">
                    <a16:rowId xmlns:a16="http://schemas.microsoft.com/office/drawing/2014/main" val="10000"/>
                  </a:ext>
                </a:extLst>
              </a:tr>
              <a:tr h="320040">
                <a:tc>
                  <a:txBody>
                    <a:bodyPr/>
                    <a:lstStyle/>
                    <a:p>
                      <a:pPr algn="l" fontAlgn="ctr"/>
                      <a:r>
                        <a:rPr lang="en-US" sz="1100" b="0" i="0" u="none" strike="noStrike">
                          <a:solidFill>
                            <a:schemeClr val="bg1"/>
                          </a:solidFill>
                          <a:effectLst/>
                          <a:latin typeface="Calibri" panose="020F0502020204030204" pitchFamily="34" charset="0"/>
                        </a:rPr>
                        <a:t>Private Eye</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19%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24%</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21%</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13%</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extLst>
                  <a:ext uri="{0D108BD9-81ED-4DB2-BD59-A6C34878D82A}">
                    <a16:rowId xmlns:a16="http://schemas.microsoft.com/office/drawing/2014/main" val="10002"/>
                  </a:ext>
                </a:extLst>
              </a:tr>
              <a:tr h="320040">
                <a:tc>
                  <a:txBody>
                    <a:bodyPr/>
                    <a:lstStyle/>
                    <a:p>
                      <a:pPr algn="l" fontAlgn="ctr"/>
                      <a:r>
                        <a:rPr lang="en-US" sz="1100" b="0" i="0" u="none" strike="noStrike">
                          <a:solidFill>
                            <a:schemeClr val="bg1"/>
                          </a:solidFill>
                          <a:effectLst/>
                          <a:latin typeface="Calibri" panose="020F0502020204030204" pitchFamily="34" charset="0"/>
                        </a:rPr>
                        <a:t>The Economist</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18%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23%</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19%</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15%</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extLst>
                  <a:ext uri="{0D108BD9-81ED-4DB2-BD59-A6C34878D82A}">
                    <a16:rowId xmlns:a16="http://schemas.microsoft.com/office/drawing/2014/main" val="10003"/>
                  </a:ext>
                </a:extLst>
              </a:tr>
              <a:tr h="320040">
                <a:tc>
                  <a:txBody>
                    <a:bodyPr/>
                    <a:lstStyle/>
                    <a:p>
                      <a:pPr algn="l" fontAlgn="ctr"/>
                      <a:r>
                        <a:rPr lang="en-US" sz="1100" b="0" i="0" u="none" strike="noStrike">
                          <a:solidFill>
                            <a:schemeClr val="bg1"/>
                          </a:solidFill>
                          <a:effectLst/>
                          <a:latin typeface="Calibri" panose="020F0502020204030204" pitchFamily="34" charset="0"/>
                        </a:rPr>
                        <a:t>Time</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17%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20%</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13%</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18%</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17%</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extLst>
                  <a:ext uri="{0D108BD9-81ED-4DB2-BD59-A6C34878D82A}">
                    <a16:rowId xmlns:a16="http://schemas.microsoft.com/office/drawing/2014/main" val="10004"/>
                  </a:ext>
                </a:extLst>
              </a:tr>
              <a:tr h="320040">
                <a:tc>
                  <a:txBody>
                    <a:bodyPr/>
                    <a:lstStyle/>
                    <a:p>
                      <a:pPr algn="l" fontAlgn="ctr"/>
                      <a:r>
                        <a:rPr lang="en-US" sz="1100" b="0" i="0" u="none" strike="noStrike">
                          <a:solidFill>
                            <a:schemeClr val="bg1"/>
                          </a:solidFill>
                          <a:effectLst/>
                          <a:latin typeface="Calibri" panose="020F0502020204030204" pitchFamily="34" charset="0"/>
                        </a:rPr>
                        <a:t>The Week</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13%</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9%</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13%</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8%</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extLst>
                  <a:ext uri="{0D108BD9-81ED-4DB2-BD59-A6C34878D82A}">
                    <a16:rowId xmlns:a16="http://schemas.microsoft.com/office/drawing/2014/main" val="10005"/>
                  </a:ext>
                </a:extLst>
              </a:tr>
              <a:tr h="320040">
                <a:tc>
                  <a:txBody>
                    <a:bodyPr/>
                    <a:lstStyle/>
                    <a:p>
                      <a:pPr algn="l" fontAlgn="ctr"/>
                      <a:r>
                        <a:rPr lang="en-US" sz="1100" b="0" i="0" u="none" strike="noStrike">
                          <a:solidFill>
                            <a:schemeClr val="bg1"/>
                          </a:solidFill>
                          <a:effectLst/>
                          <a:latin typeface="Calibri" panose="020F0502020204030204" pitchFamily="34" charset="0"/>
                        </a:rPr>
                        <a:t>Other magazines</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14%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13%</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15%</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13%</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17%</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extLst>
                  <a:ext uri="{0D108BD9-81ED-4DB2-BD59-A6C34878D82A}">
                    <a16:rowId xmlns:a16="http://schemas.microsoft.com/office/drawing/2014/main" val="10006"/>
                  </a:ext>
                </a:extLst>
              </a:tr>
            </a:tbl>
          </a:graphicData>
        </a:graphic>
      </p:graphicFrame>
      <p:sp>
        <p:nvSpPr>
          <p:cNvPr id="5" name="Text Placeholder 4"/>
          <p:cNvSpPr>
            <a:spLocks noGrp="1"/>
          </p:cNvSpPr>
          <p:nvPr>
            <p:ph type="body" sz="quarter" idx="12"/>
          </p:nvPr>
        </p:nvSpPr>
        <p:spPr/>
        <p:txBody>
          <a:bodyPr/>
          <a:lstStyle/>
          <a:p>
            <a:r>
              <a:rPr lang="en-GB"/>
              <a:t>Source: </a:t>
            </a:r>
            <a:r>
              <a:rPr lang="en-CA"/>
              <a:t>Ofcom News Consumption Survey 2021 - ONLINE sample only </a:t>
            </a:r>
            <a:endParaRPr lang="en-GB"/>
          </a:p>
          <a:p>
            <a:r>
              <a:rPr lang="en-GB"/>
              <a:t>Question: D5a.</a:t>
            </a:r>
            <a:r>
              <a:rPr lang="en-GB">
                <a:solidFill>
                  <a:srgbClr val="C00000"/>
                </a:solidFill>
                <a:latin typeface="Arial" panose="020B0604020202020204" pitchFamily="34" charset="0"/>
                <a:cs typeface="Arial" panose="020B0604020202020204" pitchFamily="34" charset="0"/>
              </a:rPr>
              <a:t> </a:t>
            </a:r>
            <a:r>
              <a:rPr lang="en-GB"/>
              <a:t>Thinking specifically about magazines, which of the following do you use for news nowadays?</a:t>
            </a:r>
            <a:endParaRPr lang="en-US"/>
          </a:p>
          <a:p>
            <a:r>
              <a:rPr lang="en-GB"/>
              <a:t>Base: All using magazines for news 2021 - Total=316, Male=183, Female=133, ABC1=200, C2DE=116</a:t>
            </a:r>
          </a:p>
          <a:p>
            <a:r>
              <a:rPr lang="en-US"/>
              <a:t>Green s</a:t>
            </a:r>
            <a:r>
              <a:rPr lang="tr-TR"/>
              <a:t>hading</a:t>
            </a:r>
            <a:r>
              <a:rPr lang="en-GB"/>
              <a:t> indicate</a:t>
            </a:r>
            <a:r>
              <a:rPr lang="tr-TR"/>
              <a:t>s</a:t>
            </a:r>
            <a:r>
              <a:rPr lang="en-GB"/>
              <a:t> significant differences between groups</a:t>
            </a:r>
          </a:p>
        </p:txBody>
      </p:sp>
    </p:spTree>
    <p:extLst>
      <p:ext uri="{BB962C8B-B14F-4D97-AF65-F5344CB8AC3E}">
        <p14:creationId xmlns:p14="http://schemas.microsoft.com/office/powerpoint/2010/main" val="22369673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2780928"/>
            <a:ext cx="7886700" cy="1080120"/>
          </a:xfrm>
        </p:spPr>
        <p:txBody>
          <a:bodyPr/>
          <a:lstStyle/>
          <a:p>
            <a:r>
              <a:rPr lang="en-GB"/>
              <a:t>Multi-sourcing</a:t>
            </a:r>
          </a:p>
        </p:txBody>
      </p:sp>
    </p:spTree>
    <p:extLst>
      <p:ext uri="{BB962C8B-B14F-4D97-AF65-F5344CB8AC3E}">
        <p14:creationId xmlns:p14="http://schemas.microsoft.com/office/powerpoint/2010/main" val="6623398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107563" y="336342"/>
            <a:ext cx="7524000" cy="705057"/>
          </a:xfrm>
        </p:spPr>
        <p:txBody>
          <a:bodyPr/>
          <a:lstStyle/>
          <a:p>
            <a:pPr>
              <a:lnSpc>
                <a:spcPts val="1800"/>
              </a:lnSpc>
            </a:pPr>
            <a:r>
              <a:rPr lang="en-GB" sz="1800" kern="0">
                <a:cs typeface="Arial" panose="020B0604020202020204" pitchFamily="34" charset="0"/>
              </a:rPr>
              <a:t>The average number of news sources remains flat overall, with 8.8 individual sources used on average across all platforms in 2021.</a:t>
            </a:r>
            <a:br>
              <a:rPr lang="en-GB" sz="1800" kern="0">
                <a:cs typeface="Arial" panose="020B0604020202020204" pitchFamily="34" charset="0"/>
              </a:rPr>
            </a:br>
            <a:endParaRPr lang="en-US" sz="1600" i="1"/>
          </a:p>
        </p:txBody>
      </p:sp>
      <p:sp>
        <p:nvSpPr>
          <p:cNvPr id="20" name="Title 1">
            <a:extLst>
              <a:ext uri="{FF2B5EF4-FFF2-40B4-BE49-F238E27FC236}">
                <a16:creationId xmlns:a16="http://schemas.microsoft.com/office/drawing/2014/main" id="{94241349-6CF4-4F91-B275-4698C6E3B625}"/>
              </a:ext>
            </a:extLst>
          </p:cNvPr>
          <p:cNvSpPr txBox="1">
            <a:spLocks/>
          </p:cNvSpPr>
          <p:nvPr/>
        </p:nvSpPr>
        <p:spPr>
          <a:xfrm>
            <a:off x="100231" y="1263764"/>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10.1</a:t>
            </a:r>
            <a:br>
              <a:rPr lang="en-GB" sz="1800" b="1">
                <a:latin typeface="+mn-lt"/>
                <a:cs typeface="Arial" pitchFamily="34" charset="0"/>
              </a:rPr>
            </a:br>
            <a:endParaRPr lang="en-GB" sz="1800" b="1">
              <a:latin typeface="+mn-lt"/>
              <a:cs typeface="Arial" pitchFamily="34" charset="0"/>
            </a:endParaRPr>
          </a:p>
        </p:txBody>
      </p:sp>
      <p:sp>
        <p:nvSpPr>
          <p:cNvPr id="2" name="Title 1"/>
          <p:cNvSpPr>
            <a:spLocks noGrp="1"/>
          </p:cNvSpPr>
          <p:nvPr>
            <p:ph type="title"/>
          </p:nvPr>
        </p:nvSpPr>
        <p:spPr>
          <a:xfrm>
            <a:off x="96461" y="1494714"/>
            <a:ext cx="9046078" cy="300991"/>
          </a:xfrm>
          <a:prstGeom prst="rect">
            <a:avLst/>
          </a:prstGeom>
        </p:spPr>
        <p:txBody>
          <a:bodyPr/>
          <a:lstStyle/>
          <a:p>
            <a:pPr marL="0" indent="0"/>
            <a:r>
              <a:rPr lang="en-GB" kern="0">
                <a:cs typeface="Arial" pitchFamily="34" charset="0"/>
              </a:rPr>
              <a:t>Average number of individual news sources used nowadays </a:t>
            </a:r>
            <a:r>
              <a:rPr lang="tr-TR" kern="0">
                <a:cs typeface="Arial" pitchFamily="34" charset="0"/>
              </a:rPr>
              <a:t>by</a:t>
            </a:r>
            <a:r>
              <a:rPr lang="en-GB" kern="0">
                <a:cs typeface="Arial" pitchFamily="34" charset="0"/>
              </a:rPr>
              <a:t> platform </a:t>
            </a:r>
            <a:br>
              <a:rPr lang="en-GB" kern="0">
                <a:cs typeface="Arial" pitchFamily="34" charset="0"/>
              </a:rPr>
            </a:br>
            <a:r>
              <a:rPr lang="en-GB" sz="1100" i="1" kern="0">
                <a:cs typeface="Arial" pitchFamily="34" charset="0"/>
              </a:rPr>
              <a:t>All using each platform for news</a:t>
            </a:r>
            <a:endParaRPr lang="en-GB">
              <a:latin typeface="+mn-lt"/>
              <a:cs typeface="Arial" pitchFamily="34" charset="0"/>
            </a:endParaRPr>
          </a:p>
        </p:txBody>
      </p:sp>
      <p:pic>
        <p:nvPicPr>
          <p:cNvPr id="4" name="Picture 3" descr="This chart shows the average number of individual news sources used nowadays by platform – using the 2021 and 2020 online data.  The average number remains largely the same, with 8.8 sources used in 2021 compared to 9.1 sources in 2020">
            <a:extLst>
              <a:ext uri="{FF2B5EF4-FFF2-40B4-BE49-F238E27FC236}">
                <a16:creationId xmlns:a16="http://schemas.microsoft.com/office/drawing/2014/main" id="{BCD12699-7C30-452A-8F2A-2424616C0A70}"/>
              </a:ext>
            </a:extLst>
          </p:cNvPr>
          <p:cNvPicPr>
            <a:picLocks noChangeAspect="1"/>
          </p:cNvPicPr>
          <p:nvPr/>
        </p:nvPicPr>
        <p:blipFill>
          <a:blip r:embed="rId3"/>
          <a:stretch>
            <a:fillRect/>
          </a:stretch>
        </p:blipFill>
        <p:spPr>
          <a:xfrm>
            <a:off x="281292" y="2092956"/>
            <a:ext cx="8090093" cy="3627434"/>
          </a:xfrm>
          <a:prstGeom prst="rect">
            <a:avLst/>
          </a:prstGeom>
        </p:spPr>
      </p:pic>
      <p:pic>
        <p:nvPicPr>
          <p:cNvPr id="7" name="Picture 6" descr="Table showing the average number of social media sources, other websites or apps and podcast platforms used by users of those sources. In 2021 social media users used 2.5 social media sources for news on average. Users of other websites or apps used 4.3 websites or apps for news on average, more than in 2020 (4).">
            <a:extLst>
              <a:ext uri="{FF2B5EF4-FFF2-40B4-BE49-F238E27FC236}">
                <a16:creationId xmlns:a16="http://schemas.microsoft.com/office/drawing/2014/main" id="{BDDA3341-4986-4FE9-8105-AE6C79CE5AB1}"/>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3112435" y="1992512"/>
            <a:ext cx="2700762" cy="1371719"/>
          </a:xfrm>
          <a:prstGeom prst="rect">
            <a:avLst/>
          </a:prstGeom>
        </p:spPr>
      </p:pic>
      <p:sp>
        <p:nvSpPr>
          <p:cNvPr id="5" name="Text Placeholder 4"/>
          <p:cNvSpPr>
            <a:spLocks noGrp="1"/>
          </p:cNvSpPr>
          <p:nvPr>
            <p:ph type="body" sz="quarter" idx="12"/>
          </p:nvPr>
        </p:nvSpPr>
        <p:spPr>
          <a:xfrm>
            <a:off x="11253" y="5977560"/>
            <a:ext cx="9132747" cy="880439"/>
          </a:xfrm>
        </p:spPr>
        <p:txBody>
          <a:bodyPr/>
          <a:lstStyle/>
          <a:p>
            <a:pPr>
              <a:tabLst>
                <a:tab pos="8696325" algn="r"/>
              </a:tabLst>
            </a:pPr>
            <a:r>
              <a:rPr lang="en-GB"/>
              <a:t>Source: </a:t>
            </a:r>
            <a:r>
              <a:rPr lang="en-CA"/>
              <a:t>Ofcom News Consumption Survey 2021 - ONLINE sample only </a:t>
            </a:r>
            <a:r>
              <a:rPr lang="en-GB"/>
              <a:t>	</a:t>
            </a:r>
            <a:r>
              <a:rPr lang="en-US" sz="1000"/>
              <a:t>Green/red triangles </a:t>
            </a:r>
            <a:r>
              <a:rPr lang="en-GB" sz="1000"/>
              <a:t>indicate statistically significant differences between 2021 and 2020</a:t>
            </a:r>
            <a:endParaRPr lang="en-GB" sz="1050"/>
          </a:p>
          <a:p>
            <a:r>
              <a:rPr lang="en-GB"/>
              <a:t>Question: D2a-D8a</a:t>
            </a:r>
            <a:r>
              <a:rPr lang="nl-NL"/>
              <a:t>. </a:t>
            </a:r>
            <a:r>
              <a:rPr lang="en-GB"/>
              <a:t>Thinking specifically about  &lt;platform&gt;, which of the following do you use for news nowadays?</a:t>
            </a:r>
            <a:endParaRPr lang="en-US"/>
          </a:p>
          <a:p>
            <a:r>
              <a:rPr lang="en-GB"/>
              <a:t>Base: </a:t>
            </a:r>
            <a:r>
              <a:rPr lang="en-GB" sz="900"/>
              <a:t>All using each platform for news 2021/2020 - All=3221/2441, Any internet=2461/1927, TV=2561/1949, </a:t>
            </a:r>
            <a:br>
              <a:rPr lang="en-GB" sz="900"/>
            </a:br>
            <a:r>
              <a:rPr lang="en-GB" sz="900"/>
              <a:t>Newspapers=1104/1003, Radio=1576/1331</a:t>
            </a:r>
            <a:endParaRPr lang="en-US" sz="900"/>
          </a:p>
        </p:txBody>
      </p:sp>
      <p:sp>
        <p:nvSpPr>
          <p:cNvPr id="31" name="TextBox 30">
            <a:extLst>
              <a:ext uri="{FF2B5EF4-FFF2-40B4-BE49-F238E27FC236}">
                <a16:creationId xmlns:a16="http://schemas.microsoft.com/office/drawing/2014/main" id="{31D22089-70FE-4D25-8F00-0EEB59DC966F}"/>
              </a:ext>
            </a:extLst>
          </p:cNvPr>
          <p:cNvSpPr txBox="1"/>
          <p:nvPr/>
        </p:nvSpPr>
        <p:spPr>
          <a:xfrm>
            <a:off x="7161818" y="6288030"/>
            <a:ext cx="1681315" cy="461665"/>
          </a:xfrm>
          <a:prstGeom prst="rect">
            <a:avLst/>
          </a:prstGeom>
          <a:solidFill>
            <a:schemeClr val="accent5">
              <a:lumMod val="20000"/>
              <a:lumOff val="80000"/>
            </a:schemeClr>
          </a:solidFill>
        </p:spPr>
        <p:txBody>
          <a:bodyPr wrap="square" rtlCol="0">
            <a:spAutoFit/>
          </a:bodyPr>
          <a:lstStyle/>
          <a:p>
            <a:pPr algn="ctr"/>
            <a:r>
              <a:rPr lang="en-GB" sz="1200"/>
              <a:t>2020 and 2021 ONLINE SAMPLE ONLY </a:t>
            </a:r>
          </a:p>
        </p:txBody>
      </p:sp>
    </p:spTree>
    <p:extLst>
      <p:ext uri="{BB962C8B-B14F-4D97-AF65-F5344CB8AC3E}">
        <p14:creationId xmlns:p14="http://schemas.microsoft.com/office/powerpoint/2010/main" val="10096007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22" y="1227837"/>
            <a:ext cx="9046078" cy="300991"/>
          </a:xfrm>
          <a:prstGeom prst="rect">
            <a:avLst/>
          </a:prstGeom>
        </p:spPr>
        <p:txBody>
          <a:bodyPr/>
          <a:lstStyle/>
          <a:p>
            <a:pPr marL="0" indent="0"/>
            <a:r>
              <a:rPr lang="en-GB" kern="0" dirty="0">
                <a:cs typeface="Arial" pitchFamily="34" charset="0"/>
              </a:rPr>
              <a:t>Average number of individual sources used across all platforms – </a:t>
            </a:r>
            <a:r>
              <a:rPr lang="en-US" kern="0" dirty="0">
                <a:cs typeface="Arial" pitchFamily="34" charset="0"/>
              </a:rPr>
              <a:t>by demographic group</a:t>
            </a:r>
            <a:br>
              <a:rPr lang="en-GB" dirty="0">
                <a:latin typeface="+mn-lt"/>
                <a:cs typeface="Arial" pitchFamily="34" charset="0"/>
              </a:rPr>
            </a:br>
            <a:r>
              <a:rPr lang="en-GB" sz="1100" i="1" kern="0" dirty="0">
                <a:cs typeface="Arial" pitchFamily="34" charset="0"/>
              </a:rPr>
              <a:t>All adults 16+ using </a:t>
            </a:r>
            <a:r>
              <a:rPr lang="en-CA" sz="1100" i="1" kern="0" dirty="0">
                <a:cs typeface="Arial" pitchFamily="34" charset="0"/>
              </a:rPr>
              <a:t>TV/Newspapers/Radio/Internet/Magazines for news </a:t>
            </a:r>
            <a:endParaRPr lang="en-GB" dirty="0">
              <a:latin typeface="+mn-lt"/>
              <a:cs typeface="Arial" pitchFamily="34" charset="0"/>
            </a:endParaRPr>
          </a:p>
        </p:txBody>
      </p:sp>
      <p:sp>
        <p:nvSpPr>
          <p:cNvPr id="6" name="Text Placeholder 5"/>
          <p:cNvSpPr>
            <a:spLocks noGrp="1"/>
          </p:cNvSpPr>
          <p:nvPr>
            <p:ph type="body" sz="quarter" idx="14"/>
          </p:nvPr>
        </p:nvSpPr>
        <p:spPr>
          <a:xfrm>
            <a:off x="0" y="277185"/>
            <a:ext cx="7636458" cy="705057"/>
          </a:xfrm>
        </p:spPr>
        <p:txBody>
          <a:bodyPr/>
          <a:lstStyle/>
          <a:p>
            <a:pPr>
              <a:lnSpc>
                <a:spcPts val="2000"/>
              </a:lnSpc>
            </a:pPr>
            <a:r>
              <a:rPr lang="en-GB" sz="1800" dirty="0"/>
              <a:t>People from minority ethnic groups, 16-34 age groups, males, those living in Northern Ireland and ABC1s tend to use a greater number of individual news sources</a:t>
            </a:r>
            <a:endParaRPr lang="en-US" sz="1800" dirty="0"/>
          </a:p>
        </p:txBody>
      </p:sp>
      <p:sp>
        <p:nvSpPr>
          <p:cNvPr id="7" name="Title 1">
            <a:extLst>
              <a:ext uri="{FF2B5EF4-FFF2-40B4-BE49-F238E27FC236}">
                <a16:creationId xmlns:a16="http://schemas.microsoft.com/office/drawing/2014/main" id="{4247C714-CF68-4985-9D5A-9DB12B1BC865}"/>
              </a:ext>
            </a:extLst>
          </p:cNvPr>
          <p:cNvSpPr txBox="1">
            <a:spLocks/>
          </p:cNvSpPr>
          <p:nvPr/>
        </p:nvSpPr>
        <p:spPr>
          <a:xfrm>
            <a:off x="97922" y="976554"/>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10.2</a:t>
            </a:r>
            <a:br>
              <a:rPr lang="en-GB" sz="1800" b="1" dirty="0">
                <a:latin typeface="+mn-lt"/>
                <a:cs typeface="Arial" pitchFamily="34" charset="0"/>
              </a:rPr>
            </a:br>
            <a:endParaRPr lang="en-GB" sz="1800" b="1" dirty="0">
              <a:latin typeface="+mn-lt"/>
              <a:cs typeface="Arial" pitchFamily="34" charset="0"/>
            </a:endParaRPr>
          </a:p>
        </p:txBody>
      </p:sp>
      <p:graphicFrame>
        <p:nvGraphicFramePr>
          <p:cNvPr id="8" name="Table 7" descr="This table shows the average number of individual news sources used across all platforms, split by gender, age, socio-economic group and ethnic group – using the 2021 online data. The main differences are referred to in the commentary text "/>
          <p:cNvGraphicFramePr>
            <a:graphicFrameLocks noGrp="1"/>
          </p:cNvGraphicFramePr>
          <p:nvPr>
            <p:extLst>
              <p:ext uri="{D42A27DB-BD31-4B8C-83A1-F6EECF244321}">
                <p14:modId xmlns:p14="http://schemas.microsoft.com/office/powerpoint/2010/main" val="1695763877"/>
              </p:ext>
            </p:extLst>
          </p:nvPr>
        </p:nvGraphicFramePr>
        <p:xfrm>
          <a:off x="1702940" y="1766646"/>
          <a:ext cx="4230578" cy="4114800"/>
        </p:xfrm>
        <a:graphic>
          <a:graphicData uri="http://schemas.openxmlformats.org/drawingml/2006/table">
            <a:tbl>
              <a:tblPr firstRow="1" firstCol="1" bandRow="1">
                <a:tableStyleId>{5C22544A-7EE6-4342-B048-85BDC9FD1C3A}</a:tableStyleId>
              </a:tblPr>
              <a:tblGrid>
                <a:gridCol w="1692230">
                  <a:extLst>
                    <a:ext uri="{9D8B030D-6E8A-4147-A177-3AD203B41FA5}">
                      <a16:colId xmlns:a16="http://schemas.microsoft.com/office/drawing/2014/main" val="20000"/>
                    </a:ext>
                  </a:extLst>
                </a:gridCol>
                <a:gridCol w="846116">
                  <a:extLst>
                    <a:ext uri="{9D8B030D-6E8A-4147-A177-3AD203B41FA5}">
                      <a16:colId xmlns:a16="http://schemas.microsoft.com/office/drawing/2014/main" val="20001"/>
                    </a:ext>
                  </a:extLst>
                </a:gridCol>
                <a:gridCol w="846116">
                  <a:extLst>
                    <a:ext uri="{9D8B030D-6E8A-4147-A177-3AD203B41FA5}">
                      <a16:colId xmlns:a16="http://schemas.microsoft.com/office/drawing/2014/main" val="20002"/>
                    </a:ext>
                  </a:extLst>
                </a:gridCol>
                <a:gridCol w="846116">
                  <a:extLst>
                    <a:ext uri="{9D8B030D-6E8A-4147-A177-3AD203B41FA5}">
                      <a16:colId xmlns:a16="http://schemas.microsoft.com/office/drawing/2014/main" val="20003"/>
                    </a:ext>
                  </a:extLst>
                </a:gridCol>
              </a:tblGrid>
              <a:tr h="265728">
                <a:tc>
                  <a:txBody>
                    <a:bodyPr/>
                    <a:lstStyle/>
                    <a:p>
                      <a:pPr algn="l"/>
                      <a:endParaRPr lang="en-GB" sz="1200">
                        <a:solidFill>
                          <a:schemeClr val="tx2"/>
                        </a:solidFill>
                      </a:endParaRPr>
                    </a:p>
                  </a:txBody>
                  <a:tcP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bg1"/>
                    </a:solidFill>
                  </a:tcPr>
                </a:tc>
                <a:tc>
                  <a:txBody>
                    <a:bodyPr/>
                    <a:lstStyle/>
                    <a:p>
                      <a:pPr algn="ctr"/>
                      <a:r>
                        <a:rPr lang="en-GB" sz="1200"/>
                        <a:t>2021</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tx2"/>
                    </a:solidFill>
                  </a:tcPr>
                </a:tc>
                <a:tc>
                  <a:txBody>
                    <a:bodyPr/>
                    <a:lstStyle/>
                    <a:p>
                      <a:pPr algn="ctr"/>
                      <a:r>
                        <a:rPr lang="en-GB" sz="1200">
                          <a:solidFill>
                            <a:srgbClr val="000000"/>
                          </a:solidFill>
                        </a:rPr>
                        <a:t>2020</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1"/>
                    </a:solidFill>
                  </a:tcPr>
                </a:tc>
                <a:tc>
                  <a:txBody>
                    <a:bodyPr/>
                    <a:lstStyle/>
                    <a:p>
                      <a:pPr algn="ctr"/>
                      <a:endParaRPr lang="en-GB" sz="1200">
                        <a:solidFill>
                          <a:schemeClr val="bg1"/>
                        </a:solidFill>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228600">
                <a:tc>
                  <a:txBody>
                    <a:bodyPr/>
                    <a:lstStyle/>
                    <a:p>
                      <a:r>
                        <a:rPr lang="en-GB" sz="1200" b="1"/>
                        <a:t>Total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marL="0" algn="ctr" defTabSz="457200" rtl="0" eaLnBrk="1" fontAlgn="b" latinLnBrk="0" hangingPunct="1"/>
                      <a:r>
                        <a:rPr lang="en-US" sz="1200" b="0" kern="1200">
                          <a:solidFill>
                            <a:srgbClr val="000000"/>
                          </a:solidFill>
                          <a:latin typeface="+mn-lt"/>
                          <a:ea typeface="+mn-ea"/>
                          <a:cs typeface="Arial" panose="020B0604020202020204" pitchFamily="34" charset="0"/>
                        </a:rPr>
                        <a:t>8.8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b" latinLnBrk="0" hangingPunct="1"/>
                      <a:r>
                        <a:rPr lang="en-US" sz="1200" b="0" kern="1200">
                          <a:solidFill>
                            <a:srgbClr val="000000"/>
                          </a:solidFill>
                          <a:latin typeface="+mn-lt"/>
                          <a:ea typeface="+mn-ea"/>
                          <a:cs typeface="Arial" panose="020B0604020202020204" pitchFamily="34" charset="0"/>
                        </a:rPr>
                        <a:t>9.1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algn="ctr" defTabSz="457200" rtl="0" eaLnBrk="1" fontAlgn="b" latinLnBrk="0" hangingPunct="1"/>
                      <a:endParaRPr lang="en-US" sz="1200" b="0" kern="1200">
                        <a:solidFill>
                          <a:schemeClr val="dk1"/>
                        </a:solidFill>
                        <a:latin typeface="+mn-lt"/>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228600">
                <a:tc>
                  <a:txBody>
                    <a:bodyPr/>
                    <a:lstStyle/>
                    <a:p>
                      <a:r>
                        <a:rPr lang="en-GB" sz="1200" b="0" kern="1200">
                          <a:solidFill>
                            <a:schemeClr val="lt1"/>
                          </a:solidFill>
                          <a:latin typeface="+mn-lt"/>
                          <a:ea typeface="+mn-ea"/>
                          <a:cs typeface="+mn-cs"/>
                        </a:rPr>
                        <a:t>Male</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2"/>
                    </a:solidFill>
                  </a:tcPr>
                </a:tc>
                <a:tc>
                  <a:txBody>
                    <a:bodyPr/>
                    <a:lstStyle/>
                    <a:p>
                      <a:pPr marL="0" algn="ctr" defTabSz="457200" rtl="0" eaLnBrk="1" fontAlgn="b" latinLnBrk="0" hangingPunct="1"/>
                      <a:r>
                        <a:rPr lang="en-US" sz="1200" b="1" kern="1200">
                          <a:solidFill>
                            <a:srgbClr val="000000"/>
                          </a:solidFill>
                          <a:latin typeface="+mn-lt"/>
                          <a:ea typeface="+mn-ea"/>
                          <a:cs typeface="Arial" panose="020B0604020202020204" pitchFamily="34" charset="0"/>
                        </a:rPr>
                        <a:t>9.5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pPr marL="0" algn="ctr" defTabSz="457200" rtl="0" eaLnBrk="1" fontAlgn="b" latinLnBrk="0" hangingPunct="1"/>
                      <a:r>
                        <a:rPr lang="en-US" sz="1200" b="0" kern="1200">
                          <a:solidFill>
                            <a:srgbClr val="000000"/>
                          </a:solidFill>
                          <a:latin typeface="+mn-lt"/>
                          <a:ea typeface="+mn-ea"/>
                          <a:cs typeface="Arial" panose="020B0604020202020204" pitchFamily="34" charset="0"/>
                        </a:rPr>
                        <a:t>9.9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algn="ctr" defTabSz="457200" rtl="0" eaLnBrk="1" fontAlgn="b" latinLnBrk="0" hangingPunct="1"/>
                      <a:endParaRPr lang="en-US" sz="1200" kern="1200">
                        <a:solidFill>
                          <a:schemeClr val="dk1"/>
                        </a:solidFill>
                        <a:latin typeface="+mn-lt"/>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228600">
                <a:tc>
                  <a:txBody>
                    <a:bodyPr/>
                    <a:lstStyle/>
                    <a:p>
                      <a:r>
                        <a:rPr lang="en-GB" sz="1200" b="0" kern="1200">
                          <a:solidFill>
                            <a:schemeClr val="lt1"/>
                          </a:solidFill>
                          <a:latin typeface="+mn-lt"/>
                          <a:ea typeface="+mn-ea"/>
                          <a:cs typeface="+mn-cs"/>
                        </a:rPr>
                        <a:t>Female</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bg2"/>
                    </a:solidFill>
                  </a:tcPr>
                </a:tc>
                <a:tc>
                  <a:txBody>
                    <a:bodyPr/>
                    <a:lstStyle/>
                    <a:p>
                      <a:pPr marL="0" algn="ctr" defTabSz="457200" rtl="0" eaLnBrk="1" fontAlgn="b" latinLnBrk="0" hangingPunct="1"/>
                      <a:r>
                        <a:rPr lang="en-US" sz="1200" kern="1200">
                          <a:solidFill>
                            <a:srgbClr val="000000"/>
                          </a:solidFill>
                          <a:latin typeface="+mn-lt"/>
                          <a:ea typeface="+mn-ea"/>
                          <a:cs typeface="Arial" panose="020B0604020202020204" pitchFamily="34" charset="0"/>
                        </a:rPr>
                        <a:t>8.1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b" latinLnBrk="0" hangingPunct="1"/>
                      <a:r>
                        <a:rPr lang="en-US" sz="1200" b="0" kern="1200">
                          <a:solidFill>
                            <a:srgbClr val="000000"/>
                          </a:solidFill>
                          <a:latin typeface="+mn-lt"/>
                          <a:ea typeface="+mn-ea"/>
                          <a:cs typeface="Arial" panose="020B0604020202020204" pitchFamily="34" charset="0"/>
                        </a:rPr>
                        <a:t>8.3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algn="ctr" defTabSz="457200" rtl="0" eaLnBrk="1" fontAlgn="b" latinLnBrk="0" hangingPunct="1"/>
                      <a:endParaRPr lang="en-US" sz="1200" kern="1200">
                        <a:solidFill>
                          <a:schemeClr val="dk1"/>
                        </a:solidFill>
                        <a:latin typeface="+mn-lt"/>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4"/>
                  </a:ext>
                </a:extLst>
              </a:tr>
              <a:tr h="228600">
                <a:tc>
                  <a:txBody>
                    <a:bodyPr/>
                    <a:lstStyle/>
                    <a:p>
                      <a:r>
                        <a:rPr lang="en-GB" sz="1200" b="0" kern="1200">
                          <a:solidFill>
                            <a:schemeClr val="lt1"/>
                          </a:solidFill>
                          <a:latin typeface="+mn-lt"/>
                          <a:ea typeface="+mn-ea"/>
                          <a:cs typeface="+mn-cs"/>
                        </a:rPr>
                        <a:t>16-34</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2"/>
                    </a:solidFill>
                  </a:tcPr>
                </a:tc>
                <a:tc>
                  <a:txBody>
                    <a:bodyPr/>
                    <a:lstStyle/>
                    <a:p>
                      <a:pPr marL="0" algn="ctr" defTabSz="457200" rtl="0" eaLnBrk="1" fontAlgn="b" latinLnBrk="0" hangingPunct="1"/>
                      <a:r>
                        <a:rPr lang="en-US" sz="1200" b="1" kern="1200">
                          <a:solidFill>
                            <a:srgbClr val="000000"/>
                          </a:solidFill>
                          <a:latin typeface="+mn-lt"/>
                          <a:ea typeface="+mn-ea"/>
                          <a:cs typeface="Arial" panose="020B0604020202020204" pitchFamily="34" charset="0"/>
                        </a:rPr>
                        <a:t>9.8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pPr marL="0" algn="ctr" defTabSz="457200" rtl="0" eaLnBrk="1" fontAlgn="b" latinLnBrk="0" hangingPunct="1"/>
                      <a:r>
                        <a:rPr lang="en-US" sz="1200" b="0" kern="1200">
                          <a:solidFill>
                            <a:srgbClr val="000000"/>
                          </a:solidFill>
                          <a:latin typeface="+mn-lt"/>
                          <a:ea typeface="+mn-ea"/>
                          <a:cs typeface="Arial" panose="020B0604020202020204" pitchFamily="34" charset="0"/>
                        </a:rPr>
                        <a:t>9.8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algn="ctr" defTabSz="457200" rtl="0" eaLnBrk="1" fontAlgn="b" latinLnBrk="0" hangingPunct="1"/>
                      <a:endParaRPr lang="en-US" sz="1200" kern="1200">
                        <a:solidFill>
                          <a:schemeClr val="dk1"/>
                        </a:solidFill>
                        <a:latin typeface="+mn-lt"/>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r h="228600">
                <a:tc>
                  <a:txBody>
                    <a:bodyPr/>
                    <a:lstStyle/>
                    <a:p>
                      <a:r>
                        <a:rPr lang="en-GB" sz="1200" b="0" kern="1200">
                          <a:solidFill>
                            <a:schemeClr val="lt1"/>
                          </a:solidFill>
                          <a:latin typeface="+mn-lt"/>
                          <a:ea typeface="+mn-ea"/>
                          <a:cs typeface="+mn-cs"/>
                        </a:rPr>
                        <a:t>35-54</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solidFill>
                  </a:tcPr>
                </a:tc>
                <a:tc>
                  <a:txBody>
                    <a:bodyPr/>
                    <a:lstStyle/>
                    <a:p>
                      <a:pPr marL="0" algn="ctr" defTabSz="457200" rtl="0" eaLnBrk="1" fontAlgn="b" latinLnBrk="0" hangingPunct="1"/>
                      <a:r>
                        <a:rPr lang="en-US" sz="1200" b="0" kern="1200">
                          <a:solidFill>
                            <a:srgbClr val="000000"/>
                          </a:solidFill>
                          <a:latin typeface="+mn-lt"/>
                          <a:ea typeface="+mn-ea"/>
                          <a:cs typeface="Arial" panose="020B0604020202020204" pitchFamily="34" charset="0"/>
                        </a:rPr>
                        <a:t>8.6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b" latinLnBrk="0" hangingPunct="1"/>
                      <a:r>
                        <a:rPr lang="en-US" sz="1200" b="0" kern="1200">
                          <a:solidFill>
                            <a:srgbClr val="000000"/>
                          </a:solidFill>
                          <a:latin typeface="+mn-lt"/>
                          <a:ea typeface="+mn-ea"/>
                          <a:cs typeface="Arial" panose="020B0604020202020204" pitchFamily="34" charset="0"/>
                        </a:rPr>
                        <a:t>8.9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algn="ctr" defTabSz="457200" rtl="0" eaLnBrk="1" fontAlgn="b" latinLnBrk="0" hangingPunct="1"/>
                      <a:endParaRPr lang="en-US" sz="1200" kern="1200">
                        <a:solidFill>
                          <a:schemeClr val="dk1"/>
                        </a:solidFill>
                        <a:latin typeface="+mn-lt"/>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6"/>
                  </a:ext>
                </a:extLst>
              </a:tr>
              <a:tr h="228600">
                <a:tc>
                  <a:txBody>
                    <a:bodyPr/>
                    <a:lstStyle/>
                    <a:p>
                      <a:r>
                        <a:rPr lang="en-GB" sz="1200" b="0" kern="1200">
                          <a:solidFill>
                            <a:schemeClr val="lt1"/>
                          </a:solidFill>
                          <a:latin typeface="+mn-lt"/>
                          <a:ea typeface="+mn-ea"/>
                          <a:cs typeface="+mn-cs"/>
                        </a:rPr>
                        <a:t>55+</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bg2"/>
                    </a:solidFill>
                  </a:tcPr>
                </a:tc>
                <a:tc>
                  <a:txBody>
                    <a:bodyPr/>
                    <a:lstStyle/>
                    <a:p>
                      <a:pPr marL="0" algn="ctr" defTabSz="457200" rtl="0" eaLnBrk="1" fontAlgn="b" latinLnBrk="0" hangingPunct="1"/>
                      <a:r>
                        <a:rPr lang="en-US" sz="1200" kern="1200">
                          <a:solidFill>
                            <a:srgbClr val="000000"/>
                          </a:solidFill>
                          <a:latin typeface="+mn-lt"/>
                          <a:ea typeface="+mn-ea"/>
                          <a:cs typeface="Arial" panose="020B0604020202020204" pitchFamily="34" charset="0"/>
                        </a:rPr>
                        <a:t>8.1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b" latinLnBrk="0" hangingPunct="1"/>
                      <a:r>
                        <a:rPr lang="en-US" sz="1200" b="0" kern="1200">
                          <a:solidFill>
                            <a:srgbClr val="000000"/>
                          </a:solidFill>
                          <a:latin typeface="+mn-lt"/>
                          <a:ea typeface="+mn-ea"/>
                          <a:cs typeface="Arial" panose="020B0604020202020204" pitchFamily="34" charset="0"/>
                        </a:rPr>
                        <a:t>8.7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algn="ctr" defTabSz="457200" rtl="0" eaLnBrk="1" fontAlgn="b" latinLnBrk="0" hangingPunct="1"/>
                      <a:endParaRPr lang="en-US" sz="1200" kern="1200">
                        <a:solidFill>
                          <a:schemeClr val="dk1"/>
                        </a:solidFill>
                        <a:latin typeface="+mn-lt"/>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7"/>
                  </a:ext>
                </a:extLst>
              </a:tr>
              <a:tr h="228600">
                <a:tc>
                  <a:txBody>
                    <a:bodyPr/>
                    <a:lstStyle/>
                    <a:p>
                      <a:r>
                        <a:rPr lang="en-GB" sz="1200" b="0" kern="1200">
                          <a:solidFill>
                            <a:schemeClr val="lt1"/>
                          </a:solidFill>
                          <a:latin typeface="+mn-lt"/>
                          <a:ea typeface="+mn-ea"/>
                          <a:cs typeface="+mn-cs"/>
                        </a:rPr>
                        <a:t>ABC1</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2"/>
                    </a:solidFill>
                  </a:tcPr>
                </a:tc>
                <a:tc>
                  <a:txBody>
                    <a:bodyPr/>
                    <a:lstStyle/>
                    <a:p>
                      <a:pPr marL="0" algn="ctr" defTabSz="457200" rtl="0" eaLnBrk="1" fontAlgn="b" latinLnBrk="0" hangingPunct="1"/>
                      <a:r>
                        <a:rPr lang="en-US" sz="1200" b="1" kern="1200">
                          <a:solidFill>
                            <a:srgbClr val="000000"/>
                          </a:solidFill>
                          <a:latin typeface="+mn-lt"/>
                          <a:ea typeface="+mn-ea"/>
                          <a:cs typeface="Arial" panose="020B0604020202020204" pitchFamily="34" charset="0"/>
                        </a:rPr>
                        <a:t>9.2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pPr marL="0" algn="ctr" defTabSz="457200" rtl="0" eaLnBrk="1" fontAlgn="b" latinLnBrk="0" hangingPunct="1"/>
                      <a:r>
                        <a:rPr lang="en-US" sz="1200" b="0" kern="1200">
                          <a:solidFill>
                            <a:srgbClr val="000000"/>
                          </a:solidFill>
                          <a:latin typeface="+mn-lt"/>
                          <a:ea typeface="+mn-ea"/>
                          <a:cs typeface="Arial" panose="020B0604020202020204" pitchFamily="34" charset="0"/>
                        </a:rPr>
                        <a:t>9.6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algn="ctr" defTabSz="457200" rtl="0" eaLnBrk="1" fontAlgn="b" latinLnBrk="0" hangingPunct="1"/>
                      <a:endParaRPr lang="en-US" sz="1200" kern="1200">
                        <a:solidFill>
                          <a:schemeClr val="dk1"/>
                        </a:solidFill>
                        <a:latin typeface="+mn-lt"/>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8"/>
                  </a:ext>
                </a:extLst>
              </a:tr>
              <a:tr h="228600">
                <a:tc>
                  <a:txBody>
                    <a:bodyPr/>
                    <a:lstStyle/>
                    <a:p>
                      <a:r>
                        <a:rPr lang="en-GB" sz="1200" b="0" kern="1200">
                          <a:solidFill>
                            <a:schemeClr val="lt1"/>
                          </a:solidFill>
                          <a:latin typeface="+mn-lt"/>
                          <a:ea typeface="+mn-ea"/>
                          <a:cs typeface="+mn-cs"/>
                        </a:rPr>
                        <a:t>C2DE</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bg2"/>
                    </a:solidFill>
                  </a:tcPr>
                </a:tc>
                <a:tc>
                  <a:txBody>
                    <a:bodyPr/>
                    <a:lstStyle/>
                    <a:p>
                      <a:pPr marL="0" algn="ctr" defTabSz="457200" rtl="0" eaLnBrk="1" fontAlgn="b" latinLnBrk="0" hangingPunct="1"/>
                      <a:r>
                        <a:rPr lang="en-US" sz="1200" kern="1200">
                          <a:solidFill>
                            <a:srgbClr val="000000"/>
                          </a:solidFill>
                          <a:latin typeface="+mn-lt"/>
                          <a:ea typeface="+mn-ea"/>
                          <a:cs typeface="Arial" panose="020B0604020202020204" pitchFamily="34" charset="0"/>
                        </a:rPr>
                        <a:t>8.3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b" latinLnBrk="0" hangingPunct="1"/>
                      <a:r>
                        <a:rPr lang="en-US" sz="1200" b="0" kern="1200">
                          <a:solidFill>
                            <a:srgbClr val="000000"/>
                          </a:solidFill>
                          <a:latin typeface="+mn-lt"/>
                          <a:ea typeface="+mn-ea"/>
                          <a:cs typeface="Arial" panose="020B0604020202020204" pitchFamily="34" charset="0"/>
                        </a:rPr>
                        <a:t>8.4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algn="ctr" defTabSz="457200" rtl="0" eaLnBrk="1" fontAlgn="b" latinLnBrk="0" hangingPunct="1"/>
                      <a:endParaRPr lang="en-US" sz="1200" kern="1200">
                        <a:solidFill>
                          <a:schemeClr val="dk1"/>
                        </a:solidFill>
                        <a:latin typeface="+mn-lt"/>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9"/>
                  </a:ext>
                </a:extLst>
              </a:tr>
              <a:tr h="228600">
                <a:tc>
                  <a:txBody>
                    <a:bodyPr/>
                    <a:lstStyle/>
                    <a:p>
                      <a:r>
                        <a:rPr lang="en-GB" sz="1200" b="0" kern="1200">
                          <a:solidFill>
                            <a:schemeClr val="lt1"/>
                          </a:solidFill>
                          <a:latin typeface="+mn-lt"/>
                          <a:ea typeface="+mn-ea"/>
                          <a:cs typeface="+mn-cs"/>
                        </a:rPr>
                        <a:t>Minority ethnic groups</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2"/>
                    </a:solidFill>
                  </a:tcPr>
                </a:tc>
                <a:tc>
                  <a:txBody>
                    <a:bodyPr/>
                    <a:lstStyle/>
                    <a:p>
                      <a:pPr marL="0" algn="ctr" defTabSz="457200" rtl="0" eaLnBrk="1" fontAlgn="b" latinLnBrk="0" hangingPunct="1"/>
                      <a:r>
                        <a:rPr lang="en-US" sz="1200" b="1" kern="1200">
                          <a:solidFill>
                            <a:srgbClr val="000000"/>
                          </a:solidFill>
                          <a:latin typeface="+mn-lt"/>
                          <a:ea typeface="+mn-ea"/>
                          <a:cs typeface="Arial" panose="020B0604020202020204" pitchFamily="34" charset="0"/>
                        </a:rPr>
                        <a:t>11.1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pPr marL="0" algn="ctr" defTabSz="457200" rtl="0" eaLnBrk="1" fontAlgn="b" latinLnBrk="0" hangingPunct="1"/>
                      <a:r>
                        <a:rPr lang="en-US" sz="1200" b="0" kern="1200">
                          <a:solidFill>
                            <a:srgbClr val="000000"/>
                          </a:solidFill>
                          <a:latin typeface="+mn-lt"/>
                          <a:ea typeface="+mn-ea"/>
                          <a:cs typeface="Arial" panose="020B0604020202020204" pitchFamily="34" charset="0"/>
                        </a:rPr>
                        <a:t>10.8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algn="ctr" defTabSz="457200" rtl="0" eaLnBrk="1" fontAlgn="b" latinLnBrk="0" hangingPunct="1"/>
                      <a:endParaRPr lang="en-US" sz="1200" kern="1200">
                        <a:solidFill>
                          <a:schemeClr val="dk1"/>
                        </a:solidFill>
                        <a:latin typeface="+mn-lt"/>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10"/>
                  </a:ext>
                </a:extLst>
              </a:tr>
              <a:tr h="228600">
                <a:tc>
                  <a:txBody>
                    <a:bodyPr/>
                    <a:lstStyle/>
                    <a:p>
                      <a:r>
                        <a:rPr lang="en-GB" sz="1200" b="0" kern="1200">
                          <a:solidFill>
                            <a:schemeClr val="lt1"/>
                          </a:solidFill>
                          <a:latin typeface="+mn-lt"/>
                          <a:ea typeface="+mn-ea"/>
                          <a:cs typeface="+mn-cs"/>
                        </a:rPr>
                        <a:t>White</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bg2"/>
                    </a:solidFill>
                  </a:tcPr>
                </a:tc>
                <a:tc>
                  <a:txBody>
                    <a:bodyPr/>
                    <a:lstStyle/>
                    <a:p>
                      <a:pPr marL="0" algn="ctr" defTabSz="457200" rtl="0" eaLnBrk="1" fontAlgn="b" latinLnBrk="0" hangingPunct="1"/>
                      <a:r>
                        <a:rPr lang="en-US" sz="1200" kern="1200">
                          <a:solidFill>
                            <a:srgbClr val="000000"/>
                          </a:solidFill>
                          <a:latin typeface="+mn-lt"/>
                          <a:ea typeface="+mn-ea"/>
                          <a:cs typeface="Arial" panose="020B0604020202020204" pitchFamily="34" charset="0"/>
                        </a:rPr>
                        <a:t>8.5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b" latinLnBrk="0" hangingPunct="1"/>
                      <a:r>
                        <a:rPr lang="en-US" sz="1200" b="0" kern="1200">
                          <a:solidFill>
                            <a:srgbClr val="000000"/>
                          </a:solidFill>
                          <a:latin typeface="+mn-lt"/>
                          <a:ea typeface="+mn-ea"/>
                          <a:cs typeface="Arial" panose="020B0604020202020204" pitchFamily="34" charset="0"/>
                        </a:rPr>
                        <a:t>8.9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algn="ctr" defTabSz="457200" rtl="0" eaLnBrk="1" fontAlgn="b" latinLnBrk="0" hangingPunct="1"/>
                      <a:endParaRPr lang="en-US" sz="1200" kern="1200">
                        <a:solidFill>
                          <a:schemeClr val="dk1"/>
                        </a:solidFill>
                        <a:latin typeface="+mn-lt"/>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11"/>
                  </a:ext>
                </a:extLst>
              </a:tr>
              <a:tr h="228600">
                <a:tc>
                  <a:txBody>
                    <a:bodyPr/>
                    <a:lstStyle/>
                    <a:p>
                      <a:r>
                        <a:rPr lang="en-GB" sz="1200" b="0" kern="1200">
                          <a:solidFill>
                            <a:schemeClr val="lt1"/>
                          </a:solidFill>
                          <a:latin typeface="+mn-lt"/>
                          <a:ea typeface="+mn-ea"/>
                          <a:cs typeface="+mn-cs"/>
                        </a:rPr>
                        <a:t>England</a:t>
                      </a:r>
                    </a:p>
                  </a:txBody>
                  <a:tcP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2"/>
                    </a:solidFill>
                  </a:tcPr>
                </a:tc>
                <a:tc>
                  <a:txBody>
                    <a:bodyPr/>
                    <a:lstStyle/>
                    <a:p>
                      <a:pPr marL="0" algn="ctr" defTabSz="457200" rtl="0" eaLnBrk="1" fontAlgn="b" latinLnBrk="0" hangingPunct="1"/>
                      <a:r>
                        <a:rPr lang="en-US" sz="1200" b="1" kern="1200">
                          <a:solidFill>
                            <a:srgbClr val="000000"/>
                          </a:solidFill>
                          <a:latin typeface="+mn-lt"/>
                          <a:ea typeface="+mn-ea"/>
                          <a:cs typeface="Arial" panose="020B0604020202020204" pitchFamily="34" charset="0"/>
                        </a:rPr>
                        <a:t>8.8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pPr marL="0" algn="ctr" defTabSz="457200" rtl="0" eaLnBrk="1" fontAlgn="b" latinLnBrk="0" hangingPunct="1"/>
                      <a:r>
                        <a:rPr lang="en-US" sz="1200" b="0" kern="1200">
                          <a:solidFill>
                            <a:srgbClr val="000000"/>
                          </a:solidFill>
                          <a:latin typeface="+mn-lt"/>
                          <a:ea typeface="+mn-ea"/>
                          <a:cs typeface="Arial" panose="020B0604020202020204" pitchFamily="34" charset="0"/>
                        </a:rPr>
                        <a:t>9.2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algn="ctr" defTabSz="457200" rtl="0" eaLnBrk="1" fontAlgn="b" latinLnBrk="0" hangingPunct="1"/>
                      <a:endParaRPr lang="en-US" sz="1200" kern="1200">
                        <a:solidFill>
                          <a:schemeClr val="dk1"/>
                        </a:solidFill>
                        <a:latin typeface="+mn-lt"/>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12"/>
                  </a:ext>
                </a:extLst>
              </a:tr>
              <a:tr h="228600">
                <a:tc>
                  <a:txBody>
                    <a:bodyPr/>
                    <a:lstStyle/>
                    <a:p>
                      <a:r>
                        <a:rPr lang="en-GB" sz="1200" b="0" kern="1200">
                          <a:solidFill>
                            <a:schemeClr val="lt1"/>
                          </a:solidFill>
                          <a:latin typeface="+mn-lt"/>
                          <a:ea typeface="+mn-ea"/>
                          <a:cs typeface="+mn-cs"/>
                        </a:rPr>
                        <a:t>Scotland</a:t>
                      </a:r>
                    </a:p>
                  </a:txBody>
                  <a:tcPr>
                    <a:lnR w="38100" cap="flat" cmpd="sng" algn="ctr">
                      <a:solidFill>
                        <a:schemeClr val="bg1"/>
                      </a:solidFill>
                      <a:prstDash val="solid"/>
                      <a:round/>
                      <a:headEnd type="none" w="med" len="med"/>
                      <a:tailEnd type="none" w="med" len="med"/>
                    </a:lnR>
                    <a:solidFill>
                      <a:schemeClr val="bg2"/>
                    </a:solidFill>
                  </a:tcPr>
                </a:tc>
                <a:tc>
                  <a:txBody>
                    <a:bodyPr/>
                    <a:lstStyle/>
                    <a:p>
                      <a:pPr marL="0" algn="ctr" defTabSz="457200" rtl="0" eaLnBrk="1" fontAlgn="b" latinLnBrk="0" hangingPunct="1"/>
                      <a:r>
                        <a:rPr lang="en-US" sz="1200" b="1" kern="1200">
                          <a:solidFill>
                            <a:srgbClr val="000000"/>
                          </a:solidFill>
                          <a:latin typeface="+mn-lt"/>
                          <a:ea typeface="+mn-ea"/>
                          <a:cs typeface="Arial" panose="020B0604020202020204" pitchFamily="34" charset="0"/>
                        </a:rPr>
                        <a:t>9.2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pPr marL="0" algn="ctr" defTabSz="457200" rtl="0" eaLnBrk="1" fontAlgn="b" latinLnBrk="0" hangingPunct="1"/>
                      <a:r>
                        <a:rPr lang="en-US" sz="1200" b="0" kern="1200">
                          <a:solidFill>
                            <a:srgbClr val="000000"/>
                          </a:solidFill>
                          <a:latin typeface="+mn-lt"/>
                          <a:ea typeface="+mn-ea"/>
                          <a:cs typeface="Arial" panose="020B0604020202020204" pitchFamily="34" charset="0"/>
                        </a:rPr>
                        <a:t>8.4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algn="ctr" defTabSz="457200" rtl="0" eaLnBrk="1" fontAlgn="b" latinLnBrk="0" hangingPunct="1"/>
                      <a:endParaRPr lang="en-US" sz="1200" kern="1200">
                        <a:solidFill>
                          <a:schemeClr val="dk1"/>
                        </a:solidFill>
                        <a:latin typeface="+mn-lt"/>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13"/>
                  </a:ext>
                </a:extLst>
              </a:tr>
              <a:tr h="228600">
                <a:tc>
                  <a:txBody>
                    <a:bodyPr/>
                    <a:lstStyle/>
                    <a:p>
                      <a:r>
                        <a:rPr lang="en-GB" sz="1200" b="0" kern="1200">
                          <a:solidFill>
                            <a:schemeClr val="lt1"/>
                          </a:solidFill>
                          <a:latin typeface="+mn-lt"/>
                          <a:ea typeface="+mn-ea"/>
                          <a:cs typeface="+mn-cs"/>
                        </a:rPr>
                        <a:t>Wales</a:t>
                      </a:r>
                    </a:p>
                  </a:txBody>
                  <a:tcPr>
                    <a:lnR w="38100" cap="flat" cmpd="sng" algn="ctr">
                      <a:solidFill>
                        <a:schemeClr val="bg1"/>
                      </a:solidFill>
                      <a:prstDash val="solid"/>
                      <a:round/>
                      <a:headEnd type="none" w="med" len="med"/>
                      <a:tailEnd type="none" w="med" len="med"/>
                    </a:lnR>
                    <a:solidFill>
                      <a:schemeClr val="bg2"/>
                    </a:solidFill>
                  </a:tcPr>
                </a:tc>
                <a:tc>
                  <a:txBody>
                    <a:bodyPr/>
                    <a:lstStyle/>
                    <a:p>
                      <a:pPr marL="0" algn="ctr" defTabSz="457200" rtl="0" eaLnBrk="1" fontAlgn="b" latinLnBrk="0" hangingPunct="1"/>
                      <a:r>
                        <a:rPr lang="en-US" sz="1200" b="0" kern="1200">
                          <a:solidFill>
                            <a:srgbClr val="000000"/>
                          </a:solidFill>
                          <a:latin typeface="+mn-lt"/>
                          <a:ea typeface="+mn-ea"/>
                          <a:cs typeface="Arial" panose="020B0604020202020204" pitchFamily="34" charset="0"/>
                        </a:rPr>
                        <a:t>7.4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b" latinLnBrk="0" hangingPunct="1"/>
                      <a:r>
                        <a:rPr lang="en-US" sz="1200" b="0" kern="1200">
                          <a:solidFill>
                            <a:srgbClr val="000000"/>
                          </a:solidFill>
                          <a:latin typeface="+mn-lt"/>
                          <a:ea typeface="+mn-ea"/>
                          <a:cs typeface="Arial" panose="020B0604020202020204" pitchFamily="34" charset="0"/>
                        </a:rPr>
                        <a:t>8.5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algn="ctr" defTabSz="457200" rtl="0" eaLnBrk="1" fontAlgn="b" latinLnBrk="0" hangingPunct="1"/>
                      <a:endParaRPr lang="en-US" sz="1200" kern="1200">
                        <a:solidFill>
                          <a:schemeClr val="dk1"/>
                        </a:solidFill>
                        <a:latin typeface="+mn-lt"/>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14"/>
                  </a:ext>
                </a:extLst>
              </a:tr>
              <a:tr h="228600">
                <a:tc>
                  <a:txBody>
                    <a:bodyPr/>
                    <a:lstStyle/>
                    <a:p>
                      <a:r>
                        <a:rPr lang="en-GB" sz="1200" b="0" kern="1200">
                          <a:solidFill>
                            <a:schemeClr val="lt1"/>
                          </a:solidFill>
                          <a:latin typeface="+mn-lt"/>
                          <a:ea typeface="+mn-ea"/>
                          <a:cs typeface="+mn-cs"/>
                        </a:rPr>
                        <a:t>Northern Ireland</a:t>
                      </a:r>
                    </a:p>
                  </a:txBody>
                  <a:tcPr>
                    <a:lnR w="38100" cap="flat" cmpd="sng" algn="ctr">
                      <a:solidFill>
                        <a:schemeClr val="bg1"/>
                      </a:solidFill>
                      <a:prstDash val="solid"/>
                      <a:round/>
                      <a:headEnd type="none" w="med" len="med"/>
                      <a:tailEnd type="none" w="med" len="med"/>
                    </a:lnR>
                    <a:solidFill>
                      <a:schemeClr val="bg2"/>
                    </a:solidFill>
                  </a:tcPr>
                </a:tc>
                <a:tc>
                  <a:txBody>
                    <a:bodyPr/>
                    <a:lstStyle/>
                    <a:p>
                      <a:pPr marL="0" algn="ctr" defTabSz="457200" rtl="0" eaLnBrk="1" fontAlgn="b" latinLnBrk="0" hangingPunct="1"/>
                      <a:r>
                        <a:rPr lang="en-US" sz="1200" b="1" kern="1200">
                          <a:solidFill>
                            <a:srgbClr val="000000"/>
                          </a:solidFill>
                          <a:latin typeface="+mn-lt"/>
                          <a:ea typeface="+mn-ea"/>
                          <a:cs typeface="Arial" panose="020B0604020202020204" pitchFamily="34" charset="0"/>
                        </a:rPr>
                        <a:t>9.7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40000"/>
                        <a:lumOff val="60000"/>
                      </a:schemeClr>
                    </a:solidFill>
                  </a:tcPr>
                </a:tc>
                <a:tc>
                  <a:txBody>
                    <a:bodyPr/>
                    <a:lstStyle/>
                    <a:p>
                      <a:pPr marL="0" algn="ctr" defTabSz="457200" rtl="0" eaLnBrk="1" fontAlgn="b" latinLnBrk="0" hangingPunct="1"/>
                      <a:r>
                        <a:rPr lang="en-US" sz="1200" b="0" kern="1200">
                          <a:solidFill>
                            <a:srgbClr val="000000"/>
                          </a:solidFill>
                          <a:latin typeface="+mn-lt"/>
                          <a:ea typeface="+mn-ea"/>
                          <a:cs typeface="Arial" panose="020B0604020202020204" pitchFamily="34" charset="0"/>
                        </a:rPr>
                        <a:t>9.0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algn="ctr" defTabSz="457200" rtl="0" eaLnBrk="1" fontAlgn="b" latinLnBrk="0" hangingPunct="1"/>
                      <a:endParaRPr lang="en-US" sz="1200" kern="1200">
                        <a:solidFill>
                          <a:schemeClr val="dk1"/>
                        </a:solidFill>
                        <a:latin typeface="+mn-lt"/>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15"/>
                  </a:ext>
                </a:extLst>
              </a:tr>
            </a:tbl>
          </a:graphicData>
        </a:graphic>
      </p:graphicFrame>
      <p:sp>
        <p:nvSpPr>
          <p:cNvPr id="5" name="Text Placeholder 4"/>
          <p:cNvSpPr>
            <a:spLocks noGrp="1"/>
          </p:cNvSpPr>
          <p:nvPr>
            <p:ph type="body" sz="quarter" idx="12"/>
          </p:nvPr>
        </p:nvSpPr>
        <p:spPr>
          <a:xfrm>
            <a:off x="11253" y="5977560"/>
            <a:ext cx="9132747" cy="880439"/>
          </a:xfrm>
        </p:spPr>
        <p:txBody>
          <a:bodyPr/>
          <a:lstStyle/>
          <a:p>
            <a:pPr>
              <a:tabLst>
                <a:tab pos="8229600" algn="r"/>
              </a:tabLst>
            </a:pPr>
            <a:r>
              <a:rPr lang="en-GB"/>
              <a:t>Source: </a:t>
            </a:r>
            <a:r>
              <a:rPr lang="en-CA"/>
              <a:t>Ofcom News Consumption Survey 2021 - ONLINE sample only </a:t>
            </a:r>
            <a:r>
              <a:rPr lang="en-GB"/>
              <a:t>	</a:t>
            </a:r>
          </a:p>
          <a:p>
            <a:pPr>
              <a:tabLst>
                <a:tab pos="8229600" algn="r"/>
              </a:tabLst>
            </a:pPr>
            <a:r>
              <a:rPr lang="en-GB"/>
              <a:t>Question: D2a-D8a</a:t>
            </a:r>
            <a:r>
              <a:rPr lang="nl-NL"/>
              <a:t>. </a:t>
            </a:r>
            <a:r>
              <a:rPr lang="en-GB"/>
              <a:t>Thinking specifically about  &lt;platform&gt;, which of the following do you use for news nowadays?</a:t>
            </a:r>
            <a:endParaRPr lang="en-US"/>
          </a:p>
          <a:p>
            <a:r>
              <a:rPr lang="en-GB"/>
              <a:t>Base: All adults 16+ using </a:t>
            </a:r>
            <a:r>
              <a:rPr lang="en-CA"/>
              <a:t>TV/Newspapers/Radio/Internet/Magazines for news </a:t>
            </a:r>
            <a:r>
              <a:rPr lang="en-GB"/>
              <a:t>– 2021=3221, 2020=2441</a:t>
            </a:r>
          </a:p>
          <a:p>
            <a:r>
              <a:rPr lang="en-US"/>
              <a:t>Darker purple s</a:t>
            </a:r>
            <a:r>
              <a:rPr lang="tr-TR"/>
              <a:t>hading</a:t>
            </a:r>
            <a:r>
              <a:rPr lang="en-GB"/>
              <a:t> indicate</a:t>
            </a:r>
            <a:r>
              <a:rPr lang="tr-TR"/>
              <a:t>s</a:t>
            </a:r>
            <a:r>
              <a:rPr lang="en-GB"/>
              <a:t> significant differences between groups in the 2021 data</a:t>
            </a:r>
          </a:p>
        </p:txBody>
      </p:sp>
      <p:sp>
        <p:nvSpPr>
          <p:cNvPr id="10" name="TextBox 9">
            <a:extLst>
              <a:ext uri="{FF2B5EF4-FFF2-40B4-BE49-F238E27FC236}">
                <a16:creationId xmlns:a16="http://schemas.microsoft.com/office/drawing/2014/main" id="{0CC98990-D0BA-4F39-A93C-F85C5506E10C}"/>
              </a:ext>
            </a:extLst>
          </p:cNvPr>
          <p:cNvSpPr txBox="1"/>
          <p:nvPr/>
        </p:nvSpPr>
        <p:spPr>
          <a:xfrm>
            <a:off x="7161818" y="6288030"/>
            <a:ext cx="1681315" cy="461665"/>
          </a:xfrm>
          <a:prstGeom prst="rect">
            <a:avLst/>
          </a:prstGeom>
          <a:solidFill>
            <a:schemeClr val="accent5">
              <a:lumMod val="20000"/>
              <a:lumOff val="80000"/>
            </a:schemeClr>
          </a:solidFill>
        </p:spPr>
        <p:txBody>
          <a:bodyPr wrap="square" rtlCol="0">
            <a:spAutoFit/>
          </a:bodyPr>
          <a:lstStyle/>
          <a:p>
            <a:pPr algn="ctr"/>
            <a:r>
              <a:rPr lang="en-GB" sz="1200"/>
              <a:t>2020 and 2021 ONLINE SAMPLE ONLY </a:t>
            </a:r>
          </a:p>
        </p:txBody>
      </p:sp>
    </p:spTree>
    <p:extLst>
      <p:ext uri="{BB962C8B-B14F-4D97-AF65-F5344CB8AC3E}">
        <p14:creationId xmlns:p14="http://schemas.microsoft.com/office/powerpoint/2010/main" val="25553843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94378" y="1410316"/>
            <a:ext cx="9046078" cy="300991"/>
          </a:xfrm>
          <a:prstGeom prst="rect">
            <a:avLst/>
          </a:prstGeom>
        </p:spPr>
        <p:txBody>
          <a:bodyPr/>
          <a:lstStyle/>
          <a:p>
            <a:pPr lvl="0"/>
            <a:r>
              <a:rPr lang="en-GB" kern="0" dirty="0">
                <a:cs typeface="Arial" pitchFamily="34" charset="0"/>
              </a:rPr>
              <a:t>Number of individual sources used 2021 - by platform </a:t>
            </a:r>
            <a:br>
              <a:rPr lang="en-GB" dirty="0"/>
            </a:br>
            <a:r>
              <a:rPr lang="en-GB" sz="1100" i="1" kern="0" dirty="0">
                <a:cs typeface="Arial" pitchFamily="34" charset="0"/>
              </a:rPr>
              <a:t>All using each platform for news</a:t>
            </a:r>
            <a:endParaRPr lang="en-GB" dirty="0"/>
          </a:p>
        </p:txBody>
      </p:sp>
      <p:sp>
        <p:nvSpPr>
          <p:cNvPr id="7" name="Text Placeholder 6"/>
          <p:cNvSpPr>
            <a:spLocks noGrp="1"/>
          </p:cNvSpPr>
          <p:nvPr>
            <p:ph type="body" sz="quarter" idx="14"/>
          </p:nvPr>
        </p:nvSpPr>
        <p:spPr>
          <a:xfrm>
            <a:off x="83125" y="318768"/>
            <a:ext cx="7740000" cy="705057"/>
          </a:xfrm>
        </p:spPr>
        <p:txBody>
          <a:bodyPr/>
          <a:lstStyle/>
          <a:p>
            <a:pPr>
              <a:lnSpc>
                <a:spcPts val="2000"/>
              </a:lnSpc>
            </a:pPr>
            <a:r>
              <a:rPr lang="en-GB" sz="1800" dirty="0"/>
              <a:t>As in previous years, other website/app news users use the highest number of individual news sources</a:t>
            </a:r>
            <a:endParaRPr lang="en-US" sz="1800" dirty="0"/>
          </a:p>
        </p:txBody>
      </p:sp>
      <p:sp>
        <p:nvSpPr>
          <p:cNvPr id="11" name="Title 1">
            <a:extLst>
              <a:ext uri="{FF2B5EF4-FFF2-40B4-BE49-F238E27FC236}">
                <a16:creationId xmlns:a16="http://schemas.microsoft.com/office/drawing/2014/main" id="{1A314F03-ABEE-4C50-BE69-D237E380A11B}"/>
              </a:ext>
            </a:extLst>
          </p:cNvPr>
          <p:cNvSpPr txBox="1">
            <a:spLocks/>
          </p:cNvSpPr>
          <p:nvPr/>
        </p:nvSpPr>
        <p:spPr>
          <a:xfrm>
            <a:off x="100231" y="1041399"/>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dirty="0">
                <a:latin typeface="+mn-lt"/>
                <a:cs typeface="Arial" pitchFamily="34" charset="0"/>
              </a:rPr>
              <a:t>Figure 10.3</a:t>
            </a:r>
            <a:br>
              <a:rPr lang="en-GB" sz="1800" b="1" dirty="0">
                <a:latin typeface="+mn-lt"/>
                <a:cs typeface="Arial" pitchFamily="34" charset="0"/>
              </a:rPr>
            </a:br>
            <a:endParaRPr lang="en-GB" sz="1800" b="1" dirty="0">
              <a:latin typeface="+mn-lt"/>
              <a:cs typeface="Arial" pitchFamily="34" charset="0"/>
            </a:endParaRPr>
          </a:p>
        </p:txBody>
      </p:sp>
      <p:pic>
        <p:nvPicPr>
          <p:cNvPr id="23" name="Picture 22" descr="This chart shows the number of individual news sources used nowadays by platform – using the 2021 and 2020 online data.  The ‘other website/app’ news users used 4.3 individual sources during 2021. The figure was lower for TV at 3.4 individual sources, print newspapers at 3.3, social media at 2.5 and radio at 2.2">
            <a:extLst>
              <a:ext uri="{FF2B5EF4-FFF2-40B4-BE49-F238E27FC236}">
                <a16:creationId xmlns:a16="http://schemas.microsoft.com/office/drawing/2014/main" id="{3CDBDA22-FFC0-4D0B-BA8B-8C46AF8CDB97}"/>
              </a:ext>
            </a:extLst>
          </p:cNvPr>
          <p:cNvPicPr>
            <a:picLocks noChangeAspect="1"/>
          </p:cNvPicPr>
          <p:nvPr/>
        </p:nvPicPr>
        <p:blipFill>
          <a:blip r:embed="rId3"/>
          <a:stretch>
            <a:fillRect/>
          </a:stretch>
        </p:blipFill>
        <p:spPr>
          <a:xfrm>
            <a:off x="54472" y="1851005"/>
            <a:ext cx="9035055" cy="4249280"/>
          </a:xfrm>
          <a:prstGeom prst="rect">
            <a:avLst/>
          </a:prstGeom>
        </p:spPr>
      </p:pic>
      <p:sp>
        <p:nvSpPr>
          <p:cNvPr id="13" name="Text Placeholder 4"/>
          <p:cNvSpPr>
            <a:spLocks noGrp="1"/>
          </p:cNvSpPr>
          <p:nvPr>
            <p:ph type="body" sz="quarter" idx="12"/>
          </p:nvPr>
        </p:nvSpPr>
        <p:spPr>
          <a:xfrm>
            <a:off x="11253" y="5977560"/>
            <a:ext cx="9132747" cy="880439"/>
          </a:xfrm>
        </p:spPr>
        <p:txBody>
          <a:bodyPr/>
          <a:lstStyle/>
          <a:p>
            <a:pPr>
              <a:tabLst>
                <a:tab pos="8229600" algn="r"/>
              </a:tabLst>
            </a:pPr>
            <a:r>
              <a:rPr lang="en-GB" dirty="0"/>
              <a:t>Source: </a:t>
            </a:r>
            <a:r>
              <a:rPr lang="en-CA" dirty="0" err="1"/>
              <a:t>Ofcom</a:t>
            </a:r>
            <a:r>
              <a:rPr lang="en-CA" dirty="0"/>
              <a:t> News Consumption Survey 2021 - ONLINE sample only </a:t>
            </a:r>
            <a:r>
              <a:rPr lang="en-GB" dirty="0"/>
              <a:t>	</a:t>
            </a:r>
          </a:p>
          <a:p>
            <a:pPr>
              <a:lnSpc>
                <a:spcPct val="90000"/>
              </a:lnSpc>
              <a:spcBef>
                <a:spcPts val="200"/>
              </a:spcBef>
              <a:tabLst>
                <a:tab pos="8229600" algn="r"/>
              </a:tabLst>
            </a:pPr>
            <a:r>
              <a:rPr lang="en-GB" dirty="0"/>
              <a:t>Question: D2a-D8a</a:t>
            </a:r>
            <a:r>
              <a:rPr lang="nl-NL" dirty="0"/>
              <a:t>. </a:t>
            </a:r>
            <a:r>
              <a:rPr lang="en-GB" dirty="0"/>
              <a:t>Thinking specifically about  &lt;platform&gt;, which of the following do you use for news nowadays?</a:t>
            </a:r>
            <a:endParaRPr lang="en-US" dirty="0"/>
          </a:p>
          <a:p>
            <a:pPr>
              <a:lnSpc>
                <a:spcPct val="90000"/>
              </a:lnSpc>
              <a:spcBef>
                <a:spcPts val="200"/>
              </a:spcBef>
            </a:pPr>
            <a:r>
              <a:rPr lang="en-GB" dirty="0"/>
              <a:t>Base: All using each platform for news 2021 – All platforms=3221, </a:t>
            </a:r>
            <a:r>
              <a:rPr lang="en-CA" dirty="0"/>
              <a:t>All internet=2461, TV=2561, Newspapers=1104, </a:t>
            </a:r>
            <a:br>
              <a:rPr lang="en-CA" dirty="0"/>
            </a:br>
            <a:r>
              <a:rPr lang="en-CA" dirty="0"/>
              <a:t>Radio=1576, Social media=1770, Podcasts=346, Other </a:t>
            </a:r>
            <a:r>
              <a:rPr lang="en-GB" dirty="0"/>
              <a:t>websites/apps</a:t>
            </a:r>
            <a:r>
              <a:rPr lang="en-CA" dirty="0"/>
              <a:t>=1555. </a:t>
            </a:r>
            <a:r>
              <a:rPr lang="en-GB" dirty="0"/>
              <a:t>*All internet is the sum of social media, podcasts and all other websites/apps</a:t>
            </a:r>
            <a:endParaRPr lang="en-CA" dirty="0"/>
          </a:p>
          <a:p>
            <a:pPr lvl="0">
              <a:lnSpc>
                <a:spcPct val="90000"/>
              </a:lnSpc>
              <a:spcBef>
                <a:spcPts val="200"/>
              </a:spcBef>
            </a:pPr>
            <a:r>
              <a:rPr lang="en-GB" dirty="0"/>
              <a:t>Note: Columns do not sum to 100% as some respondents did not name specific sources within a platform (zero sources)</a:t>
            </a:r>
          </a:p>
        </p:txBody>
      </p:sp>
      <p:sp>
        <p:nvSpPr>
          <p:cNvPr id="24" name="TextBox 23">
            <a:extLst>
              <a:ext uri="{FF2B5EF4-FFF2-40B4-BE49-F238E27FC236}">
                <a16:creationId xmlns:a16="http://schemas.microsoft.com/office/drawing/2014/main" id="{5CEE823A-F84A-4638-8274-5A049C6617B6}"/>
              </a:ext>
            </a:extLst>
          </p:cNvPr>
          <p:cNvSpPr txBox="1"/>
          <p:nvPr/>
        </p:nvSpPr>
        <p:spPr>
          <a:xfrm>
            <a:off x="7161818" y="6019676"/>
            <a:ext cx="1681315" cy="461665"/>
          </a:xfrm>
          <a:prstGeom prst="rect">
            <a:avLst/>
          </a:prstGeom>
          <a:solidFill>
            <a:schemeClr val="accent5">
              <a:lumMod val="20000"/>
              <a:lumOff val="80000"/>
            </a:schemeClr>
          </a:solidFill>
        </p:spPr>
        <p:txBody>
          <a:bodyPr wrap="square" rtlCol="0">
            <a:spAutoFit/>
          </a:bodyPr>
          <a:lstStyle/>
          <a:p>
            <a:pPr algn="ctr"/>
            <a:r>
              <a:rPr lang="en-GB" sz="1200" dirty="0"/>
              <a:t>2020 and 2021 ONLINE SAMPLE ONLY </a:t>
            </a:r>
          </a:p>
        </p:txBody>
      </p:sp>
    </p:spTree>
    <p:extLst>
      <p:ext uri="{BB962C8B-B14F-4D97-AF65-F5344CB8AC3E}">
        <p14:creationId xmlns:p14="http://schemas.microsoft.com/office/powerpoint/2010/main" val="2561015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4635" y="463650"/>
            <a:ext cx="8248650" cy="307777"/>
          </a:xfrm>
        </p:spPr>
        <p:txBody>
          <a:bodyPr anchor="ctr"/>
          <a:lstStyle/>
          <a:p>
            <a:pPr algn="l"/>
            <a:r>
              <a:rPr lang="en-GB" sz="2400" b="1">
                <a:solidFill>
                  <a:schemeClr val="tx1"/>
                </a:solidFill>
                <a:cs typeface="Arial" panose="020B0604020202020204" pitchFamily="34" charset="0"/>
              </a:rPr>
              <a:t>Summary of key findings (2)</a:t>
            </a:r>
            <a:endParaRPr lang="en-GB" sz="2400" b="1">
              <a:solidFill>
                <a:schemeClr val="tx1"/>
              </a:solidFill>
              <a:latin typeface="+mn-lt"/>
              <a:cs typeface="Arial" panose="020B0604020202020204" pitchFamily="34" charset="0"/>
            </a:endParaRPr>
          </a:p>
        </p:txBody>
      </p:sp>
      <p:sp>
        <p:nvSpPr>
          <p:cNvPr id="11" name="Rectangle: Rounded Corners 10">
            <a:extLst>
              <a:ext uri="{FF2B5EF4-FFF2-40B4-BE49-F238E27FC236}">
                <a16:creationId xmlns:a16="http://schemas.microsoft.com/office/drawing/2014/main" id="{30454EC7-9E23-4EB9-9016-D12D34CF6EAF}"/>
              </a:ext>
            </a:extLst>
          </p:cNvPr>
          <p:cNvSpPr/>
          <p:nvPr/>
        </p:nvSpPr>
        <p:spPr>
          <a:xfrm>
            <a:off x="317371" y="1324020"/>
            <a:ext cx="7779595" cy="936000"/>
          </a:xfrm>
          <a:prstGeom prst="roundRect">
            <a:avLst/>
          </a:prstGeom>
          <a:noFill/>
          <a:ln w="381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b="1">
                <a:solidFill>
                  <a:schemeClr val="tx1"/>
                </a:solidFill>
              </a:rPr>
              <a:t>As in previous years, just under six in ten (57%) 12-15 year olds are interested in news. </a:t>
            </a:r>
            <a:r>
              <a:rPr lang="en-GB" sz="1400">
                <a:solidFill>
                  <a:schemeClr val="tx1"/>
                </a:solidFill>
              </a:rPr>
              <a:t>These children primarily engage with news to understand what’s going on around them, to learn about new things and to be made to think. Being 'too boring' remains the key reason for lack of interest in news, followed by ‘all news sounding the same’ and a ‘lack of relevance’</a:t>
            </a:r>
          </a:p>
        </p:txBody>
      </p:sp>
      <p:sp>
        <p:nvSpPr>
          <p:cNvPr id="6" name="Rectangle: Rounded Corners 5">
            <a:extLst>
              <a:ext uri="{FF2B5EF4-FFF2-40B4-BE49-F238E27FC236}">
                <a16:creationId xmlns:a16="http://schemas.microsoft.com/office/drawing/2014/main" id="{1C1F93B5-9BF7-4081-A24F-C59CF0FF4850}"/>
              </a:ext>
            </a:extLst>
          </p:cNvPr>
          <p:cNvSpPr/>
          <p:nvPr/>
        </p:nvSpPr>
        <p:spPr>
          <a:xfrm>
            <a:off x="798262" y="2648963"/>
            <a:ext cx="7961202" cy="755213"/>
          </a:xfrm>
          <a:prstGeom prst="roundRect">
            <a:avLst/>
          </a:prstGeom>
          <a:noFill/>
          <a:ln w="381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b="1">
                <a:solidFill>
                  <a:schemeClr val="tx1"/>
                </a:solidFill>
              </a:rPr>
              <a:t>12-15 year olds remain particularly interested in news about music (53%), followed by news about celebrities (45%), the environment (44%) and serious things happening in the UK (43%). </a:t>
            </a:r>
            <a:r>
              <a:rPr lang="en-GB" sz="1400">
                <a:solidFill>
                  <a:schemeClr val="tx1"/>
                </a:solidFill>
              </a:rPr>
              <a:t>However, one in five are ‘</a:t>
            </a:r>
            <a:r>
              <a:rPr lang="en-GB" sz="1400" i="1">
                <a:solidFill>
                  <a:schemeClr val="tx1"/>
                </a:solidFill>
              </a:rPr>
              <a:t>most</a:t>
            </a:r>
            <a:r>
              <a:rPr lang="en-GB" sz="1400">
                <a:solidFill>
                  <a:schemeClr val="tx1"/>
                </a:solidFill>
              </a:rPr>
              <a:t>’ interested in news about sport/sports personalities</a:t>
            </a:r>
          </a:p>
        </p:txBody>
      </p:sp>
      <p:sp>
        <p:nvSpPr>
          <p:cNvPr id="12" name="Rectangle: Rounded Corners 11">
            <a:extLst>
              <a:ext uri="{FF2B5EF4-FFF2-40B4-BE49-F238E27FC236}">
                <a16:creationId xmlns:a16="http://schemas.microsoft.com/office/drawing/2014/main" id="{0EA70DAB-920A-40A9-A7CB-60F29DF4930A}"/>
              </a:ext>
            </a:extLst>
          </p:cNvPr>
          <p:cNvSpPr/>
          <p:nvPr/>
        </p:nvSpPr>
        <p:spPr>
          <a:xfrm>
            <a:off x="224635" y="3748614"/>
            <a:ext cx="7783001" cy="1156306"/>
          </a:xfrm>
          <a:prstGeom prst="roundRect">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b="1">
                <a:solidFill>
                  <a:schemeClr val="tx1"/>
                </a:solidFill>
              </a:rPr>
              <a:t>Talking to family (68%) and watching TV (65%) are the most common ways to find out about news among 12-15 year olds, </a:t>
            </a:r>
            <a:r>
              <a:rPr lang="en-US" sz="1400" b="1">
                <a:solidFill>
                  <a:schemeClr val="tx1"/>
                </a:solidFill>
              </a:rPr>
              <a:t>followed by social media (57%) and talking to friends</a:t>
            </a:r>
            <a:r>
              <a:rPr lang="en-GB" sz="1400" b="1">
                <a:solidFill>
                  <a:schemeClr val="tx1"/>
                </a:solidFill>
              </a:rPr>
              <a:t> (53%). </a:t>
            </a:r>
            <a:r>
              <a:rPr lang="en-GB" sz="1400">
                <a:solidFill>
                  <a:schemeClr val="tx1"/>
                </a:solidFill>
              </a:rPr>
              <a:t>BBC One/BBC Two remain the most-used (35%) and most important news sources (14%). However there has been a significant reduction in the use of BBC One/BBC Two and ITV in the last year. In contrast, Sky News, TikTok and WhatsApp are all used more often than in 2020</a:t>
            </a:r>
          </a:p>
        </p:txBody>
      </p:sp>
      <p:sp>
        <p:nvSpPr>
          <p:cNvPr id="8" name="Rectangle: Rounded Corners 5">
            <a:extLst>
              <a:ext uri="{FF2B5EF4-FFF2-40B4-BE49-F238E27FC236}">
                <a16:creationId xmlns:a16="http://schemas.microsoft.com/office/drawing/2014/main" id="{75566219-CF0A-4F86-B107-7E072CBF2085}"/>
              </a:ext>
            </a:extLst>
          </p:cNvPr>
          <p:cNvSpPr/>
          <p:nvPr/>
        </p:nvSpPr>
        <p:spPr>
          <a:xfrm>
            <a:off x="798262" y="5299862"/>
            <a:ext cx="8056734" cy="684000"/>
          </a:xfrm>
          <a:prstGeom prst="roundRect">
            <a:avLst/>
          </a:prstGeom>
          <a:noFill/>
          <a:ln w="381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b="1">
                <a:solidFill>
                  <a:schemeClr val="tx1"/>
                </a:solidFill>
              </a:rPr>
              <a:t>Family, radio, then podcasts and TV are considered to be the most truthful news sources among 12-15 year olds.</a:t>
            </a:r>
            <a:r>
              <a:rPr lang="en-GB" sz="1400">
                <a:solidFill>
                  <a:schemeClr val="tx1"/>
                </a:solidFill>
              </a:rPr>
              <a:t>  Social media and friends are still considered the least truthful sources</a:t>
            </a:r>
          </a:p>
        </p:txBody>
      </p:sp>
    </p:spTree>
    <p:extLst>
      <p:ext uri="{BB962C8B-B14F-4D97-AF65-F5344CB8AC3E}">
        <p14:creationId xmlns:p14="http://schemas.microsoft.com/office/powerpoint/2010/main" val="37521497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12" grpId="0" animBg="1"/>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2780928"/>
            <a:ext cx="7886700" cy="1080120"/>
          </a:xfrm>
        </p:spPr>
        <p:txBody>
          <a:bodyPr/>
          <a:lstStyle/>
          <a:p>
            <a:r>
              <a:rPr lang="en-GB"/>
              <a:t>Importance of sources and attitudes to news</a:t>
            </a:r>
          </a:p>
        </p:txBody>
      </p:sp>
    </p:spTree>
    <p:extLst>
      <p:ext uri="{BB962C8B-B14F-4D97-AF65-F5344CB8AC3E}">
        <p14:creationId xmlns:p14="http://schemas.microsoft.com/office/powerpoint/2010/main" val="6623398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p:cNvSpPr>
            <a:spLocks noGrp="1"/>
          </p:cNvSpPr>
          <p:nvPr>
            <p:ph type="title"/>
          </p:nvPr>
        </p:nvSpPr>
        <p:spPr>
          <a:xfrm>
            <a:off x="137218" y="1236488"/>
            <a:ext cx="9046078" cy="300991"/>
          </a:xfrm>
          <a:prstGeom prst="rect">
            <a:avLst/>
          </a:prstGeom>
        </p:spPr>
        <p:txBody>
          <a:bodyPr/>
          <a:lstStyle/>
          <a:p>
            <a:r>
              <a:rPr lang="en-GB" kern="0">
                <a:cs typeface="Arial" pitchFamily="34" charset="0"/>
              </a:rPr>
              <a:t>Single most important news source</a:t>
            </a:r>
            <a:br>
              <a:rPr lang="en-GB" kern="0">
                <a:cs typeface="Arial" pitchFamily="34" charset="0"/>
              </a:rPr>
            </a:br>
            <a:r>
              <a:rPr lang="en-GB" sz="1100" i="1" kern="0">
                <a:cs typeface="Arial" pitchFamily="34" charset="0"/>
              </a:rPr>
              <a:t>All adults 16+ using </a:t>
            </a:r>
            <a:r>
              <a:rPr lang="en-CA" sz="1100" i="1" kern="0">
                <a:cs typeface="Arial" pitchFamily="34" charset="0"/>
              </a:rPr>
              <a:t>TV/Newspapers/Radio/Internet/Magazine for news </a:t>
            </a:r>
            <a:br>
              <a:rPr lang="en-GB" kern="0">
                <a:cs typeface="Arial" pitchFamily="34" charset="0"/>
              </a:rPr>
            </a:br>
            <a:endParaRPr lang="en-GB"/>
          </a:p>
        </p:txBody>
      </p:sp>
      <p:sp>
        <p:nvSpPr>
          <p:cNvPr id="4" name="Text Placeholder 3"/>
          <p:cNvSpPr>
            <a:spLocks noGrp="1"/>
          </p:cNvSpPr>
          <p:nvPr>
            <p:ph type="body" sz="quarter" idx="14"/>
          </p:nvPr>
        </p:nvSpPr>
        <p:spPr>
          <a:xfrm>
            <a:off x="11253" y="350735"/>
            <a:ext cx="7693142" cy="705057"/>
          </a:xfrm>
          <a:prstGeom prst="rect">
            <a:avLst/>
          </a:prstGeom>
        </p:spPr>
        <p:txBody>
          <a:bodyPr/>
          <a:lstStyle/>
          <a:p>
            <a:pPr>
              <a:lnSpc>
                <a:spcPts val="1800"/>
              </a:lnSpc>
            </a:pPr>
            <a:r>
              <a:rPr lang="en-GB" sz="1800"/>
              <a:t>Compared to 2020, fewer adults nominate BBC One or ITV as their single most important source, while more nominate the BBC website/app</a:t>
            </a:r>
            <a:endParaRPr lang="en-GB"/>
          </a:p>
        </p:txBody>
      </p:sp>
      <p:sp>
        <p:nvSpPr>
          <p:cNvPr id="8" name="Title 1">
            <a:extLst>
              <a:ext uri="{FF2B5EF4-FFF2-40B4-BE49-F238E27FC236}">
                <a16:creationId xmlns:a16="http://schemas.microsoft.com/office/drawing/2014/main" id="{B2E4E62E-2520-466D-8579-790F15661195}"/>
              </a:ext>
            </a:extLst>
          </p:cNvPr>
          <p:cNvSpPr txBox="1">
            <a:spLocks/>
          </p:cNvSpPr>
          <p:nvPr/>
        </p:nvSpPr>
        <p:spPr>
          <a:xfrm>
            <a:off x="137218" y="953801"/>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11.1</a:t>
            </a:r>
            <a:br>
              <a:rPr lang="en-GB" sz="1800" b="1">
                <a:latin typeface="+mn-lt"/>
                <a:cs typeface="Arial" pitchFamily="34" charset="0"/>
              </a:rPr>
            </a:br>
            <a:endParaRPr lang="en-GB" sz="1800" b="1">
              <a:latin typeface="+mn-lt"/>
              <a:cs typeface="Arial" pitchFamily="34" charset="0"/>
            </a:endParaRPr>
          </a:p>
        </p:txBody>
      </p:sp>
      <p:graphicFrame>
        <p:nvGraphicFramePr>
          <p:cNvPr id="16" name="Chart 15" descr="This chart shows the single most important news source – using the 2021 and 2020 online data.  BBC One is the most important news source for 19% of adults, followed by the BBC website/app at 11% and ITV at 7%.  BBC One and ITV have both seen decreases in the proportion of adults nominating it as their most importance source since 2020 – from 22% to 19% and 9% to 7% respectively. The BBC website/app has seen an increase in the proportion of adults nominating it as their most importance source since 2020 – from 8% to 11%">
            <a:extLst>
              <a:ext uri="{FF2B5EF4-FFF2-40B4-BE49-F238E27FC236}">
                <a16:creationId xmlns:a16="http://schemas.microsoft.com/office/drawing/2014/main" id="{F2CF3B54-8F52-49D9-B998-147F5D7BDA12}"/>
              </a:ext>
            </a:extLst>
          </p:cNvPr>
          <p:cNvGraphicFramePr>
            <a:graphicFrameLocks noGrp="1"/>
          </p:cNvGraphicFramePr>
          <p:nvPr>
            <p:extLst>
              <p:ext uri="{D42A27DB-BD31-4B8C-83A1-F6EECF244321}">
                <p14:modId xmlns:p14="http://schemas.microsoft.com/office/powerpoint/2010/main" val="1697040409"/>
              </p:ext>
            </p:extLst>
          </p:nvPr>
        </p:nvGraphicFramePr>
        <p:xfrm>
          <a:off x="429149" y="1697493"/>
          <a:ext cx="8157695" cy="4165189"/>
        </p:xfrm>
        <a:graphic>
          <a:graphicData uri="http://schemas.openxmlformats.org/drawingml/2006/chart">
            <c:chart xmlns:c="http://schemas.openxmlformats.org/drawingml/2006/chart" xmlns:r="http://schemas.openxmlformats.org/officeDocument/2006/relationships" r:id="rId3"/>
          </a:graphicData>
        </a:graphic>
      </p:graphicFrame>
      <p:sp>
        <p:nvSpPr>
          <p:cNvPr id="18" name="Isosceles Triangle 17">
            <a:extLst>
              <a:ext uri="{FF2B5EF4-FFF2-40B4-BE49-F238E27FC236}">
                <a16:creationId xmlns:a16="http://schemas.microsoft.com/office/drawing/2014/main" id="{221491DD-4969-4A5B-90CA-12459E48F8F7}"/>
              </a:ext>
              <a:ext uri="{C183D7F6-B498-43B3-948B-1728B52AA6E4}">
                <adec:decorative xmlns:adec="http://schemas.microsoft.com/office/drawing/2017/decorative" val="1"/>
              </a:ext>
            </a:extLst>
          </p:cNvPr>
          <p:cNvSpPr/>
          <p:nvPr/>
        </p:nvSpPr>
        <p:spPr bwMode="ltGray">
          <a:xfrm rot="10800000">
            <a:off x="6086475" y="1891643"/>
            <a:ext cx="91440" cy="9144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9" name="Isosceles Triangle 18">
            <a:extLst>
              <a:ext uri="{FF2B5EF4-FFF2-40B4-BE49-F238E27FC236}">
                <a16:creationId xmlns:a16="http://schemas.microsoft.com/office/drawing/2014/main" id="{F9EF2FAC-D14F-49F5-965E-CFE6312B760E}"/>
              </a:ext>
              <a:ext uri="{C183D7F6-B498-43B3-948B-1728B52AA6E4}">
                <adec:decorative xmlns:adec="http://schemas.microsoft.com/office/drawing/2017/decorative" val="1"/>
              </a:ext>
            </a:extLst>
          </p:cNvPr>
          <p:cNvSpPr/>
          <p:nvPr/>
        </p:nvSpPr>
        <p:spPr bwMode="ltGray">
          <a:xfrm rot="10800000" flipV="1">
            <a:off x="5174102" y="2286296"/>
            <a:ext cx="91440" cy="91440"/>
          </a:xfrm>
          <a:prstGeom prst="triangle">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20" name="Isosceles Triangle 19">
            <a:extLst>
              <a:ext uri="{FF2B5EF4-FFF2-40B4-BE49-F238E27FC236}">
                <a16:creationId xmlns:a16="http://schemas.microsoft.com/office/drawing/2014/main" id="{DC0B1DF4-851C-4314-B3A1-1A3ECA7D83DA}"/>
              </a:ext>
              <a:ext uri="{C183D7F6-B498-43B3-948B-1728B52AA6E4}">
                <adec:decorative xmlns:adec="http://schemas.microsoft.com/office/drawing/2017/decorative" val="1"/>
              </a:ext>
            </a:extLst>
          </p:cNvPr>
          <p:cNvSpPr/>
          <p:nvPr/>
        </p:nvSpPr>
        <p:spPr bwMode="ltGray">
          <a:xfrm rot="10800000">
            <a:off x="4714875" y="2682218"/>
            <a:ext cx="91440" cy="9144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5" name="Text Placeholder 6"/>
          <p:cNvSpPr>
            <a:spLocks noGrp="1"/>
          </p:cNvSpPr>
          <p:nvPr>
            <p:ph type="body" sz="quarter" idx="12"/>
          </p:nvPr>
        </p:nvSpPr>
        <p:spPr>
          <a:xfrm>
            <a:off x="11253" y="5977560"/>
            <a:ext cx="8942247" cy="880439"/>
          </a:xfrm>
        </p:spPr>
        <p:txBody>
          <a:bodyPr/>
          <a:lstStyle/>
          <a:p>
            <a:pPr>
              <a:spcBef>
                <a:spcPts val="240"/>
              </a:spcBef>
              <a:tabLst>
                <a:tab pos="8696325" algn="r"/>
              </a:tabLst>
            </a:pPr>
            <a:r>
              <a:rPr lang="en-GB"/>
              <a:t>Source: </a:t>
            </a:r>
            <a:r>
              <a:rPr lang="en-CA"/>
              <a:t>Ofcom News Consumption Survey 2021 - ONLINE sample only </a:t>
            </a:r>
            <a:r>
              <a:rPr lang="en-GB"/>
              <a:t>	</a:t>
            </a:r>
            <a:r>
              <a:rPr lang="en-US"/>
              <a:t> Green/red triangles </a:t>
            </a:r>
            <a:r>
              <a:rPr lang="en-GB"/>
              <a:t>indicate statistically significant differences between 2021 and 2020</a:t>
            </a:r>
          </a:p>
          <a:p>
            <a:pPr>
              <a:spcBef>
                <a:spcPts val="240"/>
              </a:spcBef>
            </a:pPr>
            <a:r>
              <a:rPr lang="nl-NL"/>
              <a:t>Question: E1a. Looking at all the sources of news you have just said that you use, which one is most important to you?</a:t>
            </a:r>
            <a:endParaRPr lang="en-GB"/>
          </a:p>
          <a:p>
            <a:pPr>
              <a:spcBef>
                <a:spcPts val="240"/>
              </a:spcBef>
            </a:pPr>
            <a:r>
              <a:rPr lang="en-GB"/>
              <a:t>Base: All adults 16+ specifying at least one source for news – 2021=3183, 2020=2417</a:t>
            </a:r>
          </a:p>
          <a:p>
            <a:pPr>
              <a:spcBef>
                <a:spcPts val="240"/>
              </a:spcBef>
            </a:pPr>
            <a:r>
              <a:rPr lang="en-GB"/>
              <a:t>Only sources with an incidence of 2%+ in 2021 are shown. </a:t>
            </a:r>
          </a:p>
        </p:txBody>
      </p:sp>
      <p:sp>
        <p:nvSpPr>
          <p:cNvPr id="17" name="TextBox 16">
            <a:extLst>
              <a:ext uri="{FF2B5EF4-FFF2-40B4-BE49-F238E27FC236}">
                <a16:creationId xmlns:a16="http://schemas.microsoft.com/office/drawing/2014/main" id="{1EBF8CD9-BAFE-4112-943E-CBBBD856ABED}"/>
              </a:ext>
            </a:extLst>
          </p:cNvPr>
          <p:cNvSpPr txBox="1"/>
          <p:nvPr/>
        </p:nvSpPr>
        <p:spPr>
          <a:xfrm>
            <a:off x="7161818" y="6288030"/>
            <a:ext cx="1681315" cy="461665"/>
          </a:xfrm>
          <a:prstGeom prst="rect">
            <a:avLst/>
          </a:prstGeom>
          <a:solidFill>
            <a:schemeClr val="accent5">
              <a:lumMod val="20000"/>
              <a:lumOff val="80000"/>
            </a:schemeClr>
          </a:solidFill>
        </p:spPr>
        <p:txBody>
          <a:bodyPr wrap="square" rtlCol="0">
            <a:spAutoFit/>
          </a:bodyPr>
          <a:lstStyle/>
          <a:p>
            <a:pPr algn="ctr"/>
            <a:r>
              <a:rPr lang="en-GB" sz="1200"/>
              <a:t>2020 and 2021 ONLINE SAMPLE ONLY </a:t>
            </a:r>
          </a:p>
        </p:txBody>
      </p:sp>
    </p:spTree>
    <p:extLst>
      <p:ext uri="{BB962C8B-B14F-4D97-AF65-F5344CB8AC3E}">
        <p14:creationId xmlns:p14="http://schemas.microsoft.com/office/powerpoint/2010/main" val="4887774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461" y="1337882"/>
            <a:ext cx="9046078" cy="300991"/>
          </a:xfrm>
          <a:prstGeom prst="rect">
            <a:avLst/>
          </a:prstGeom>
        </p:spPr>
        <p:txBody>
          <a:bodyPr/>
          <a:lstStyle/>
          <a:p>
            <a:r>
              <a:rPr lang="en-GB" kern="0">
                <a:cs typeface="Arial" pitchFamily="34" charset="0"/>
              </a:rPr>
              <a:t>Single most important news source 2021 -</a:t>
            </a:r>
            <a:r>
              <a:rPr lang="en-GB">
                <a:latin typeface="+mn-lt"/>
                <a:cs typeface="Arial" pitchFamily="34" charset="0"/>
              </a:rPr>
              <a:t> by demographic group</a:t>
            </a:r>
            <a:br>
              <a:rPr lang="en-GB">
                <a:latin typeface="+mn-lt"/>
                <a:cs typeface="Arial" pitchFamily="34" charset="0"/>
              </a:rPr>
            </a:br>
            <a:r>
              <a:rPr lang="en-GB" sz="1100" i="1" kern="0">
                <a:cs typeface="Arial" pitchFamily="34" charset="0"/>
              </a:rPr>
              <a:t>All adults 16+ using </a:t>
            </a:r>
            <a:r>
              <a:rPr lang="en-CA" sz="1100" i="1" kern="0">
                <a:cs typeface="Arial" pitchFamily="34" charset="0"/>
              </a:rPr>
              <a:t>TV/Newspapers/Radio/Internet/Magazine for news </a:t>
            </a:r>
            <a:endParaRPr lang="en-GB">
              <a:latin typeface="+mn-lt"/>
              <a:cs typeface="Arial" pitchFamily="34" charset="0"/>
            </a:endParaRPr>
          </a:p>
        </p:txBody>
      </p:sp>
      <p:sp>
        <p:nvSpPr>
          <p:cNvPr id="6" name="Text Placeholder 5"/>
          <p:cNvSpPr>
            <a:spLocks noGrp="1"/>
          </p:cNvSpPr>
          <p:nvPr>
            <p:ph type="body" sz="quarter" idx="14"/>
          </p:nvPr>
        </p:nvSpPr>
        <p:spPr>
          <a:xfrm>
            <a:off x="92693" y="262833"/>
            <a:ext cx="7488000" cy="705057"/>
          </a:xfrm>
        </p:spPr>
        <p:txBody>
          <a:bodyPr/>
          <a:lstStyle/>
          <a:p>
            <a:pPr>
              <a:lnSpc>
                <a:spcPts val="1800"/>
              </a:lnSpc>
            </a:pPr>
            <a:r>
              <a:rPr lang="en-GB" sz="1800"/>
              <a:t>In general, those aged 65+, C2DE and white adults are more likely to say TV news sources are most important to them, while 16-24s and those from minority ethnic groups are more likely to nominate other websites/apps and social media</a:t>
            </a:r>
          </a:p>
        </p:txBody>
      </p:sp>
      <p:sp>
        <p:nvSpPr>
          <p:cNvPr id="7" name="Title 1">
            <a:extLst>
              <a:ext uri="{FF2B5EF4-FFF2-40B4-BE49-F238E27FC236}">
                <a16:creationId xmlns:a16="http://schemas.microsoft.com/office/drawing/2014/main" id="{18D14F16-C311-48B9-84E3-F755B9CA164E}"/>
              </a:ext>
            </a:extLst>
          </p:cNvPr>
          <p:cNvSpPr txBox="1">
            <a:spLocks/>
          </p:cNvSpPr>
          <p:nvPr/>
        </p:nvSpPr>
        <p:spPr>
          <a:xfrm>
            <a:off x="92693" y="1129599"/>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11.2</a:t>
            </a:r>
            <a:br>
              <a:rPr lang="en-GB" sz="1800" b="1">
                <a:latin typeface="+mn-lt"/>
                <a:cs typeface="Arial" pitchFamily="34" charset="0"/>
              </a:rPr>
            </a:br>
            <a:endParaRPr lang="en-GB" sz="1800" b="1">
              <a:latin typeface="+mn-lt"/>
              <a:cs typeface="Arial" pitchFamily="34" charset="0"/>
            </a:endParaRPr>
          </a:p>
        </p:txBody>
      </p:sp>
      <p:graphicFrame>
        <p:nvGraphicFramePr>
          <p:cNvPr id="8" name="Table 7" descr="This table shows single most important news source, split by gender, age, socio-economic group and ethnic group – using the 2021 online data. The main differences are referred to in the commentary text "/>
          <p:cNvGraphicFramePr>
            <a:graphicFrameLocks noGrp="1"/>
          </p:cNvGraphicFramePr>
          <p:nvPr>
            <p:extLst>
              <p:ext uri="{D42A27DB-BD31-4B8C-83A1-F6EECF244321}">
                <p14:modId xmlns:p14="http://schemas.microsoft.com/office/powerpoint/2010/main" val="2647065876"/>
              </p:ext>
            </p:extLst>
          </p:nvPr>
        </p:nvGraphicFramePr>
        <p:xfrm>
          <a:off x="616636" y="1804564"/>
          <a:ext cx="7726680" cy="4084437"/>
        </p:xfrm>
        <a:graphic>
          <a:graphicData uri="http://schemas.openxmlformats.org/drawingml/2006/table">
            <a:tbl>
              <a:tblPr firstRow="1" firstCol="1" bandRow="1">
                <a:tableStyleId>{5C22544A-7EE6-4342-B048-85BDC9FD1C3A}</a:tableStyleId>
              </a:tblPr>
              <a:tblGrid>
                <a:gridCol w="192024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gridCol w="640080">
                  <a:extLst>
                    <a:ext uri="{9D8B030D-6E8A-4147-A177-3AD203B41FA5}">
                      <a16:colId xmlns:a16="http://schemas.microsoft.com/office/drawing/2014/main" val="20003"/>
                    </a:ext>
                  </a:extLst>
                </a:gridCol>
                <a:gridCol w="640080">
                  <a:extLst>
                    <a:ext uri="{9D8B030D-6E8A-4147-A177-3AD203B41FA5}">
                      <a16:colId xmlns:a16="http://schemas.microsoft.com/office/drawing/2014/main" val="20004"/>
                    </a:ext>
                  </a:extLst>
                </a:gridCol>
                <a:gridCol w="640080">
                  <a:extLst>
                    <a:ext uri="{9D8B030D-6E8A-4147-A177-3AD203B41FA5}">
                      <a16:colId xmlns:a16="http://schemas.microsoft.com/office/drawing/2014/main" val="20005"/>
                    </a:ext>
                  </a:extLst>
                </a:gridCol>
                <a:gridCol w="640080">
                  <a:extLst>
                    <a:ext uri="{9D8B030D-6E8A-4147-A177-3AD203B41FA5}">
                      <a16:colId xmlns:a16="http://schemas.microsoft.com/office/drawing/2014/main" val="20007"/>
                    </a:ext>
                  </a:extLst>
                </a:gridCol>
                <a:gridCol w="640080">
                  <a:extLst>
                    <a:ext uri="{9D8B030D-6E8A-4147-A177-3AD203B41FA5}">
                      <a16:colId xmlns:a16="http://schemas.microsoft.com/office/drawing/2014/main" val="20008"/>
                    </a:ext>
                  </a:extLst>
                </a:gridCol>
                <a:gridCol w="640080">
                  <a:extLst>
                    <a:ext uri="{9D8B030D-6E8A-4147-A177-3AD203B41FA5}">
                      <a16:colId xmlns:a16="http://schemas.microsoft.com/office/drawing/2014/main" val="20009"/>
                    </a:ext>
                  </a:extLst>
                </a:gridCol>
                <a:gridCol w="685800">
                  <a:extLst>
                    <a:ext uri="{9D8B030D-6E8A-4147-A177-3AD203B41FA5}">
                      <a16:colId xmlns:a16="http://schemas.microsoft.com/office/drawing/2014/main" val="20006"/>
                    </a:ext>
                  </a:extLst>
                </a:gridCol>
              </a:tblGrid>
              <a:tr h="347920">
                <a:tc>
                  <a:txBody>
                    <a:bodyPr/>
                    <a:lstStyle/>
                    <a:p>
                      <a:pPr algn="l"/>
                      <a:endParaRPr lang="en-GB" sz="1200">
                        <a:solidFill>
                          <a:schemeClr val="tx2"/>
                        </a:solidFill>
                      </a:endParaRPr>
                    </a:p>
                  </a:txBody>
                  <a:tcPr>
                    <a:lnR w="38100" cap="flat" cmpd="sng" algn="ctr">
                      <a:solidFill>
                        <a:schemeClr val="bg1"/>
                      </a:solidFill>
                      <a:prstDash val="solid"/>
                      <a:round/>
                      <a:headEnd type="none" w="med" len="med"/>
                      <a:tailEnd type="none" w="med" len="med"/>
                    </a:lnR>
                    <a:solidFill>
                      <a:schemeClr val="bg1"/>
                    </a:solidFill>
                  </a:tcPr>
                </a:tc>
                <a:tc>
                  <a:txBody>
                    <a:bodyPr/>
                    <a:lstStyle/>
                    <a:p>
                      <a:pPr algn="ctr"/>
                      <a:r>
                        <a:rPr lang="en-GB" sz="1200"/>
                        <a:t>Total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solidFill>
                  </a:tcPr>
                </a:tc>
                <a:tc>
                  <a:txBody>
                    <a:bodyPr/>
                    <a:lstStyle/>
                    <a:p>
                      <a:pPr algn="ctr"/>
                      <a:r>
                        <a:rPr lang="en-GB" sz="1200"/>
                        <a:t>Male</a:t>
                      </a:r>
                    </a:p>
                  </a:txBody>
                  <a:tcPr anchor="ctr">
                    <a:lnL w="38100" cap="flat" cmpd="sng" algn="ctr">
                      <a:solidFill>
                        <a:schemeClr val="bg1"/>
                      </a:solidFill>
                      <a:prstDash val="solid"/>
                      <a:round/>
                      <a:headEnd type="none" w="med" len="med"/>
                      <a:tailEnd type="none" w="med" len="med"/>
                    </a:lnL>
                    <a:solidFill>
                      <a:schemeClr val="bg2"/>
                    </a:solidFill>
                  </a:tcPr>
                </a:tc>
                <a:tc>
                  <a:txBody>
                    <a:bodyPr/>
                    <a:lstStyle/>
                    <a:p>
                      <a:pPr algn="ctr"/>
                      <a:r>
                        <a:rPr lang="en-GB" sz="1200"/>
                        <a:t>Female</a:t>
                      </a:r>
                    </a:p>
                  </a:txBody>
                  <a:tcPr anchor="ctr">
                    <a:lnR w="38100" cap="flat" cmpd="sng" algn="ctr">
                      <a:solidFill>
                        <a:schemeClr val="bg1"/>
                      </a:solidFill>
                      <a:prstDash val="solid"/>
                      <a:round/>
                      <a:headEnd type="none" w="med" len="med"/>
                      <a:tailEnd type="none" w="med" len="med"/>
                    </a:lnR>
                    <a:solidFill>
                      <a:schemeClr val="bg2"/>
                    </a:solidFill>
                  </a:tcPr>
                </a:tc>
                <a:tc>
                  <a:txBody>
                    <a:bodyPr/>
                    <a:lstStyle/>
                    <a:p>
                      <a:pPr marL="0" algn="ctr" defTabSz="457200" rtl="0" eaLnBrk="1" latinLnBrk="0" hangingPunct="1"/>
                      <a:r>
                        <a:rPr lang="en-GB" sz="1200" b="1" kern="1200">
                          <a:solidFill>
                            <a:schemeClr val="lt1"/>
                          </a:solidFill>
                          <a:latin typeface="+mn-lt"/>
                          <a:ea typeface="+mn-ea"/>
                          <a:cs typeface="+mn-cs"/>
                        </a:rPr>
                        <a:t>16-24</a:t>
                      </a:r>
                    </a:p>
                  </a:txBody>
                  <a:tcPr anchor="ctr">
                    <a:lnL w="38100" cap="flat" cmpd="sng" algn="ctr">
                      <a:solidFill>
                        <a:schemeClr val="bg1"/>
                      </a:solidFill>
                      <a:prstDash val="solid"/>
                      <a:round/>
                      <a:headEnd type="none" w="med" len="med"/>
                      <a:tailEnd type="none" w="med" len="med"/>
                    </a:lnL>
                    <a:solidFill>
                      <a:schemeClr val="bg2"/>
                    </a:solidFill>
                  </a:tcPr>
                </a:tc>
                <a:tc>
                  <a:txBody>
                    <a:bodyPr/>
                    <a:lstStyle/>
                    <a:p>
                      <a:pPr marL="0" algn="ctr" defTabSz="457200" rtl="0" eaLnBrk="1" latinLnBrk="0" hangingPunct="1"/>
                      <a:r>
                        <a:rPr lang="en-GB" sz="1200" b="1" kern="1200">
                          <a:solidFill>
                            <a:schemeClr val="lt1"/>
                          </a:solidFill>
                          <a:latin typeface="+mn-lt"/>
                          <a:ea typeface="+mn-ea"/>
                          <a:cs typeface="+mn-cs"/>
                        </a:rPr>
                        <a:t>65+</a:t>
                      </a:r>
                    </a:p>
                  </a:txBody>
                  <a:tcPr anchor="ctr">
                    <a:lnR w="38100" cap="flat" cmpd="sng" algn="ctr">
                      <a:solidFill>
                        <a:schemeClr val="bg1"/>
                      </a:solidFill>
                      <a:prstDash val="solid"/>
                      <a:round/>
                      <a:headEnd type="none" w="med" len="med"/>
                      <a:tailEnd type="none" w="med" len="med"/>
                    </a:lnR>
                    <a:solidFill>
                      <a:schemeClr val="bg2"/>
                    </a:solidFill>
                  </a:tcPr>
                </a:tc>
                <a:tc>
                  <a:txBody>
                    <a:bodyPr/>
                    <a:lstStyle/>
                    <a:p>
                      <a:pPr marL="0" algn="ctr" defTabSz="457200" rtl="0" eaLnBrk="1" fontAlgn="b" latinLnBrk="0" hangingPunct="1"/>
                      <a:r>
                        <a:rPr lang="en-GB" sz="1200" b="1" kern="1200">
                          <a:solidFill>
                            <a:schemeClr val="lt1"/>
                          </a:solidFill>
                          <a:latin typeface="+mn-lt"/>
                          <a:ea typeface="+mn-ea"/>
                          <a:cs typeface="+mn-cs"/>
                        </a:rPr>
                        <a:t>ABC1</a:t>
                      </a:r>
                    </a:p>
                  </a:txBody>
                  <a:tcPr marL="9525" marR="9525" marT="9525" marB="0" anchor="ctr">
                    <a:lnL w="38100" cap="flat" cmpd="sng" algn="ctr">
                      <a:solidFill>
                        <a:schemeClr val="bg1"/>
                      </a:solidFill>
                      <a:prstDash val="solid"/>
                      <a:round/>
                      <a:headEnd type="none" w="med" len="med"/>
                      <a:tailEnd type="none" w="med" len="med"/>
                    </a:lnL>
                    <a:solidFill>
                      <a:schemeClr val="bg2"/>
                    </a:solidFill>
                  </a:tcPr>
                </a:tc>
                <a:tc>
                  <a:txBody>
                    <a:bodyPr/>
                    <a:lstStyle/>
                    <a:p>
                      <a:pPr marL="0" algn="ctr" defTabSz="457200" rtl="0" eaLnBrk="1" fontAlgn="b" latinLnBrk="0" hangingPunct="1"/>
                      <a:r>
                        <a:rPr lang="en-GB" sz="1200" b="1" kern="1200">
                          <a:solidFill>
                            <a:schemeClr val="lt1"/>
                          </a:solidFill>
                          <a:latin typeface="+mn-lt"/>
                          <a:ea typeface="+mn-ea"/>
                          <a:cs typeface="+mn-cs"/>
                        </a:rPr>
                        <a:t>C2DE</a:t>
                      </a:r>
                    </a:p>
                  </a:txBody>
                  <a:tcPr marL="9525" marR="9525" marT="9525" marB="0" anchor="ctr">
                    <a:lnR w="38100" cap="flat" cmpd="sng" algn="ctr">
                      <a:solidFill>
                        <a:schemeClr val="bg1"/>
                      </a:solidFill>
                      <a:prstDash val="solid"/>
                      <a:round/>
                      <a:headEnd type="none" w="med" len="med"/>
                      <a:tailEnd type="none" w="med" len="med"/>
                    </a:lnR>
                    <a:solidFill>
                      <a:schemeClr val="bg2"/>
                    </a:solidFill>
                  </a:tcPr>
                </a:tc>
                <a:tc>
                  <a:txBody>
                    <a:bodyPr/>
                    <a:lstStyle/>
                    <a:p>
                      <a:pPr marL="0" algn="ctr" defTabSz="457200" rtl="0" eaLnBrk="1" fontAlgn="b" latinLnBrk="0" hangingPunct="1">
                        <a:lnSpc>
                          <a:spcPct val="80000"/>
                        </a:lnSpc>
                      </a:pPr>
                      <a:r>
                        <a:rPr lang="en-GB" sz="1200" b="1" kern="1200">
                          <a:solidFill>
                            <a:schemeClr val="lt1"/>
                          </a:solidFill>
                          <a:latin typeface="+mn-lt"/>
                          <a:ea typeface="+mn-ea"/>
                          <a:cs typeface="+mn-cs"/>
                        </a:rPr>
                        <a:t>Minority ethnic groups</a:t>
                      </a:r>
                    </a:p>
                  </a:txBody>
                  <a:tcPr marL="9525" marR="9525" marT="9525" marB="0" anchor="ctr">
                    <a:lnL w="38100" cap="flat" cmpd="sng" algn="ctr">
                      <a:solidFill>
                        <a:schemeClr val="bg1"/>
                      </a:solidFill>
                      <a:prstDash val="solid"/>
                      <a:round/>
                      <a:headEnd type="none" w="med" len="med"/>
                      <a:tailEnd type="none" w="med" len="med"/>
                    </a:lnL>
                    <a:solidFill>
                      <a:schemeClr val="bg2"/>
                    </a:solidFill>
                  </a:tcPr>
                </a:tc>
                <a:tc>
                  <a:txBody>
                    <a:bodyPr/>
                    <a:lstStyle/>
                    <a:p>
                      <a:pPr marL="0" algn="ctr" defTabSz="457200" rtl="0" eaLnBrk="1" fontAlgn="b" latinLnBrk="0" hangingPunct="1"/>
                      <a:r>
                        <a:rPr lang="en-GB" sz="1200" b="1" kern="1200">
                          <a:solidFill>
                            <a:schemeClr val="lt1"/>
                          </a:solidFill>
                          <a:latin typeface="+mn-lt"/>
                          <a:ea typeface="+mn-ea"/>
                          <a:cs typeface="+mn-cs"/>
                        </a:rPr>
                        <a:t>White</a:t>
                      </a:r>
                    </a:p>
                  </a:txBody>
                  <a:tcPr marL="9525" marR="9525" marT="9525" marB="0" anchor="ctr">
                    <a:solidFill>
                      <a:schemeClr val="bg2"/>
                    </a:solidFill>
                  </a:tcPr>
                </a:tc>
                <a:extLst>
                  <a:ext uri="{0D108BD9-81ED-4DB2-BD59-A6C34878D82A}">
                    <a16:rowId xmlns:a16="http://schemas.microsoft.com/office/drawing/2014/main" val="10000"/>
                  </a:ext>
                </a:extLst>
              </a:tr>
              <a:tr h="216000">
                <a:tc>
                  <a:txBody>
                    <a:bodyPr/>
                    <a:lstStyle/>
                    <a:p>
                      <a:pPr algn="l" fontAlgn="ctr"/>
                      <a:r>
                        <a:rPr lang="en-US" sz="1100" b="0" i="0" u="none" strike="noStrike">
                          <a:solidFill>
                            <a:schemeClr val="bg1"/>
                          </a:solidFill>
                          <a:effectLst/>
                          <a:latin typeface="Calibri" panose="020F0502020204030204" pitchFamily="34" charset="0"/>
                        </a:rPr>
                        <a:t>BBC One</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1" i="0" u="none" strike="noStrike">
                          <a:solidFill>
                            <a:srgbClr val="000000"/>
                          </a:solidFill>
                          <a:effectLst/>
                          <a:latin typeface="Calibri" panose="020F0502020204030204" pitchFamily="34" charset="0"/>
                        </a:rPr>
                        <a:t>19%</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19%</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20%</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14%</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31%</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19%</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19%</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20%</a:t>
                      </a:r>
                    </a:p>
                  </a:txBody>
                  <a:tcPr marL="9525" marR="9525" marT="0" marB="0" anchor="ctr">
                    <a:solidFill>
                      <a:schemeClr val="accent1"/>
                    </a:solidFill>
                  </a:tcPr>
                </a:tc>
                <a:extLst>
                  <a:ext uri="{0D108BD9-81ED-4DB2-BD59-A6C34878D82A}">
                    <a16:rowId xmlns:a16="http://schemas.microsoft.com/office/drawing/2014/main" val="10001"/>
                  </a:ext>
                </a:extLst>
              </a:tr>
              <a:tr h="216000">
                <a:tc>
                  <a:txBody>
                    <a:bodyPr/>
                    <a:lstStyle/>
                    <a:p>
                      <a:pPr algn="l" fontAlgn="ctr"/>
                      <a:r>
                        <a:rPr lang="en-US" sz="1100" b="0" i="0" u="none" strike="noStrike">
                          <a:solidFill>
                            <a:schemeClr val="bg1"/>
                          </a:solidFill>
                          <a:effectLst/>
                          <a:latin typeface="Calibri" panose="020F0502020204030204" pitchFamily="34" charset="0"/>
                        </a:rPr>
                        <a:t>BBC website/app</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1" i="0" u="none" strike="noStrike">
                          <a:solidFill>
                            <a:srgbClr val="000000"/>
                          </a:solidFill>
                          <a:effectLst/>
                          <a:latin typeface="Calibri" panose="020F0502020204030204" pitchFamily="34" charset="0"/>
                        </a:rPr>
                        <a:t>11%</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13%</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9%</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8%</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14%</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7%</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13%</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10%</a:t>
                      </a:r>
                    </a:p>
                  </a:txBody>
                  <a:tcPr marL="9525" marR="9525" marT="0" marB="0" anchor="ctr">
                    <a:solidFill>
                      <a:srgbClr val="F3D9E9"/>
                    </a:solidFill>
                  </a:tcPr>
                </a:tc>
                <a:extLst>
                  <a:ext uri="{0D108BD9-81ED-4DB2-BD59-A6C34878D82A}">
                    <a16:rowId xmlns:a16="http://schemas.microsoft.com/office/drawing/2014/main" val="10002"/>
                  </a:ext>
                </a:extLst>
              </a:tr>
              <a:tr h="216000">
                <a:tc>
                  <a:txBody>
                    <a:bodyPr/>
                    <a:lstStyle/>
                    <a:p>
                      <a:pPr algn="l" fontAlgn="ctr"/>
                      <a:r>
                        <a:rPr lang="sv-SE" sz="1100" b="0" i="0" u="none" strike="noStrike">
                          <a:solidFill>
                            <a:schemeClr val="bg1"/>
                          </a:solidFill>
                          <a:effectLst/>
                          <a:latin typeface="Calibri" panose="020F0502020204030204" pitchFamily="34" charset="0"/>
                        </a:rPr>
                        <a:t>ITV/ITV WALES/UTV/STV</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1" i="0" u="none" strike="noStrike">
                          <a:solidFill>
                            <a:srgbClr val="000000"/>
                          </a:solidFill>
                          <a:effectLst/>
                          <a:latin typeface="Calibri" panose="020F0502020204030204" pitchFamily="34" charset="0"/>
                        </a:rPr>
                        <a:t>7%</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5%</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10%</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8%</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5%</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10%</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3%</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8%</a:t>
                      </a:r>
                    </a:p>
                  </a:txBody>
                  <a:tcPr marL="9525" marR="9525" marT="0" marB="0" anchor="ctr">
                    <a:solidFill>
                      <a:schemeClr val="accent1"/>
                    </a:solidFill>
                  </a:tcPr>
                </a:tc>
                <a:extLst>
                  <a:ext uri="{0D108BD9-81ED-4DB2-BD59-A6C34878D82A}">
                    <a16:rowId xmlns:a16="http://schemas.microsoft.com/office/drawing/2014/main" val="10003"/>
                  </a:ext>
                </a:extLst>
              </a:tr>
              <a:tr h="216000">
                <a:tc>
                  <a:txBody>
                    <a:bodyPr/>
                    <a:lstStyle/>
                    <a:p>
                      <a:pPr algn="l" fontAlgn="ctr"/>
                      <a:r>
                        <a:rPr lang="en-US" sz="1100" b="0" i="0" u="none" strike="noStrike">
                          <a:solidFill>
                            <a:schemeClr val="bg1"/>
                          </a:solidFill>
                          <a:effectLst/>
                          <a:latin typeface="Calibri" panose="020F0502020204030204" pitchFamily="34" charset="0"/>
                        </a:rPr>
                        <a:t>Facebook</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1" i="0" u="none" strike="noStrike">
                          <a:solidFill>
                            <a:srgbClr val="000000"/>
                          </a:solidFill>
                          <a:effectLst/>
                          <a:latin typeface="Calibri" panose="020F0502020204030204" pitchFamily="34" charset="0"/>
                        </a:rPr>
                        <a:t>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4%</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8%</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9%</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7%</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a:t>
                      </a:r>
                    </a:p>
                  </a:txBody>
                  <a:tcPr marL="9525" marR="9525" marT="0" marB="0" anchor="ctr">
                    <a:solidFill>
                      <a:srgbClr val="F3D9E9"/>
                    </a:solidFill>
                  </a:tcPr>
                </a:tc>
                <a:extLst>
                  <a:ext uri="{0D108BD9-81ED-4DB2-BD59-A6C34878D82A}">
                    <a16:rowId xmlns:a16="http://schemas.microsoft.com/office/drawing/2014/main" val="10004"/>
                  </a:ext>
                </a:extLst>
              </a:tr>
              <a:tr h="216000">
                <a:tc>
                  <a:txBody>
                    <a:bodyPr/>
                    <a:lstStyle/>
                    <a:p>
                      <a:pPr algn="l" fontAlgn="ctr"/>
                      <a:r>
                        <a:rPr lang="en-US" sz="1100" b="0" i="0" u="none" strike="noStrike">
                          <a:solidFill>
                            <a:schemeClr val="bg1"/>
                          </a:solidFill>
                          <a:effectLst/>
                          <a:latin typeface="Calibri" panose="020F0502020204030204" pitchFamily="34" charset="0"/>
                        </a:rPr>
                        <a:t>Sky News Channel</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1" i="0" u="none" strike="noStrike">
                          <a:solidFill>
                            <a:srgbClr val="000000"/>
                          </a:solidFill>
                          <a:effectLst/>
                          <a:latin typeface="Calibri" panose="020F0502020204030204" pitchFamily="34" charset="0"/>
                        </a:rPr>
                        <a:t>6%</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6%</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7%</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5%</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a:t>
                      </a:r>
                    </a:p>
                  </a:txBody>
                  <a:tcPr marL="9525" marR="9525" marT="0" marB="0" anchor="ctr">
                    <a:solidFill>
                      <a:srgbClr val="F3D9E9"/>
                    </a:solidFill>
                  </a:tcPr>
                </a:tc>
                <a:extLst>
                  <a:ext uri="{0D108BD9-81ED-4DB2-BD59-A6C34878D82A}">
                    <a16:rowId xmlns:a16="http://schemas.microsoft.com/office/drawing/2014/main" val="10005"/>
                  </a:ext>
                </a:extLst>
              </a:tr>
              <a:tr h="216000">
                <a:tc>
                  <a:txBody>
                    <a:bodyPr/>
                    <a:lstStyle/>
                    <a:p>
                      <a:pPr algn="l" fontAlgn="ctr"/>
                      <a:r>
                        <a:rPr lang="en-US" sz="1100" b="0" i="0" u="none" strike="noStrike">
                          <a:solidFill>
                            <a:schemeClr val="bg1"/>
                          </a:solidFill>
                          <a:effectLst/>
                          <a:latin typeface="Calibri" panose="020F0502020204030204" pitchFamily="34" charset="0"/>
                        </a:rPr>
                        <a:t>BBC News Channel</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1" i="0" u="none" strike="noStrike">
                          <a:solidFill>
                            <a:srgbClr val="000000"/>
                          </a:solidFill>
                          <a:effectLst/>
                          <a:latin typeface="Calibri" panose="020F0502020204030204" pitchFamily="34" charset="0"/>
                        </a:rPr>
                        <a:t>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5%</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a:t>
                      </a:r>
                    </a:p>
                  </a:txBody>
                  <a:tcPr marL="9525" marR="9525" marT="0" marB="0" anchor="ctr">
                    <a:solidFill>
                      <a:srgbClr val="F3D9E9"/>
                    </a:solidFill>
                  </a:tcPr>
                </a:tc>
                <a:extLst>
                  <a:ext uri="{0D108BD9-81ED-4DB2-BD59-A6C34878D82A}">
                    <a16:rowId xmlns:a16="http://schemas.microsoft.com/office/drawing/2014/main" val="10006"/>
                  </a:ext>
                </a:extLst>
              </a:tr>
              <a:tr h="216000">
                <a:tc>
                  <a:txBody>
                    <a:bodyPr/>
                    <a:lstStyle/>
                    <a:p>
                      <a:pPr algn="l" fontAlgn="ctr"/>
                      <a:r>
                        <a:rPr lang="en-US" sz="1100" b="0" i="0" u="none" strike="noStrike">
                          <a:solidFill>
                            <a:schemeClr val="bg1"/>
                          </a:solidFill>
                          <a:effectLst/>
                          <a:latin typeface="Calibri" panose="020F0502020204030204" pitchFamily="34" charset="0"/>
                        </a:rPr>
                        <a:t>Twitter</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1" i="0" u="none" strike="noStrike">
                          <a:solidFill>
                            <a:srgbClr val="000000"/>
                          </a:solidFill>
                          <a:effectLst/>
                          <a:latin typeface="Calibri" panose="020F0502020204030204" pitchFamily="34" charset="0"/>
                        </a:rPr>
                        <a:t>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4%</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14%</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7%</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4%</a:t>
                      </a:r>
                    </a:p>
                  </a:txBody>
                  <a:tcPr marL="9525" marR="9525" marT="0" marB="0" anchor="ctr">
                    <a:solidFill>
                      <a:srgbClr val="F3D9E9"/>
                    </a:solidFill>
                  </a:tcPr>
                </a:tc>
                <a:extLst>
                  <a:ext uri="{0D108BD9-81ED-4DB2-BD59-A6C34878D82A}">
                    <a16:rowId xmlns:a16="http://schemas.microsoft.com/office/drawing/2014/main" val="10007"/>
                  </a:ext>
                </a:extLst>
              </a:tr>
              <a:tr h="252000">
                <a:tc>
                  <a:txBody>
                    <a:bodyPr/>
                    <a:lstStyle/>
                    <a:p>
                      <a:pPr algn="l" rtl="0" fontAlgn="b">
                        <a:lnSpc>
                          <a:spcPct val="80000"/>
                        </a:lnSpc>
                      </a:pPr>
                      <a:r>
                        <a:rPr lang="en-CA" sz="1050" b="0" i="0" u="none" strike="noStrike">
                          <a:solidFill>
                            <a:schemeClr val="bg1"/>
                          </a:solidFill>
                          <a:effectLst/>
                          <a:latin typeface="Calibri" panose="020F0502020204030204" pitchFamily="34" charset="0"/>
                        </a:rPr>
                        <a:t>Daily Mail/Mail on Sunday </a:t>
                      </a:r>
                      <a:r>
                        <a:rPr lang="en-CA" sz="900" b="0" i="0" u="none" strike="noStrike">
                          <a:solidFill>
                            <a:schemeClr val="bg1"/>
                          </a:solidFill>
                          <a:effectLst/>
                          <a:latin typeface="Calibri" panose="020F0502020204030204" pitchFamily="34" charset="0"/>
                        </a:rPr>
                        <a:t>(print+website/app)</a:t>
                      </a:r>
                      <a:endParaRPr lang="en-CA" sz="1100" b="0" i="0" u="none" strike="noStrike">
                        <a:solidFill>
                          <a:schemeClr val="bg1"/>
                        </a:solidFill>
                        <a:effectLst/>
                        <a:latin typeface="Calibri" panose="020F0502020204030204" pitchFamily="34" charset="0"/>
                      </a:endParaRP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b"/>
                      <a:r>
                        <a:rPr lang="en-US" sz="1100" b="1" i="0" u="none" strike="noStrike">
                          <a:solidFill>
                            <a:srgbClr val="000000"/>
                          </a:solidFill>
                          <a:effectLst/>
                          <a:latin typeface="Calibri" panose="020F0502020204030204" pitchFamily="34" charset="0"/>
                        </a:rPr>
                        <a:t>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7%</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0" marB="0" anchor="ctr">
                    <a:solidFill>
                      <a:schemeClr val="accent1"/>
                    </a:solidFill>
                  </a:tcPr>
                </a:tc>
                <a:extLst>
                  <a:ext uri="{0D108BD9-81ED-4DB2-BD59-A6C34878D82A}">
                    <a16:rowId xmlns:a16="http://schemas.microsoft.com/office/drawing/2014/main" val="2066172561"/>
                  </a:ext>
                </a:extLst>
              </a:tr>
              <a:tr h="252000">
                <a:tc>
                  <a:txBody>
                    <a:bodyPr/>
                    <a:lstStyle/>
                    <a:p>
                      <a:pPr algn="l" rtl="0" fontAlgn="b">
                        <a:lnSpc>
                          <a:spcPct val="80000"/>
                        </a:lnSpc>
                      </a:pPr>
                      <a:r>
                        <a:rPr lang="en-CA" sz="1050" b="0" i="0" u="none" strike="noStrike">
                          <a:solidFill>
                            <a:schemeClr val="bg1"/>
                          </a:solidFill>
                          <a:effectLst/>
                          <a:latin typeface="Calibri" panose="020F0502020204030204" pitchFamily="34" charset="0"/>
                        </a:rPr>
                        <a:t>The Guardian/Observer</a:t>
                      </a:r>
                      <a:r>
                        <a:rPr lang="en-CA" sz="1100" b="0" i="0" u="none" strike="noStrike">
                          <a:solidFill>
                            <a:schemeClr val="bg1"/>
                          </a:solidFill>
                          <a:effectLst/>
                          <a:latin typeface="Calibri" panose="020F0502020204030204" pitchFamily="34" charset="0"/>
                        </a:rPr>
                        <a:t> </a:t>
                      </a:r>
                      <a:r>
                        <a:rPr lang="en-CA" sz="900" b="0" i="0" u="none" strike="noStrike">
                          <a:solidFill>
                            <a:schemeClr val="bg1"/>
                          </a:solidFill>
                          <a:effectLst/>
                          <a:latin typeface="Calibri" panose="020F0502020204030204" pitchFamily="34" charset="0"/>
                        </a:rPr>
                        <a:t>(print+website/app)</a:t>
                      </a:r>
                      <a:endParaRPr lang="en-CA" sz="1100" b="0" i="0" u="none" strike="noStrike">
                        <a:solidFill>
                          <a:schemeClr val="bg1"/>
                        </a:solidFill>
                        <a:effectLst/>
                        <a:latin typeface="Calibri" panose="020F0502020204030204" pitchFamily="34" charset="0"/>
                      </a:endParaRP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b"/>
                      <a:r>
                        <a:rPr lang="en-US" sz="1100" b="1" i="0" u="none" strike="noStrike">
                          <a:solidFill>
                            <a:srgbClr val="000000"/>
                          </a:solidFill>
                          <a:effectLst/>
                          <a:latin typeface="Calibri" panose="020F0502020204030204" pitchFamily="34" charset="0"/>
                        </a:rPr>
                        <a:t>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0" marB="0" anchor="ctr">
                    <a:solidFill>
                      <a:srgbClr val="F3D9E9"/>
                    </a:solidFill>
                  </a:tcPr>
                </a:tc>
                <a:extLst>
                  <a:ext uri="{0D108BD9-81ED-4DB2-BD59-A6C34878D82A}">
                    <a16:rowId xmlns:a16="http://schemas.microsoft.com/office/drawing/2014/main" val="956195009"/>
                  </a:ext>
                </a:extLst>
              </a:tr>
              <a:tr h="216000">
                <a:tc>
                  <a:txBody>
                    <a:bodyPr/>
                    <a:lstStyle/>
                    <a:p>
                      <a:pPr algn="l" fontAlgn="ctr"/>
                      <a:r>
                        <a:rPr lang="en-US" sz="1100" b="0" i="0" u="none" strike="noStrike">
                          <a:solidFill>
                            <a:schemeClr val="bg1"/>
                          </a:solidFill>
                          <a:effectLst/>
                          <a:latin typeface="Calibri" panose="020F0502020204030204" pitchFamily="34" charset="0"/>
                        </a:rPr>
                        <a:t>BBC Radio 4</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1" i="0" u="none" strike="noStrike">
                          <a:solidFill>
                            <a:srgbClr val="000000"/>
                          </a:solidFill>
                          <a:effectLst/>
                          <a:latin typeface="Calibri" panose="020F0502020204030204" pitchFamily="34" charset="0"/>
                        </a:rPr>
                        <a:t>2%</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3%</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a:t>
                      </a:r>
                    </a:p>
                  </a:txBody>
                  <a:tcPr marL="9525" marR="9525" marT="0" marB="0" anchor="ctr">
                    <a:solidFill>
                      <a:schemeClr val="accent1"/>
                    </a:solidFill>
                  </a:tcPr>
                </a:tc>
                <a:extLst>
                  <a:ext uri="{0D108BD9-81ED-4DB2-BD59-A6C34878D82A}">
                    <a16:rowId xmlns:a16="http://schemas.microsoft.com/office/drawing/2014/main" val="3353742699"/>
                  </a:ext>
                </a:extLst>
              </a:tr>
              <a:tr h="108000">
                <a:tc>
                  <a:txBody>
                    <a:bodyPr/>
                    <a:lstStyle/>
                    <a:p>
                      <a:pPr algn="l" fontAlgn="ctr"/>
                      <a:endParaRPr lang="en-US" sz="200" b="0" i="0" u="none" strike="noStrike">
                        <a:solidFill>
                          <a:schemeClr val="bg1"/>
                        </a:solidFill>
                        <a:effectLst/>
                        <a:latin typeface="Calibri" panose="020F0502020204030204" pitchFamily="34" charset="0"/>
                      </a:endParaRPr>
                    </a:p>
                  </a:txBody>
                  <a:tcPr marL="36000" marR="0" marT="0" marB="0" anchor="ctr">
                    <a:lnR w="38100" cap="flat" cmpd="sng" algn="ctr">
                      <a:solidFill>
                        <a:schemeClr val="bg1"/>
                      </a:solidFill>
                      <a:prstDash val="solid"/>
                      <a:round/>
                      <a:headEnd type="none" w="med" len="med"/>
                      <a:tailEnd type="none" w="med" len="med"/>
                    </a:lnR>
                    <a:noFill/>
                  </a:tcPr>
                </a:tc>
                <a:tc>
                  <a:txBody>
                    <a:bodyPr/>
                    <a:lstStyle/>
                    <a:p>
                      <a:pPr algn="ctr" fontAlgn="ctr"/>
                      <a:endParaRPr lang="en-US" sz="200" b="1" i="0" u="none" strike="noStrike">
                        <a:solidFill>
                          <a:srgbClr val="000000"/>
                        </a:solidFill>
                        <a:effectLst/>
                        <a:latin typeface="Calibri" panose="020F0502020204030204" pitchFamily="34" charset="0"/>
                      </a:endParaRPr>
                    </a:p>
                  </a:txBody>
                  <a:tcPr marL="9525"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noFill/>
                  </a:tcPr>
                </a:tc>
                <a:tc>
                  <a:txBody>
                    <a:bodyPr/>
                    <a:lstStyle/>
                    <a:p>
                      <a:pPr algn="ctr" fontAlgn="ctr"/>
                      <a:endParaRPr lang="en-US" sz="200" b="0" i="0" u="none" strike="noStrike">
                        <a:solidFill>
                          <a:srgbClr val="000000"/>
                        </a:solidFill>
                        <a:effectLst/>
                        <a:latin typeface="Calibri" panose="020F0502020204030204" pitchFamily="34" charset="0"/>
                      </a:endParaRPr>
                    </a:p>
                  </a:txBody>
                  <a:tcPr marL="9525" marR="0" marT="0" marB="0" anchor="ctr">
                    <a:lnL w="38100" cap="flat" cmpd="sng" algn="ctr">
                      <a:solidFill>
                        <a:schemeClr val="bg1"/>
                      </a:solidFill>
                      <a:prstDash val="solid"/>
                      <a:round/>
                      <a:headEnd type="none" w="med" len="med"/>
                      <a:tailEnd type="none" w="med" len="med"/>
                    </a:lnL>
                    <a:noFill/>
                  </a:tcPr>
                </a:tc>
                <a:tc>
                  <a:txBody>
                    <a:bodyPr/>
                    <a:lstStyle/>
                    <a:p>
                      <a:pPr algn="ctr" fontAlgn="ctr"/>
                      <a:endParaRPr lang="en-US" sz="200" b="0" i="0" u="none" strike="noStrike">
                        <a:solidFill>
                          <a:srgbClr val="000000"/>
                        </a:solidFill>
                        <a:effectLst/>
                        <a:latin typeface="Calibri" panose="020F0502020204030204" pitchFamily="34" charset="0"/>
                      </a:endParaRPr>
                    </a:p>
                  </a:txBody>
                  <a:tcPr marL="9525" marR="0" marT="0" marB="0" anchor="ctr">
                    <a:lnR w="38100" cap="flat" cmpd="sng" algn="ctr">
                      <a:solidFill>
                        <a:schemeClr val="bg1"/>
                      </a:solidFill>
                      <a:prstDash val="solid"/>
                      <a:round/>
                      <a:headEnd type="none" w="med" len="med"/>
                      <a:tailEnd type="none" w="med" len="med"/>
                    </a:lnR>
                    <a:noFill/>
                  </a:tcPr>
                </a:tc>
                <a:tc>
                  <a:txBody>
                    <a:bodyPr/>
                    <a:lstStyle/>
                    <a:p>
                      <a:pPr algn="ctr" fontAlgn="ctr"/>
                      <a:endParaRPr lang="en-US" sz="200" b="0" i="0" u="none" strike="noStrike">
                        <a:solidFill>
                          <a:srgbClr val="000000"/>
                        </a:solidFill>
                        <a:effectLst/>
                        <a:latin typeface="Calibri" panose="020F0502020204030204" pitchFamily="34" charset="0"/>
                      </a:endParaRPr>
                    </a:p>
                  </a:txBody>
                  <a:tcPr marL="9525" marR="0" marT="0" marB="0" anchor="ctr">
                    <a:lnL w="38100" cap="flat" cmpd="sng" algn="ctr">
                      <a:solidFill>
                        <a:schemeClr val="bg1"/>
                      </a:solidFill>
                      <a:prstDash val="solid"/>
                      <a:round/>
                      <a:headEnd type="none" w="med" len="med"/>
                      <a:tailEnd type="none" w="med" len="med"/>
                    </a:lnL>
                    <a:noFill/>
                  </a:tcPr>
                </a:tc>
                <a:tc>
                  <a:txBody>
                    <a:bodyPr/>
                    <a:lstStyle/>
                    <a:p>
                      <a:pPr algn="ctr" fontAlgn="ctr"/>
                      <a:endParaRPr lang="en-US" sz="200" b="0" i="0" u="none" strike="noStrike">
                        <a:solidFill>
                          <a:srgbClr val="000000"/>
                        </a:solidFill>
                        <a:effectLst/>
                        <a:latin typeface="Calibri" panose="020F0502020204030204" pitchFamily="34" charset="0"/>
                      </a:endParaRPr>
                    </a:p>
                  </a:txBody>
                  <a:tcPr marL="9525" marR="0" marT="0" marB="0" anchor="ctr">
                    <a:lnR w="38100" cap="flat" cmpd="sng" algn="ctr">
                      <a:solidFill>
                        <a:schemeClr val="bg1"/>
                      </a:solidFill>
                      <a:prstDash val="solid"/>
                      <a:round/>
                      <a:headEnd type="none" w="med" len="med"/>
                      <a:tailEnd type="none" w="med" len="med"/>
                    </a:lnR>
                    <a:noFill/>
                  </a:tcPr>
                </a:tc>
                <a:tc>
                  <a:txBody>
                    <a:bodyPr/>
                    <a:lstStyle/>
                    <a:p>
                      <a:pPr algn="ctr" fontAlgn="ctr"/>
                      <a:endParaRPr lang="en-US" sz="200" b="0" i="0" u="none" strike="noStrike">
                        <a:solidFill>
                          <a:srgbClr val="000000"/>
                        </a:solidFill>
                        <a:effectLst/>
                        <a:latin typeface="Calibri" panose="020F0502020204030204" pitchFamily="34" charset="0"/>
                      </a:endParaRPr>
                    </a:p>
                  </a:txBody>
                  <a:tcPr marL="9525" marR="0" marT="0" marB="0" anchor="ctr">
                    <a:lnL w="38100" cap="flat" cmpd="sng" algn="ctr">
                      <a:solidFill>
                        <a:schemeClr val="bg1"/>
                      </a:solidFill>
                      <a:prstDash val="solid"/>
                      <a:round/>
                      <a:headEnd type="none" w="med" len="med"/>
                      <a:tailEnd type="none" w="med" len="med"/>
                    </a:lnL>
                    <a:noFill/>
                  </a:tcPr>
                </a:tc>
                <a:tc>
                  <a:txBody>
                    <a:bodyPr/>
                    <a:lstStyle/>
                    <a:p>
                      <a:pPr algn="ctr" fontAlgn="ctr"/>
                      <a:endParaRPr lang="en-US" sz="200" b="0" i="0" u="none" strike="noStrike">
                        <a:solidFill>
                          <a:srgbClr val="000000"/>
                        </a:solidFill>
                        <a:effectLst/>
                        <a:latin typeface="Calibri" panose="020F0502020204030204" pitchFamily="34" charset="0"/>
                      </a:endParaRPr>
                    </a:p>
                  </a:txBody>
                  <a:tcPr marL="9525" marR="0" marT="0" marB="0" anchor="ctr">
                    <a:lnR w="38100" cap="flat" cmpd="sng" algn="ctr">
                      <a:solidFill>
                        <a:schemeClr val="bg1"/>
                      </a:solidFill>
                      <a:prstDash val="solid"/>
                      <a:round/>
                      <a:headEnd type="none" w="med" len="med"/>
                      <a:tailEnd type="none" w="med" len="med"/>
                    </a:lnR>
                    <a:noFill/>
                  </a:tcPr>
                </a:tc>
                <a:tc>
                  <a:txBody>
                    <a:bodyPr/>
                    <a:lstStyle/>
                    <a:p>
                      <a:pPr algn="ctr" fontAlgn="ctr"/>
                      <a:endParaRPr lang="en-US" sz="200" b="0" i="0" u="none" strike="noStrike">
                        <a:solidFill>
                          <a:srgbClr val="000000"/>
                        </a:solidFill>
                        <a:effectLst/>
                        <a:latin typeface="Calibri" panose="020F0502020204030204" pitchFamily="34" charset="0"/>
                      </a:endParaRPr>
                    </a:p>
                  </a:txBody>
                  <a:tcPr marL="9525" marR="0" marT="0" marB="0" anchor="ctr">
                    <a:lnL w="38100" cap="flat" cmpd="sng" algn="ctr">
                      <a:solidFill>
                        <a:schemeClr val="bg1"/>
                      </a:solidFill>
                      <a:prstDash val="solid"/>
                      <a:round/>
                      <a:headEnd type="none" w="med" len="med"/>
                      <a:tailEnd type="none" w="med" len="med"/>
                    </a:lnL>
                    <a:noFill/>
                  </a:tcPr>
                </a:tc>
                <a:tc>
                  <a:txBody>
                    <a:bodyPr/>
                    <a:lstStyle/>
                    <a:p>
                      <a:pPr algn="ctr" fontAlgn="ctr"/>
                      <a:endParaRPr lang="en-US" sz="200" b="0" i="0" u="none" strike="noStrike">
                        <a:solidFill>
                          <a:srgbClr val="000000"/>
                        </a:solidFill>
                        <a:effectLst/>
                        <a:latin typeface="Calibri" panose="020F0502020204030204" pitchFamily="34" charset="0"/>
                      </a:endParaRPr>
                    </a:p>
                  </a:txBody>
                  <a:tcPr marL="9525" marR="0" marT="0" marB="0" anchor="ctr">
                    <a:noFill/>
                  </a:tcPr>
                </a:tc>
                <a:extLst>
                  <a:ext uri="{0D108BD9-81ED-4DB2-BD59-A6C34878D82A}">
                    <a16:rowId xmlns:a16="http://schemas.microsoft.com/office/drawing/2014/main" val="10010"/>
                  </a:ext>
                </a:extLst>
              </a:tr>
              <a:tr h="216000">
                <a:tc>
                  <a:txBody>
                    <a:bodyPr/>
                    <a:lstStyle/>
                    <a:p>
                      <a:pPr algn="l" rtl="0" fontAlgn="b"/>
                      <a:r>
                        <a:rPr lang="en-US" sz="1100" b="0" i="0" u="none" strike="noStrike">
                          <a:solidFill>
                            <a:schemeClr val="bg1"/>
                          </a:solidFill>
                          <a:effectLst/>
                          <a:latin typeface="Calibri" panose="020F0502020204030204" pitchFamily="34" charset="0"/>
                        </a:rPr>
                        <a:t>ANY TV</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1" i="0" u="none" strike="noStrike">
                          <a:solidFill>
                            <a:srgbClr val="000000"/>
                          </a:solidFill>
                          <a:effectLst/>
                          <a:latin typeface="Calibri" panose="020F0502020204030204" pitchFamily="34" charset="0"/>
                        </a:rPr>
                        <a:t>40%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38%</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41%</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25%</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54%</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37%</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43%</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29%</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41%</a:t>
                      </a:r>
                    </a:p>
                  </a:txBody>
                  <a:tcPr marL="9525" marR="9525" marT="0" marB="0" anchor="ctr">
                    <a:solidFill>
                      <a:schemeClr val="accent1"/>
                    </a:solidFill>
                  </a:tcPr>
                </a:tc>
                <a:extLst>
                  <a:ext uri="{0D108BD9-81ED-4DB2-BD59-A6C34878D82A}">
                    <a16:rowId xmlns:a16="http://schemas.microsoft.com/office/drawing/2014/main" val="10011"/>
                  </a:ext>
                </a:extLst>
              </a:tr>
              <a:tr h="216000">
                <a:tc>
                  <a:txBody>
                    <a:bodyPr/>
                    <a:lstStyle/>
                    <a:p>
                      <a:pPr algn="l" rtl="0" fontAlgn="b"/>
                      <a:r>
                        <a:rPr lang="en-US" sz="1100" b="0" i="0" u="none" strike="noStrike">
                          <a:solidFill>
                            <a:schemeClr val="bg1"/>
                          </a:solidFill>
                          <a:effectLst/>
                          <a:latin typeface="Calibri" panose="020F0502020204030204" pitchFamily="34" charset="0"/>
                        </a:rPr>
                        <a:t>ANY OTHER WEBSITES/APPS</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1" i="0" u="none" strike="noStrike">
                          <a:solidFill>
                            <a:srgbClr val="000000"/>
                          </a:solidFill>
                          <a:effectLst/>
                          <a:latin typeface="Calibri" panose="020F0502020204030204" pitchFamily="34" charset="0"/>
                        </a:rPr>
                        <a:t>23%</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25%</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20%</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21%</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15%</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26%</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17%</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28%</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22%</a:t>
                      </a:r>
                    </a:p>
                  </a:txBody>
                  <a:tcPr marL="9525" marR="9525" marT="0" marB="0" anchor="ctr">
                    <a:solidFill>
                      <a:srgbClr val="F3D9E9"/>
                    </a:solidFill>
                  </a:tcPr>
                </a:tc>
                <a:extLst>
                  <a:ext uri="{0D108BD9-81ED-4DB2-BD59-A6C34878D82A}">
                    <a16:rowId xmlns:a16="http://schemas.microsoft.com/office/drawing/2014/main" val="10012"/>
                  </a:ext>
                </a:extLst>
              </a:tr>
              <a:tr h="216000">
                <a:tc>
                  <a:txBody>
                    <a:bodyPr/>
                    <a:lstStyle/>
                    <a:p>
                      <a:pPr algn="l" rtl="0" fontAlgn="b"/>
                      <a:r>
                        <a:rPr lang="en-US" sz="1100" b="0" i="0" u="none" strike="noStrike">
                          <a:solidFill>
                            <a:schemeClr val="bg1"/>
                          </a:solidFill>
                          <a:effectLst/>
                          <a:latin typeface="Calibri" panose="020F0502020204030204" pitchFamily="34" charset="0"/>
                        </a:rPr>
                        <a:t>ANY SOCIAL MEDIA</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1" i="0" u="none" strike="noStrike">
                          <a:solidFill>
                            <a:srgbClr val="000000"/>
                          </a:solidFill>
                          <a:effectLst/>
                          <a:latin typeface="Calibri" panose="020F0502020204030204" pitchFamily="34" charset="0"/>
                        </a:rPr>
                        <a:t>14%</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12%</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17%</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36%</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1%</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13%</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17%</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26%</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1100" b="0" i="0" u="none" strike="noStrike">
                          <a:solidFill>
                            <a:srgbClr val="000000"/>
                          </a:solidFill>
                          <a:effectLst/>
                          <a:latin typeface="Calibri" panose="020F0502020204030204" pitchFamily="34" charset="0"/>
                        </a:rPr>
                        <a:t>13%</a:t>
                      </a:r>
                    </a:p>
                  </a:txBody>
                  <a:tcPr marL="9525" marR="9525" marT="0" marB="0" anchor="ctr">
                    <a:solidFill>
                      <a:srgbClr val="F3D9E9"/>
                    </a:solidFill>
                  </a:tcPr>
                </a:tc>
                <a:extLst>
                  <a:ext uri="{0D108BD9-81ED-4DB2-BD59-A6C34878D82A}">
                    <a16:rowId xmlns:a16="http://schemas.microsoft.com/office/drawing/2014/main" val="10013"/>
                  </a:ext>
                </a:extLst>
              </a:tr>
              <a:tr h="216000">
                <a:tc>
                  <a:txBody>
                    <a:bodyPr/>
                    <a:lstStyle/>
                    <a:p>
                      <a:pPr algn="l" rtl="0" fontAlgn="b"/>
                      <a:r>
                        <a:rPr lang="en-US" sz="1100" b="0" i="0" u="none" strike="noStrike">
                          <a:solidFill>
                            <a:schemeClr val="bg1"/>
                          </a:solidFill>
                          <a:effectLst/>
                          <a:latin typeface="Calibri" panose="020F0502020204030204" pitchFamily="34" charset="0"/>
                        </a:rPr>
                        <a:t>ANY RADIO</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1" i="0" u="none" strike="noStrike">
                          <a:solidFill>
                            <a:srgbClr val="000000"/>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7%</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8%</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8%</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9%</a:t>
                      </a:r>
                    </a:p>
                  </a:txBody>
                  <a:tcPr marL="9525" marR="9525" marT="0" marB="0" anchor="ctr">
                    <a:solidFill>
                      <a:schemeClr val="accent1"/>
                    </a:solidFill>
                  </a:tcPr>
                </a:tc>
                <a:extLst>
                  <a:ext uri="{0D108BD9-81ED-4DB2-BD59-A6C34878D82A}">
                    <a16:rowId xmlns:a16="http://schemas.microsoft.com/office/drawing/2014/main" val="10014"/>
                  </a:ext>
                </a:extLst>
              </a:tr>
              <a:tr h="216000">
                <a:tc>
                  <a:txBody>
                    <a:bodyPr/>
                    <a:lstStyle/>
                    <a:p>
                      <a:pPr algn="l" rtl="0" fontAlgn="b"/>
                      <a:r>
                        <a:rPr lang="en-US" sz="1100" b="0" i="0" u="none" strike="noStrike">
                          <a:solidFill>
                            <a:schemeClr val="bg1"/>
                          </a:solidFill>
                          <a:effectLst/>
                          <a:latin typeface="Calibri" panose="020F0502020204030204" pitchFamily="34" charset="0"/>
                        </a:rPr>
                        <a:t>ANY NEWSPAPER</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b"/>
                      <a:r>
                        <a:rPr lang="en-US" sz="1100" b="1" i="0" u="none" strike="noStrike">
                          <a:solidFill>
                            <a:srgbClr val="000000"/>
                          </a:solidFill>
                          <a:effectLst/>
                          <a:latin typeface="Calibri" panose="020F0502020204030204" pitchFamily="34" charset="0"/>
                        </a:rPr>
                        <a:t>8%</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b"/>
                      <a:r>
                        <a:rPr lang="en-US" sz="1100" b="0" i="0" u="none" strike="noStrike">
                          <a:solidFill>
                            <a:srgbClr val="000000"/>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b"/>
                      <a:r>
                        <a:rPr lang="en-US" sz="1100" b="0" i="0" u="none" strike="noStrike">
                          <a:solidFill>
                            <a:srgbClr val="000000"/>
                          </a:solidFill>
                          <a:effectLst/>
                          <a:latin typeface="Calibri" panose="020F0502020204030204" pitchFamily="34" charset="0"/>
                        </a:rPr>
                        <a:t>6%</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5%</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16%</a:t>
                      </a:r>
                    </a:p>
                  </a:txBody>
                  <a:tcPr marL="9525" marR="9525"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b"/>
                      <a:r>
                        <a:rPr lang="en-US" sz="1100" b="0" i="0" u="none" strike="noStrike">
                          <a:solidFill>
                            <a:srgbClr val="000000"/>
                          </a:solidFill>
                          <a:effectLst/>
                          <a:latin typeface="Calibri" panose="020F0502020204030204" pitchFamily="34" charset="0"/>
                        </a:rPr>
                        <a:t>9%</a:t>
                      </a:r>
                    </a:p>
                  </a:txBody>
                  <a:tcPr marL="9525" marR="9525" marT="0"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b"/>
                      <a:r>
                        <a:rPr lang="en-US" sz="1100" b="0" i="0" u="none" strike="noStrike">
                          <a:solidFill>
                            <a:srgbClr val="000000"/>
                          </a:solidFill>
                          <a:effectLst/>
                          <a:latin typeface="Calibri" panose="020F0502020204030204" pitchFamily="34" charset="0"/>
                        </a:rPr>
                        <a:t>6%</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6%</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8%</a:t>
                      </a:r>
                    </a:p>
                  </a:txBody>
                  <a:tcPr marL="9525" marR="9525" marT="0" marB="0" anchor="ctr">
                    <a:solidFill>
                      <a:srgbClr val="F3D9E9"/>
                    </a:solidFill>
                  </a:tcPr>
                </a:tc>
                <a:extLst>
                  <a:ext uri="{0D108BD9-81ED-4DB2-BD59-A6C34878D82A}">
                    <a16:rowId xmlns:a16="http://schemas.microsoft.com/office/drawing/2014/main" val="10015"/>
                  </a:ext>
                </a:extLst>
              </a:tr>
              <a:tr h="216000">
                <a:tc>
                  <a:txBody>
                    <a:bodyPr/>
                    <a:lstStyle/>
                    <a:p>
                      <a:pPr algn="l" rtl="0" fontAlgn="b"/>
                      <a:r>
                        <a:rPr lang="en-US" sz="1100" b="0" i="0" u="none" strike="noStrike">
                          <a:solidFill>
                            <a:schemeClr val="bg1"/>
                          </a:solidFill>
                          <a:effectLst/>
                          <a:latin typeface="Calibri" panose="020F0502020204030204" pitchFamily="34" charset="0"/>
                        </a:rPr>
                        <a:t>ANY MAGAZINE</a:t>
                      </a:r>
                    </a:p>
                  </a:txBody>
                  <a:tcPr marL="36000" marR="9525" marT="0" marB="0" anchor="ctr">
                    <a:lnR w="38100" cap="flat" cmpd="sng" algn="ctr">
                      <a:solidFill>
                        <a:schemeClr val="bg1"/>
                      </a:solidFill>
                      <a:prstDash val="solid"/>
                      <a:round/>
                      <a:headEnd type="none" w="med" len="med"/>
                      <a:tailEnd type="none" w="med" len="med"/>
                    </a:lnR>
                    <a:solidFill>
                      <a:schemeClr val="bg2"/>
                    </a:solidFill>
                  </a:tcPr>
                </a:tc>
                <a:tc>
                  <a:txBody>
                    <a:bodyPr/>
                    <a:lstStyle/>
                    <a:p>
                      <a:pPr algn="ctr" fontAlgn="ctr"/>
                      <a:r>
                        <a:rPr lang="en-US" sz="1100" b="1" i="0" u="none" strike="noStrike">
                          <a:solidFill>
                            <a:srgbClr val="000000"/>
                          </a:solidFill>
                          <a:effectLst/>
                          <a:latin typeface="Calibri" panose="020F0502020204030204" pitchFamily="34" charset="0"/>
                        </a:rPr>
                        <a:t>0%</a:t>
                      </a:r>
                    </a:p>
                  </a:txBody>
                  <a:tcPr marL="9525" marR="9525"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40000"/>
                        <a:lumOff val="60000"/>
                      </a:schemeClr>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9525" marR="9525" marT="0" marB="0" anchor="ctr">
                    <a:lnR w="38100" cap="flat" cmpd="sng" algn="ctr">
                      <a:solidFill>
                        <a:schemeClr val="bg1"/>
                      </a:solidFill>
                      <a:prstDash val="solid"/>
                      <a:round/>
                      <a:headEnd type="none" w="med" len="med"/>
                      <a:tailEnd type="none" w="med" len="med"/>
                    </a:lnR>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9525" marR="9525" marT="0" marB="0" anchor="ctr">
                    <a:lnL w="38100" cap="flat" cmpd="sng" algn="ctr">
                      <a:solidFill>
                        <a:schemeClr val="bg1"/>
                      </a:solidFill>
                      <a:prstDash val="solid"/>
                      <a:round/>
                      <a:headEnd type="none" w="med" len="med"/>
                      <a:tailEnd type="none" w="med" len="med"/>
                    </a:lnL>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0%</a:t>
                      </a:r>
                    </a:p>
                  </a:txBody>
                  <a:tcPr marL="9525" marR="9525" marT="0" marB="0" anchor="ctr">
                    <a:solidFill>
                      <a:srgbClr val="F3D9E9"/>
                    </a:solidFill>
                  </a:tcPr>
                </a:tc>
                <a:extLst>
                  <a:ext uri="{0D108BD9-81ED-4DB2-BD59-A6C34878D82A}">
                    <a16:rowId xmlns:a16="http://schemas.microsoft.com/office/drawing/2014/main" val="10016"/>
                  </a:ext>
                </a:extLst>
              </a:tr>
            </a:tbl>
          </a:graphicData>
        </a:graphic>
      </p:graphicFrame>
      <p:sp>
        <p:nvSpPr>
          <p:cNvPr id="5" name="Text Placeholder 4"/>
          <p:cNvSpPr>
            <a:spLocks noGrp="1"/>
          </p:cNvSpPr>
          <p:nvPr>
            <p:ph type="body" sz="quarter" idx="12"/>
          </p:nvPr>
        </p:nvSpPr>
        <p:spPr/>
        <p:txBody>
          <a:bodyPr/>
          <a:lstStyle/>
          <a:p>
            <a:pPr>
              <a:spcBef>
                <a:spcPts val="100"/>
              </a:spcBef>
            </a:pPr>
            <a:r>
              <a:rPr lang="en-GB"/>
              <a:t>Source: </a:t>
            </a:r>
            <a:r>
              <a:rPr lang="en-CA"/>
              <a:t>Ofcom News Consumption Survey 2021 - ONLINE sample only </a:t>
            </a:r>
            <a:endParaRPr lang="en-GB"/>
          </a:p>
          <a:p>
            <a:pPr>
              <a:spcBef>
                <a:spcPts val="100"/>
              </a:spcBef>
            </a:pPr>
            <a:r>
              <a:rPr lang="en-GB"/>
              <a:t>Question: </a:t>
            </a:r>
            <a:r>
              <a:rPr lang="nl-NL"/>
              <a:t>E1a. Looking at all the sources of news you have just said that you use, which one is most important to you?</a:t>
            </a:r>
            <a:endParaRPr lang="en-US"/>
          </a:p>
          <a:p>
            <a:pPr>
              <a:spcBef>
                <a:spcPts val="100"/>
              </a:spcBef>
            </a:pPr>
            <a:r>
              <a:rPr lang="en-GB"/>
              <a:t>Base: All adults 16+ specifying at least one source for news 2020 - Total=3183, Male=1540, Female=1641, 16-24=618, 65+=614, ABC1=1828, C2DE=1338, Minority ethnic groups=531, White=2641</a:t>
            </a:r>
          </a:p>
          <a:p>
            <a:pPr>
              <a:spcBef>
                <a:spcPts val="100"/>
              </a:spcBef>
            </a:pPr>
            <a:r>
              <a:rPr lang="en-US"/>
              <a:t>Green s</a:t>
            </a:r>
            <a:r>
              <a:rPr lang="tr-TR"/>
              <a:t>hading</a:t>
            </a:r>
            <a:r>
              <a:rPr lang="en-GB"/>
              <a:t> indicate</a:t>
            </a:r>
            <a:r>
              <a:rPr lang="tr-TR"/>
              <a:t>s</a:t>
            </a:r>
            <a:r>
              <a:rPr lang="en-GB"/>
              <a:t> significant differences between groups. Only sources with an incidence of 2%+ in 2021 are shown. </a:t>
            </a:r>
          </a:p>
        </p:txBody>
      </p:sp>
    </p:spTree>
    <p:extLst>
      <p:ext uri="{BB962C8B-B14F-4D97-AF65-F5344CB8AC3E}">
        <p14:creationId xmlns:p14="http://schemas.microsoft.com/office/powerpoint/2010/main" val="41060269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p:cNvSpPr>
            <a:spLocks noGrp="1"/>
          </p:cNvSpPr>
          <p:nvPr>
            <p:ph type="title"/>
          </p:nvPr>
        </p:nvSpPr>
        <p:spPr>
          <a:xfrm>
            <a:off x="94378" y="1289425"/>
            <a:ext cx="9046078" cy="300991"/>
          </a:xfrm>
          <a:prstGeom prst="rect">
            <a:avLst/>
          </a:prstGeom>
        </p:spPr>
        <p:txBody>
          <a:bodyPr/>
          <a:lstStyle/>
          <a:p>
            <a:r>
              <a:rPr lang="en-GB" kern="0">
                <a:cs typeface="Arial" pitchFamily="34" charset="0"/>
              </a:rPr>
              <a:t>Reasons for following news</a:t>
            </a:r>
            <a:br>
              <a:rPr lang="en-GB" kern="0">
                <a:cs typeface="Arial" pitchFamily="34" charset="0"/>
              </a:rPr>
            </a:br>
            <a:r>
              <a:rPr lang="en-GB" sz="1100" i="1" kern="0">
                <a:cs typeface="Arial" pitchFamily="34" charset="0"/>
              </a:rPr>
              <a:t>All adults 16+</a:t>
            </a:r>
            <a:br>
              <a:rPr lang="en-GB" kern="0">
                <a:cs typeface="Arial" pitchFamily="34" charset="0"/>
              </a:rPr>
            </a:br>
            <a:endParaRPr lang="en-GB"/>
          </a:p>
        </p:txBody>
      </p:sp>
      <p:sp>
        <p:nvSpPr>
          <p:cNvPr id="10" name="Text Placeholder 5">
            <a:extLst>
              <a:ext uri="{FF2B5EF4-FFF2-40B4-BE49-F238E27FC236}">
                <a16:creationId xmlns:a16="http://schemas.microsoft.com/office/drawing/2014/main" id="{5A72DE4A-CA89-47CB-ABA6-EC25DFAFBD05}"/>
              </a:ext>
            </a:extLst>
          </p:cNvPr>
          <p:cNvSpPr>
            <a:spLocks noGrp="1"/>
          </p:cNvSpPr>
          <p:nvPr>
            <p:ph type="body" sz="quarter" idx="14"/>
          </p:nvPr>
        </p:nvSpPr>
        <p:spPr>
          <a:xfrm>
            <a:off x="92693" y="293899"/>
            <a:ext cx="7488000" cy="705057"/>
          </a:xfrm>
        </p:spPr>
        <p:txBody>
          <a:bodyPr/>
          <a:lstStyle/>
          <a:p>
            <a:pPr>
              <a:lnSpc>
                <a:spcPts val="1800"/>
              </a:lnSpc>
            </a:pPr>
            <a:r>
              <a:rPr lang="en-GB" sz="1800"/>
              <a:t>People follow the news to understand what is going on across the UK, their local area, region/nation and around the world</a:t>
            </a:r>
          </a:p>
          <a:p>
            <a:pPr>
              <a:lnSpc>
                <a:spcPts val="1800"/>
              </a:lnSpc>
            </a:pPr>
            <a:endParaRPr lang="en-GB" sz="1800"/>
          </a:p>
        </p:txBody>
      </p:sp>
      <p:sp>
        <p:nvSpPr>
          <p:cNvPr id="6" name="Title 1">
            <a:extLst>
              <a:ext uri="{FF2B5EF4-FFF2-40B4-BE49-F238E27FC236}">
                <a16:creationId xmlns:a16="http://schemas.microsoft.com/office/drawing/2014/main" id="{98F66326-0F21-48A3-BC2C-484FE007B344}"/>
              </a:ext>
            </a:extLst>
          </p:cNvPr>
          <p:cNvSpPr txBox="1">
            <a:spLocks/>
          </p:cNvSpPr>
          <p:nvPr/>
        </p:nvSpPr>
        <p:spPr>
          <a:xfrm>
            <a:off x="94378" y="988434"/>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11.3</a:t>
            </a:r>
            <a:br>
              <a:rPr lang="en-GB" sz="1800" b="1">
                <a:latin typeface="+mn-lt"/>
                <a:cs typeface="Arial" pitchFamily="34" charset="0"/>
              </a:rPr>
            </a:br>
            <a:endParaRPr lang="en-GB" sz="1800" b="1">
              <a:latin typeface="+mn-lt"/>
              <a:cs typeface="Arial" pitchFamily="34" charset="0"/>
            </a:endParaRPr>
          </a:p>
        </p:txBody>
      </p:sp>
      <p:graphicFrame>
        <p:nvGraphicFramePr>
          <p:cNvPr id="13" name="Chart Placeholder 10" descr="This chart shows the reasons people have for following news – using the 2021 and 2020 online data.  In the main, people follow the news to understand what is going on across the UK (59% during 2021), in their local area (55%), in their region/nation (55%) and around the world (54%)">
            <a:extLst>
              <a:ext uri="{FF2B5EF4-FFF2-40B4-BE49-F238E27FC236}">
                <a16:creationId xmlns:a16="http://schemas.microsoft.com/office/drawing/2014/main" id="{4733D7EF-6D5D-4DCC-B06E-4C3D6E72198B}"/>
              </a:ext>
            </a:extLst>
          </p:cNvPr>
          <p:cNvGraphicFramePr>
            <a:graphicFrameLocks/>
          </p:cNvGraphicFramePr>
          <p:nvPr>
            <p:extLst>
              <p:ext uri="{D42A27DB-BD31-4B8C-83A1-F6EECF244321}">
                <p14:modId xmlns:p14="http://schemas.microsoft.com/office/powerpoint/2010/main" val="1398787271"/>
              </p:ext>
            </p:extLst>
          </p:nvPr>
        </p:nvGraphicFramePr>
        <p:xfrm>
          <a:off x="209955" y="1525010"/>
          <a:ext cx="8762943" cy="4477573"/>
        </p:xfrm>
        <a:graphic>
          <a:graphicData uri="http://schemas.openxmlformats.org/drawingml/2006/chart">
            <c:chart xmlns:c="http://schemas.openxmlformats.org/drawingml/2006/chart" xmlns:r="http://schemas.openxmlformats.org/officeDocument/2006/relationships" r:id="rId3"/>
          </a:graphicData>
        </a:graphic>
      </p:graphicFrame>
      <p:sp>
        <p:nvSpPr>
          <p:cNvPr id="14" name="Isosceles Triangle 13">
            <a:extLst>
              <a:ext uri="{FF2B5EF4-FFF2-40B4-BE49-F238E27FC236}">
                <a16:creationId xmlns:a16="http://schemas.microsoft.com/office/drawing/2014/main" id="{0FF51486-D909-4144-BF97-2E4056CF009B}"/>
              </a:ext>
              <a:ext uri="{C183D7F6-B498-43B3-948B-1728B52AA6E4}">
                <adec:decorative xmlns:adec="http://schemas.microsoft.com/office/drawing/2017/decorative" val="1"/>
              </a:ext>
            </a:extLst>
          </p:cNvPr>
          <p:cNvSpPr/>
          <p:nvPr/>
        </p:nvSpPr>
        <p:spPr bwMode="ltGray">
          <a:xfrm rot="10800000">
            <a:off x="5124840" y="5133964"/>
            <a:ext cx="72000" cy="7200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5" name="Text Placeholder 6"/>
          <p:cNvSpPr>
            <a:spLocks noGrp="1"/>
          </p:cNvSpPr>
          <p:nvPr>
            <p:ph type="body" sz="quarter" idx="12"/>
          </p:nvPr>
        </p:nvSpPr>
        <p:spPr>
          <a:xfrm>
            <a:off x="11253" y="5977560"/>
            <a:ext cx="8942247" cy="880439"/>
          </a:xfrm>
        </p:spPr>
        <p:txBody>
          <a:bodyPr/>
          <a:lstStyle/>
          <a:p>
            <a:pPr>
              <a:spcBef>
                <a:spcPts val="240"/>
              </a:spcBef>
              <a:tabLst>
                <a:tab pos="8696325" algn="r"/>
              </a:tabLst>
            </a:pPr>
            <a:r>
              <a:rPr lang="en-GB"/>
              <a:t>Source: </a:t>
            </a:r>
            <a:r>
              <a:rPr lang="en-CA"/>
              <a:t>Ofcom News Consumption Survey 2021 - ONLINE sample only 	</a:t>
            </a:r>
            <a:r>
              <a:rPr lang="en-US"/>
              <a:t>Green/red triangles </a:t>
            </a:r>
            <a:r>
              <a:rPr lang="en-GB"/>
              <a:t>indicate statistically significant differences between 2021 and 2020</a:t>
            </a:r>
          </a:p>
          <a:p>
            <a:pPr>
              <a:spcBef>
                <a:spcPts val="240"/>
              </a:spcBef>
            </a:pPr>
            <a:r>
              <a:rPr lang="nl-NL"/>
              <a:t>Question: G1. Thinking about some of the reasons people might have for following news, which of these reasons apply to you? </a:t>
            </a:r>
            <a:endParaRPr lang="en-GB"/>
          </a:p>
          <a:p>
            <a:pPr>
              <a:spcBef>
                <a:spcPts val="240"/>
              </a:spcBef>
            </a:pPr>
            <a:r>
              <a:rPr lang="en-GB"/>
              <a:t>Base: All adults 16+ - 2021=3327, 2020=2510</a:t>
            </a:r>
          </a:p>
        </p:txBody>
      </p:sp>
      <p:sp>
        <p:nvSpPr>
          <p:cNvPr id="12" name="TextBox 11">
            <a:extLst>
              <a:ext uri="{FF2B5EF4-FFF2-40B4-BE49-F238E27FC236}">
                <a16:creationId xmlns:a16="http://schemas.microsoft.com/office/drawing/2014/main" id="{EE331B4B-E877-4D80-A196-85E756550AB8}"/>
              </a:ext>
            </a:extLst>
          </p:cNvPr>
          <p:cNvSpPr txBox="1"/>
          <p:nvPr/>
        </p:nvSpPr>
        <p:spPr>
          <a:xfrm>
            <a:off x="7161818" y="6288030"/>
            <a:ext cx="1681315" cy="461665"/>
          </a:xfrm>
          <a:prstGeom prst="rect">
            <a:avLst/>
          </a:prstGeom>
          <a:solidFill>
            <a:schemeClr val="accent5">
              <a:lumMod val="20000"/>
              <a:lumOff val="80000"/>
            </a:schemeClr>
          </a:solidFill>
        </p:spPr>
        <p:txBody>
          <a:bodyPr wrap="square" rtlCol="0">
            <a:spAutoFit/>
          </a:bodyPr>
          <a:lstStyle/>
          <a:p>
            <a:pPr algn="ctr"/>
            <a:r>
              <a:rPr lang="en-GB" sz="1200"/>
              <a:t>2020 and 2021 ONLINE SAMPLE ONLY </a:t>
            </a:r>
          </a:p>
        </p:txBody>
      </p:sp>
    </p:spTree>
    <p:extLst>
      <p:ext uri="{BB962C8B-B14F-4D97-AF65-F5344CB8AC3E}">
        <p14:creationId xmlns:p14="http://schemas.microsoft.com/office/powerpoint/2010/main" val="32385613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p:cNvSpPr>
            <a:spLocks noGrp="1"/>
          </p:cNvSpPr>
          <p:nvPr>
            <p:ph type="title"/>
          </p:nvPr>
        </p:nvSpPr>
        <p:spPr>
          <a:xfrm>
            <a:off x="94378" y="1224186"/>
            <a:ext cx="9046078" cy="300991"/>
          </a:xfrm>
          <a:prstGeom prst="rect">
            <a:avLst/>
          </a:prstGeom>
        </p:spPr>
        <p:txBody>
          <a:bodyPr/>
          <a:lstStyle/>
          <a:p>
            <a:pPr>
              <a:tabLst>
                <a:tab pos="1028700" algn="l"/>
              </a:tabLst>
            </a:pPr>
            <a:r>
              <a:rPr lang="en-GB" kern="0">
                <a:cs typeface="Arial" pitchFamily="34" charset="0"/>
              </a:rPr>
              <a:t>Attributes of news platforms - 2021</a:t>
            </a:r>
            <a:br>
              <a:rPr lang="en-GB" kern="0">
                <a:cs typeface="Arial" pitchFamily="34" charset="0"/>
              </a:rPr>
            </a:br>
            <a:r>
              <a:rPr lang="en-GB" sz="1100" i="1" kern="0">
                <a:cs typeface="Arial" pitchFamily="34" charset="0"/>
              </a:rPr>
              <a:t>% of ratings from regular users who rated source highly (7-10) </a:t>
            </a:r>
            <a:br>
              <a:rPr lang="en-GB" kern="0">
                <a:cs typeface="Arial" pitchFamily="34" charset="0"/>
              </a:rPr>
            </a:br>
            <a:endParaRPr lang="en-GB"/>
          </a:p>
        </p:txBody>
      </p:sp>
      <p:sp>
        <p:nvSpPr>
          <p:cNvPr id="4" name="Text Placeholder 3"/>
          <p:cNvSpPr>
            <a:spLocks noGrp="1"/>
          </p:cNvSpPr>
          <p:nvPr>
            <p:ph type="body" sz="quarter" idx="14"/>
          </p:nvPr>
        </p:nvSpPr>
        <p:spPr>
          <a:xfrm>
            <a:off x="83125" y="307113"/>
            <a:ext cx="7462698" cy="705057"/>
          </a:xfrm>
          <a:prstGeom prst="rect">
            <a:avLst/>
          </a:prstGeom>
        </p:spPr>
        <p:txBody>
          <a:bodyPr/>
          <a:lstStyle/>
          <a:p>
            <a:pPr>
              <a:lnSpc>
                <a:spcPts val="1800"/>
              </a:lnSpc>
            </a:pPr>
            <a:r>
              <a:rPr lang="en-GB" sz="1800"/>
              <a:t>When rated by their users on measures such as importance, trustworthiness and impartiality, the main news platforms’ ratings are largely in line with 2020, with social media receiving lower scores than other platforms</a:t>
            </a:r>
          </a:p>
        </p:txBody>
      </p:sp>
      <p:sp>
        <p:nvSpPr>
          <p:cNvPr id="22" name="Title 1">
            <a:extLst>
              <a:ext uri="{FF2B5EF4-FFF2-40B4-BE49-F238E27FC236}">
                <a16:creationId xmlns:a16="http://schemas.microsoft.com/office/drawing/2014/main" id="{AF2B9D59-5C4F-40B3-AE14-FA4605EAC5DB}"/>
              </a:ext>
            </a:extLst>
          </p:cNvPr>
          <p:cNvSpPr txBox="1">
            <a:spLocks/>
          </p:cNvSpPr>
          <p:nvPr/>
        </p:nvSpPr>
        <p:spPr>
          <a:xfrm>
            <a:off x="83125" y="960029"/>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11.4</a:t>
            </a:r>
            <a:br>
              <a:rPr lang="en-GB" sz="1800" b="1">
                <a:latin typeface="+mn-lt"/>
                <a:cs typeface="Arial" pitchFamily="34" charset="0"/>
              </a:rPr>
            </a:br>
            <a:endParaRPr lang="en-GB" sz="1800" b="1">
              <a:latin typeface="+mn-lt"/>
              <a:cs typeface="Arial" pitchFamily="34" charset="0"/>
            </a:endParaRPr>
          </a:p>
        </p:txBody>
      </p:sp>
      <p:pic>
        <p:nvPicPr>
          <p:cNvPr id="2" name="Picture 1" descr="This chart shows the performance of the news platforms against various attributes, including ‘importance to me’, ‘trustworthiness’ and ‘impartiality’ – using the 2021 online data.  At a platform level, attitudes towards news provision are most positive among consumers of news in magazines, followed by TV, then newspapers and weakest among consumers of news via social media">
            <a:extLst>
              <a:ext uri="{FF2B5EF4-FFF2-40B4-BE49-F238E27FC236}">
                <a16:creationId xmlns:a16="http://schemas.microsoft.com/office/drawing/2014/main" id="{DEB18BC1-8C31-427A-884D-67DA143CFA44}"/>
              </a:ext>
            </a:extLst>
          </p:cNvPr>
          <p:cNvPicPr>
            <a:picLocks noChangeAspect="1"/>
          </p:cNvPicPr>
          <p:nvPr/>
        </p:nvPicPr>
        <p:blipFill>
          <a:blip r:embed="rId3"/>
          <a:stretch>
            <a:fillRect/>
          </a:stretch>
        </p:blipFill>
        <p:spPr>
          <a:xfrm>
            <a:off x="245664" y="1826960"/>
            <a:ext cx="9144000" cy="4050244"/>
          </a:xfrm>
          <a:prstGeom prst="rect">
            <a:avLst/>
          </a:prstGeom>
        </p:spPr>
      </p:pic>
      <p:sp>
        <p:nvSpPr>
          <p:cNvPr id="15" name="Text Placeholder 6"/>
          <p:cNvSpPr>
            <a:spLocks noGrp="1"/>
          </p:cNvSpPr>
          <p:nvPr>
            <p:ph type="body" sz="quarter" idx="12"/>
          </p:nvPr>
        </p:nvSpPr>
        <p:spPr>
          <a:xfrm>
            <a:off x="11253" y="5977560"/>
            <a:ext cx="8942247" cy="880439"/>
          </a:xfrm>
        </p:spPr>
        <p:txBody>
          <a:bodyPr/>
          <a:lstStyle/>
          <a:p>
            <a:pPr>
              <a:lnSpc>
                <a:spcPct val="90000"/>
              </a:lnSpc>
              <a:spcBef>
                <a:spcPts val="240"/>
              </a:spcBef>
              <a:tabLst>
                <a:tab pos="8696325" algn="r"/>
              </a:tabLst>
            </a:pPr>
            <a:r>
              <a:rPr lang="en-CA"/>
              <a:t>Source: Ofcom News Consumption Survey 2021 - ONLINE sample only 	</a:t>
            </a:r>
            <a:r>
              <a:rPr lang="en-US"/>
              <a:t> Green/red triangles </a:t>
            </a:r>
            <a:r>
              <a:rPr lang="en-GB"/>
              <a:t>indicate statistically significant differences between 2021 and 2020</a:t>
            </a:r>
          </a:p>
          <a:p>
            <a:pPr>
              <a:lnSpc>
                <a:spcPct val="90000"/>
              </a:lnSpc>
              <a:spcBef>
                <a:spcPts val="240"/>
              </a:spcBef>
            </a:pPr>
            <a:r>
              <a:rPr lang="nl-NL"/>
              <a:t>Question: E2. How important is &lt;BRAND&gt; as a source of news to you personally?  E3. And to what extent do you think the following statements apply to &lt;BRAND&gt; as a news source? Answer using a scale of 1 to 10</a:t>
            </a:r>
            <a:endParaRPr lang="en-US"/>
          </a:p>
          <a:p>
            <a:pPr>
              <a:lnSpc>
                <a:spcPct val="90000"/>
              </a:lnSpc>
              <a:spcBef>
                <a:spcPts val="240"/>
              </a:spcBef>
            </a:pPr>
            <a:r>
              <a:rPr lang="en-GB"/>
              <a:t>Base: All ratings by those using each platform for news at least weekly (every 2-3 wks for weekly newspapers/mags) </a:t>
            </a:r>
            <a:br>
              <a:rPr lang="en-GB"/>
            </a:br>
            <a:r>
              <a:rPr lang="en-GB"/>
              <a:t>2021 – TV=6017, Newspapers=2404, Radio=2227, Social media=2829, Other websites/apps=4185, Magazines=131</a:t>
            </a:r>
          </a:p>
        </p:txBody>
      </p:sp>
      <p:sp>
        <p:nvSpPr>
          <p:cNvPr id="29" name="TextBox 28">
            <a:extLst>
              <a:ext uri="{FF2B5EF4-FFF2-40B4-BE49-F238E27FC236}">
                <a16:creationId xmlns:a16="http://schemas.microsoft.com/office/drawing/2014/main" id="{691F9962-A5B0-47CE-9F1B-30E456A06A02}"/>
              </a:ext>
            </a:extLst>
          </p:cNvPr>
          <p:cNvSpPr txBox="1"/>
          <p:nvPr/>
        </p:nvSpPr>
        <p:spPr>
          <a:xfrm>
            <a:off x="6375903" y="6523539"/>
            <a:ext cx="2444247" cy="257369"/>
          </a:xfrm>
          <a:prstGeom prst="rect">
            <a:avLst/>
          </a:prstGeom>
          <a:solidFill>
            <a:schemeClr val="accent5">
              <a:lumMod val="20000"/>
              <a:lumOff val="80000"/>
            </a:schemeClr>
          </a:solidFill>
        </p:spPr>
        <p:txBody>
          <a:bodyPr wrap="square" lIns="36000" tIns="36000" rIns="36000" bIns="36000" rtlCol="0">
            <a:spAutoFit/>
          </a:bodyPr>
          <a:lstStyle/>
          <a:p>
            <a:pPr algn="ctr"/>
            <a:r>
              <a:rPr lang="en-GB" sz="1200"/>
              <a:t>2020 and 2021 ONLINE SAMPLE ONLY </a:t>
            </a:r>
          </a:p>
        </p:txBody>
      </p:sp>
    </p:spTree>
    <p:extLst>
      <p:ext uri="{BB962C8B-B14F-4D97-AF65-F5344CB8AC3E}">
        <p14:creationId xmlns:p14="http://schemas.microsoft.com/office/powerpoint/2010/main" val="21438001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5">
            <a:extLst>
              <a:ext uri="{FF2B5EF4-FFF2-40B4-BE49-F238E27FC236}">
                <a16:creationId xmlns:a16="http://schemas.microsoft.com/office/drawing/2014/main" id="{462242CE-2266-43C0-AAB4-1BFCF6161541}"/>
              </a:ext>
            </a:extLst>
          </p:cNvPr>
          <p:cNvSpPr>
            <a:spLocks noGrp="1"/>
          </p:cNvSpPr>
          <p:nvPr>
            <p:ph type="title"/>
          </p:nvPr>
        </p:nvSpPr>
        <p:spPr>
          <a:xfrm>
            <a:off x="93601" y="1424381"/>
            <a:ext cx="9046078" cy="300991"/>
          </a:xfrm>
          <a:prstGeom prst="rect">
            <a:avLst/>
          </a:prstGeom>
        </p:spPr>
        <p:txBody>
          <a:bodyPr/>
          <a:lstStyle/>
          <a:p>
            <a:r>
              <a:rPr lang="en-GB" kern="0">
                <a:cs typeface="Arial" pitchFamily="34" charset="0"/>
              </a:rPr>
              <a:t>Attributes of TV sources (1) - 2021</a:t>
            </a:r>
            <a:br>
              <a:rPr lang="en-GB" kern="0">
                <a:cs typeface="Arial" pitchFamily="34" charset="0"/>
              </a:rPr>
            </a:br>
            <a:r>
              <a:rPr lang="en-GB" sz="1100" i="1" kern="0">
                <a:cs typeface="Arial" pitchFamily="34" charset="0"/>
              </a:rPr>
              <a:t>% of regular users rating each source highly (7-10) </a:t>
            </a:r>
            <a:br>
              <a:rPr lang="en-GB" kern="0">
                <a:cs typeface="Arial" pitchFamily="34" charset="0"/>
              </a:rPr>
            </a:br>
            <a:endParaRPr lang="en-GB"/>
          </a:p>
        </p:txBody>
      </p:sp>
      <p:sp>
        <p:nvSpPr>
          <p:cNvPr id="10" name="Text Placeholder 3">
            <a:extLst>
              <a:ext uri="{FF2B5EF4-FFF2-40B4-BE49-F238E27FC236}">
                <a16:creationId xmlns:a16="http://schemas.microsoft.com/office/drawing/2014/main" id="{6BABF208-58C5-4142-A1AC-6D959846A66E}"/>
              </a:ext>
            </a:extLst>
          </p:cNvPr>
          <p:cNvSpPr>
            <a:spLocks noGrp="1"/>
          </p:cNvSpPr>
          <p:nvPr>
            <p:ph type="body" sz="quarter" idx="14"/>
          </p:nvPr>
        </p:nvSpPr>
        <p:spPr>
          <a:xfrm>
            <a:off x="0" y="308032"/>
            <a:ext cx="7943850" cy="705057"/>
          </a:xfrm>
          <a:prstGeom prst="rect">
            <a:avLst/>
          </a:prstGeom>
        </p:spPr>
        <p:txBody>
          <a:bodyPr anchor="t" anchorCtr="0"/>
          <a:lstStyle/>
          <a:p>
            <a:pPr>
              <a:lnSpc>
                <a:spcPts val="1800"/>
              </a:lnSpc>
            </a:pPr>
            <a:r>
              <a:rPr lang="en-GB" sz="1800"/>
              <a:t>User attitudes towards TV sources are generally consistent with 2020. </a:t>
            </a:r>
          </a:p>
        </p:txBody>
      </p:sp>
      <p:sp>
        <p:nvSpPr>
          <p:cNvPr id="13" name="Title 1">
            <a:extLst>
              <a:ext uri="{FF2B5EF4-FFF2-40B4-BE49-F238E27FC236}">
                <a16:creationId xmlns:a16="http://schemas.microsoft.com/office/drawing/2014/main" id="{90251F5A-153F-4BFD-BB23-92088EFE24DD}"/>
              </a:ext>
            </a:extLst>
          </p:cNvPr>
          <p:cNvSpPr txBox="1">
            <a:spLocks/>
          </p:cNvSpPr>
          <p:nvPr/>
        </p:nvSpPr>
        <p:spPr>
          <a:xfrm>
            <a:off x="80265" y="1168237"/>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11.5</a:t>
            </a:r>
            <a:br>
              <a:rPr lang="en-GB" sz="1800" b="1">
                <a:latin typeface="+mn-lt"/>
                <a:cs typeface="Arial" pitchFamily="34" charset="0"/>
              </a:rPr>
            </a:br>
            <a:endParaRPr lang="en-GB" sz="1800" b="1">
              <a:latin typeface="+mn-lt"/>
              <a:cs typeface="Arial" pitchFamily="34" charset="0"/>
            </a:endParaRPr>
          </a:p>
        </p:txBody>
      </p:sp>
      <p:graphicFrame>
        <p:nvGraphicFramePr>
          <p:cNvPr id="7" name="Table 6" descr="This chart shows the performance of individual TV sources against the same attributes including ‘importance to me’, ‘is high quality’ and ‘impartiality’ – using the 2021 online data.  Users of BBC and Sky News give comparatively strong ratings for ‘important to me’ (76% and 74% respectively rating each source highly) and ‘high quality’ (74% and 76%) – but the BBC scores relatively less well vs. Sky News and Channel 4 in some other areas such as on ‘range of opinions’ (58% vs 68% and 67% respectively)"/>
          <p:cNvGraphicFramePr>
            <a:graphicFrameLocks noGrp="1"/>
          </p:cNvGraphicFramePr>
          <p:nvPr>
            <p:extLst>
              <p:ext uri="{D42A27DB-BD31-4B8C-83A1-F6EECF244321}">
                <p14:modId xmlns:p14="http://schemas.microsoft.com/office/powerpoint/2010/main" val="1860672207"/>
              </p:ext>
            </p:extLst>
          </p:nvPr>
        </p:nvGraphicFramePr>
        <p:xfrm>
          <a:off x="1087897" y="1953064"/>
          <a:ext cx="6456240" cy="3654693"/>
        </p:xfrm>
        <a:graphic>
          <a:graphicData uri="http://schemas.openxmlformats.org/drawingml/2006/table">
            <a:tbl>
              <a:tblPr firstRow="1"/>
              <a:tblGrid>
                <a:gridCol w="192024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648000">
                  <a:extLst>
                    <a:ext uri="{9D8B030D-6E8A-4147-A177-3AD203B41FA5}">
                      <a16:colId xmlns:a16="http://schemas.microsoft.com/office/drawing/2014/main" val="20002"/>
                    </a:ext>
                  </a:extLst>
                </a:gridCol>
                <a:gridCol w="648000">
                  <a:extLst>
                    <a:ext uri="{9D8B030D-6E8A-4147-A177-3AD203B41FA5}">
                      <a16:colId xmlns:a16="http://schemas.microsoft.com/office/drawing/2014/main" val="20003"/>
                    </a:ext>
                  </a:extLst>
                </a:gridCol>
                <a:gridCol w="648000">
                  <a:extLst>
                    <a:ext uri="{9D8B030D-6E8A-4147-A177-3AD203B41FA5}">
                      <a16:colId xmlns:a16="http://schemas.microsoft.com/office/drawing/2014/main" val="20004"/>
                    </a:ext>
                  </a:extLst>
                </a:gridCol>
                <a:gridCol w="648000">
                  <a:extLst>
                    <a:ext uri="{9D8B030D-6E8A-4147-A177-3AD203B41FA5}">
                      <a16:colId xmlns:a16="http://schemas.microsoft.com/office/drawing/2014/main" val="20005"/>
                    </a:ext>
                  </a:extLst>
                </a:gridCol>
                <a:gridCol w="648000">
                  <a:extLst>
                    <a:ext uri="{9D8B030D-6E8A-4147-A177-3AD203B41FA5}">
                      <a16:colId xmlns:a16="http://schemas.microsoft.com/office/drawing/2014/main" val="20006"/>
                    </a:ext>
                  </a:extLst>
                </a:gridCol>
                <a:gridCol w="648000">
                  <a:extLst>
                    <a:ext uri="{9D8B030D-6E8A-4147-A177-3AD203B41FA5}">
                      <a16:colId xmlns:a16="http://schemas.microsoft.com/office/drawing/2014/main" val="20007"/>
                    </a:ext>
                  </a:extLst>
                </a:gridCol>
              </a:tblGrid>
              <a:tr h="396000">
                <a:tc>
                  <a:txBody>
                    <a:bodyPr/>
                    <a:lstStyle/>
                    <a:p>
                      <a:pPr algn="l" fontAlgn="b">
                        <a:lnSpc>
                          <a:spcPct val="90000"/>
                        </a:lnSpc>
                      </a:pPr>
                      <a:endParaRPr lang="en-US" sz="800" b="0" i="0" u="none" strike="noStrike">
                        <a:solidFill>
                          <a:schemeClr val="tx1"/>
                        </a:solidFill>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100" b="1" i="0" u="none" strike="noStrike" kern="1200">
                          <a:solidFill>
                            <a:schemeClr val="bg1"/>
                          </a:solidFill>
                          <a:latin typeface="Calibri"/>
                          <a:ea typeface="+mn-ea"/>
                          <a:cs typeface="+mn-cs"/>
                        </a:rPr>
                        <a:t>BBC </a:t>
                      </a:r>
                      <a:br>
                        <a:rPr lang="en-US" sz="1100" b="1" i="0" u="none" strike="noStrike" kern="1200">
                          <a:solidFill>
                            <a:schemeClr val="bg1"/>
                          </a:solidFill>
                          <a:latin typeface="Calibri"/>
                          <a:ea typeface="+mn-ea"/>
                          <a:cs typeface="+mn-cs"/>
                        </a:rPr>
                      </a:br>
                      <a:r>
                        <a:rPr lang="en-US" sz="1100" b="1" i="0" u="none" strike="noStrike" kern="1200">
                          <a:solidFill>
                            <a:schemeClr val="bg1"/>
                          </a:solidFill>
                          <a:latin typeface="Calibri"/>
                          <a:ea typeface="+mn-ea"/>
                          <a:cs typeface="+mn-cs"/>
                        </a:rPr>
                        <a:t>TV</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100" b="1" i="0" u="none" strike="noStrike" kern="1200">
                          <a:solidFill>
                            <a:schemeClr val="bg1"/>
                          </a:solidFill>
                          <a:latin typeface="Calibri"/>
                          <a:ea typeface="+mn-ea"/>
                          <a:cs typeface="+mn-cs"/>
                        </a:rPr>
                        <a:t>ITV</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100" b="1" i="0" u="none" strike="noStrike" kern="1200">
                          <a:solidFill>
                            <a:schemeClr val="bg1"/>
                          </a:solidFill>
                          <a:latin typeface="Calibri"/>
                          <a:ea typeface="+mn-ea"/>
                          <a:cs typeface="+mn-cs"/>
                        </a:rPr>
                        <a:t>Sky </a:t>
                      </a:r>
                      <a:br>
                        <a:rPr lang="en-US" sz="1100" b="1" i="0" u="none" strike="noStrike" kern="1200">
                          <a:solidFill>
                            <a:schemeClr val="bg1"/>
                          </a:solidFill>
                          <a:latin typeface="Calibri"/>
                          <a:ea typeface="+mn-ea"/>
                          <a:cs typeface="+mn-cs"/>
                        </a:rPr>
                      </a:br>
                      <a:r>
                        <a:rPr lang="en-US" sz="1100" b="1" i="0" u="none" strike="noStrike" kern="1200">
                          <a:solidFill>
                            <a:schemeClr val="bg1"/>
                          </a:solidFill>
                          <a:latin typeface="Calibri"/>
                          <a:ea typeface="+mn-ea"/>
                          <a:cs typeface="+mn-cs"/>
                        </a:rPr>
                        <a:t>News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100" b="1" i="0" u="none" strike="noStrike" kern="1200">
                          <a:solidFill>
                            <a:schemeClr val="bg1"/>
                          </a:solidFill>
                          <a:latin typeface="Calibri"/>
                          <a:ea typeface="+mn-ea"/>
                          <a:cs typeface="+mn-cs"/>
                        </a:rPr>
                        <a:t>Channel </a:t>
                      </a:r>
                      <a:br>
                        <a:rPr lang="en-US" sz="1100" b="1" i="0" u="none" strike="noStrike" kern="1200">
                          <a:solidFill>
                            <a:schemeClr val="bg1"/>
                          </a:solidFill>
                          <a:latin typeface="Calibri"/>
                          <a:ea typeface="+mn-ea"/>
                          <a:cs typeface="+mn-cs"/>
                        </a:rPr>
                      </a:br>
                      <a:r>
                        <a:rPr lang="en-US" sz="1100" b="1" i="0" u="none" strike="noStrike" kern="1200">
                          <a:solidFill>
                            <a:schemeClr val="bg1"/>
                          </a:solidFill>
                          <a:latin typeface="Calibri"/>
                          <a:ea typeface="+mn-ea"/>
                          <a:cs typeface="+mn-cs"/>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100" b="1" i="0" u="none" strike="noStrike" kern="1200">
                          <a:solidFill>
                            <a:schemeClr val="bg1"/>
                          </a:solidFill>
                          <a:latin typeface="Calibri"/>
                          <a:ea typeface="+mn-ea"/>
                          <a:cs typeface="+mn-cs"/>
                        </a:rPr>
                        <a:t>Channel </a:t>
                      </a:r>
                      <a:br>
                        <a:rPr lang="en-US" sz="1100" b="1" i="0" u="none" strike="noStrike" kern="1200">
                          <a:solidFill>
                            <a:schemeClr val="bg1"/>
                          </a:solidFill>
                          <a:latin typeface="Calibri"/>
                          <a:ea typeface="+mn-ea"/>
                          <a:cs typeface="+mn-cs"/>
                        </a:rPr>
                      </a:br>
                      <a:r>
                        <a:rPr lang="en-US" sz="1100" b="1" i="0" u="none" strike="noStrike" kern="1200">
                          <a:solidFill>
                            <a:schemeClr val="bg1"/>
                          </a:solidFill>
                          <a:latin typeface="Calibri"/>
                          <a:ea typeface="+mn-ea"/>
                          <a:cs typeface="+mn-cs"/>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100" b="1" i="0" u="none" strike="noStrike" kern="1200">
                          <a:solidFill>
                            <a:schemeClr val="bg1"/>
                          </a:solidFill>
                          <a:latin typeface="Calibri"/>
                          <a:ea typeface="+mn-ea"/>
                          <a:cs typeface="+mn-cs"/>
                        </a:rPr>
                        <a:t>CNN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100" b="1" i="0" u="none" strike="noStrike" kern="1200">
                          <a:solidFill>
                            <a:schemeClr val="bg1"/>
                          </a:solidFill>
                          <a:latin typeface="Calibri"/>
                          <a:ea typeface="+mn-ea"/>
                          <a:cs typeface="+mn-cs"/>
                        </a:rPr>
                        <a:t>Al </a:t>
                      </a:r>
                      <a:br>
                        <a:rPr lang="en-US" sz="1100" b="1" i="0" u="none" strike="noStrike" kern="1200">
                          <a:solidFill>
                            <a:schemeClr val="bg1"/>
                          </a:solidFill>
                          <a:latin typeface="Calibri"/>
                          <a:ea typeface="+mn-ea"/>
                          <a:cs typeface="+mn-cs"/>
                        </a:rPr>
                      </a:br>
                      <a:r>
                        <a:rPr lang="en-US" sz="1100" b="1" i="0" u="none" strike="noStrike" kern="1200">
                          <a:solidFill>
                            <a:schemeClr val="bg1"/>
                          </a:solidFill>
                          <a:latin typeface="Calibri"/>
                          <a:ea typeface="+mn-ea"/>
                          <a:cs typeface="+mn-cs"/>
                        </a:rPr>
                        <a:t>Jazeera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123536">
                <a:tc>
                  <a:txBody>
                    <a:bodyPr/>
                    <a:lstStyle/>
                    <a:p>
                      <a:pPr algn="l" fontAlgn="b">
                        <a:lnSpc>
                          <a:spcPct val="90000"/>
                        </a:lnSpc>
                      </a:pPr>
                      <a:endParaRPr lang="en-US" sz="800" b="0" i="0" u="none" strike="noStrike">
                        <a:solidFill>
                          <a:schemeClr val="tx1"/>
                        </a:solidFill>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800" b="0" i="1" u="none" strike="noStrike">
                          <a:solidFill>
                            <a:schemeClr val="bg1"/>
                          </a:solidFill>
                          <a:effectLst/>
                          <a:latin typeface="Calibri" panose="020F0502020204030204" pitchFamily="34" charset="0"/>
                        </a:rPr>
                        <a:t>2165</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1381</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895</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641</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305</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234</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136</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347472">
                <a:tc>
                  <a:txBody>
                    <a:bodyPr/>
                    <a:lstStyle/>
                    <a:p>
                      <a:pPr algn="l" rtl="0" fontAlgn="b"/>
                      <a:r>
                        <a:rPr lang="en-CA" sz="1100" b="0" i="0" u="none" strike="noStrike">
                          <a:solidFill>
                            <a:schemeClr val="bg1"/>
                          </a:solidFill>
                          <a:effectLst/>
                          <a:latin typeface="Calibri" panose="020F0502020204030204" pitchFamily="34" charset="0"/>
                        </a:rPr>
                        <a:t>Is important to me personally</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100" b="0" i="0" u="none" strike="noStrike">
                          <a:solidFill>
                            <a:srgbClr val="000000"/>
                          </a:solidFill>
                          <a:effectLst/>
                          <a:latin typeface="Calibri" panose="020F0502020204030204" pitchFamily="34" charset="0"/>
                        </a:rPr>
                        <a:t>76%</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67%</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74%</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65%</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58%</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60%</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60%</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2"/>
                  </a:ext>
                </a:extLst>
              </a:tr>
              <a:tr h="347472">
                <a:tc>
                  <a:txBody>
                    <a:bodyPr/>
                    <a:lstStyle/>
                    <a:p>
                      <a:pPr algn="l" rtl="0" fontAlgn="b"/>
                      <a:r>
                        <a:rPr lang="en-US" sz="1100" b="0" i="0" u="none" strike="noStrike">
                          <a:solidFill>
                            <a:schemeClr val="bg1"/>
                          </a:solidFill>
                          <a:effectLst/>
                          <a:latin typeface="Calibri" panose="020F0502020204030204" pitchFamily="34" charset="0"/>
                        </a:rPr>
                        <a:t>Is high quality</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100" b="0" i="0" u="none" strike="noStrike">
                          <a:solidFill>
                            <a:srgbClr val="000000"/>
                          </a:solidFill>
                          <a:effectLst/>
                          <a:latin typeface="Calibri" panose="020F0502020204030204" pitchFamily="34" charset="0"/>
                        </a:rPr>
                        <a:t>74%</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73%</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76%</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72%</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58%</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67%</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3"/>
                  </a:ext>
                </a:extLst>
              </a:tr>
              <a:tr h="347472">
                <a:tc>
                  <a:txBody>
                    <a:bodyPr/>
                    <a:lstStyle/>
                    <a:p>
                      <a:pPr algn="l" rtl="0" fontAlgn="b">
                        <a:lnSpc>
                          <a:spcPct val="90000"/>
                        </a:lnSpc>
                      </a:pPr>
                      <a:r>
                        <a:rPr lang="en-CA" sz="1100" b="0" i="0" u="none" strike="noStrike">
                          <a:solidFill>
                            <a:schemeClr val="bg1"/>
                          </a:solidFill>
                          <a:effectLst/>
                          <a:latin typeface="Calibri" panose="020F0502020204030204" pitchFamily="34" charset="0"/>
                        </a:rPr>
                        <a:t>Helps me understand what's going on in the world today</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100" b="0" i="0" u="none" strike="noStrike">
                          <a:solidFill>
                            <a:srgbClr val="000000"/>
                          </a:solidFill>
                          <a:effectLst/>
                          <a:latin typeface="Calibri" panose="020F0502020204030204" pitchFamily="34" charset="0"/>
                        </a:rPr>
                        <a:t>73%</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75%</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70%</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56%</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70%</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4"/>
                  </a:ext>
                </a:extLst>
              </a:tr>
              <a:tr h="347472">
                <a:tc>
                  <a:txBody>
                    <a:bodyPr/>
                    <a:lstStyle/>
                    <a:p>
                      <a:pPr algn="l" rtl="0" fontAlgn="b"/>
                      <a:r>
                        <a:rPr lang="en-US" sz="1100" b="0" i="0" u="none" strike="noStrike">
                          <a:solidFill>
                            <a:schemeClr val="bg1"/>
                          </a:solidFill>
                          <a:effectLst/>
                          <a:latin typeface="Calibri" panose="020F0502020204030204" pitchFamily="34" charset="0"/>
                        </a:rPr>
                        <a:t>Is accurate</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100" b="0" i="0" u="none" strike="noStrike">
                          <a:solidFill>
                            <a:srgbClr val="000000"/>
                          </a:solidFill>
                          <a:effectLst/>
                          <a:latin typeface="Calibri" panose="020F0502020204030204" pitchFamily="34" charset="0"/>
                        </a:rPr>
                        <a:t>71%</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70%</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72%</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70%</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57%</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68%</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59%</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5"/>
                  </a:ext>
                </a:extLst>
              </a:tr>
              <a:tr h="347472">
                <a:tc>
                  <a:txBody>
                    <a:bodyPr/>
                    <a:lstStyle/>
                    <a:p>
                      <a:pPr algn="l" rtl="0" fontAlgn="b"/>
                      <a:r>
                        <a:rPr lang="en-US" sz="1100" b="0" i="0" u="none" strike="noStrike">
                          <a:solidFill>
                            <a:schemeClr val="bg1"/>
                          </a:solidFill>
                          <a:effectLst/>
                          <a:latin typeface="Calibri" panose="020F0502020204030204" pitchFamily="34" charset="0"/>
                        </a:rPr>
                        <a:t>Is trustworthy</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100" b="0" i="0" u="none" strike="noStrike">
                          <a:solidFill>
                            <a:srgbClr val="000000"/>
                          </a:solidFill>
                          <a:effectLst/>
                          <a:latin typeface="Calibri" panose="020F0502020204030204" pitchFamily="34" charset="0"/>
                        </a:rPr>
                        <a:t>68%</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70%</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70%</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71%</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60%</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63%</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60%</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6"/>
                  </a:ext>
                </a:extLst>
              </a:tr>
              <a:tr h="347472">
                <a:tc>
                  <a:txBody>
                    <a:bodyPr/>
                    <a:lstStyle/>
                    <a:p>
                      <a:pPr algn="l" rtl="0" fontAlgn="b"/>
                      <a:r>
                        <a:rPr lang="en-CA" sz="1100" b="0" i="0" u="none" strike="noStrike">
                          <a:solidFill>
                            <a:schemeClr val="bg1"/>
                          </a:solidFill>
                          <a:effectLst/>
                          <a:latin typeface="Calibri" panose="020F0502020204030204" pitchFamily="34" charset="0"/>
                        </a:rPr>
                        <a:t>Offers a range of opinions</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100" b="0" i="0" u="none" strike="noStrike">
                          <a:solidFill>
                            <a:srgbClr val="000000"/>
                          </a:solidFill>
                          <a:effectLst/>
                          <a:latin typeface="Calibri" panose="020F0502020204030204" pitchFamily="34" charset="0"/>
                        </a:rPr>
                        <a:t>58%</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64%</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68%</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67%</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51%</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64%</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57%</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7"/>
                  </a:ext>
                </a:extLst>
              </a:tr>
              <a:tr h="347472">
                <a:tc>
                  <a:txBody>
                    <a:bodyPr/>
                    <a:lstStyle/>
                    <a:p>
                      <a:pPr algn="l" rtl="0" fontAlgn="b">
                        <a:lnSpc>
                          <a:spcPct val="90000"/>
                        </a:lnSpc>
                      </a:pPr>
                      <a:r>
                        <a:rPr lang="en-CA" sz="1100" b="0" i="0" u="none" strike="noStrike">
                          <a:solidFill>
                            <a:schemeClr val="bg1"/>
                          </a:solidFill>
                          <a:effectLst/>
                          <a:latin typeface="Calibri" panose="020F0502020204030204" pitchFamily="34" charset="0"/>
                        </a:rPr>
                        <a:t>Has a depth of analysis and content not available elsewhere</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100" b="0" i="0" u="none" strike="noStrike">
                          <a:solidFill>
                            <a:srgbClr val="000000"/>
                          </a:solidFill>
                          <a:effectLst/>
                          <a:latin typeface="Calibri" panose="020F0502020204030204" pitchFamily="34" charset="0"/>
                        </a:rPr>
                        <a:t>60%</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55%</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68%</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66%</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50%</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65%</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66%</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8"/>
                  </a:ext>
                </a:extLst>
              </a:tr>
              <a:tr h="347472">
                <a:tc>
                  <a:txBody>
                    <a:bodyPr/>
                    <a:lstStyle/>
                    <a:p>
                      <a:pPr algn="l" rtl="0" fontAlgn="b"/>
                      <a:r>
                        <a:rPr lang="en-CA" sz="1100" b="0" i="0" u="none" strike="noStrike">
                          <a:solidFill>
                            <a:schemeClr val="bg1"/>
                          </a:solidFill>
                          <a:effectLst/>
                          <a:latin typeface="Calibri" panose="020F0502020204030204" pitchFamily="34" charset="0"/>
                        </a:rPr>
                        <a:t>Helps me make up my mind</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100" b="0" i="0" u="none" strike="noStrike">
                          <a:solidFill>
                            <a:srgbClr val="000000"/>
                          </a:solidFill>
                          <a:effectLst/>
                          <a:latin typeface="Calibri" panose="020F0502020204030204" pitchFamily="34" charset="0"/>
                        </a:rPr>
                        <a:t>56%</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59%</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64%</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63%</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53%</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60%</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55%</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9"/>
                  </a:ext>
                </a:extLst>
              </a:tr>
              <a:tr h="347472">
                <a:tc>
                  <a:txBody>
                    <a:bodyPr/>
                    <a:lstStyle/>
                    <a:p>
                      <a:pPr algn="l" rtl="0" fontAlgn="b"/>
                      <a:r>
                        <a:rPr lang="en-US" sz="1100" b="0" i="0" u="none" strike="noStrike">
                          <a:solidFill>
                            <a:schemeClr val="bg1"/>
                          </a:solidFill>
                          <a:effectLst/>
                          <a:latin typeface="Calibri" panose="020F0502020204030204" pitchFamily="34" charset="0"/>
                        </a:rPr>
                        <a:t>Is impartial</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100" b="0" i="0" u="none" strike="noStrike">
                          <a:solidFill>
                            <a:srgbClr val="000000"/>
                          </a:solidFill>
                          <a:effectLst/>
                          <a:latin typeface="Calibri" panose="020F0502020204030204" pitchFamily="34" charset="0"/>
                        </a:rPr>
                        <a:t>55%</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63%</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61%</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63%</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55%</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55%</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b"/>
                      <a:r>
                        <a:rPr lang="en-US" sz="1100" b="0" i="0" u="none" strike="noStrike">
                          <a:solidFill>
                            <a:srgbClr val="000000"/>
                          </a:solidFill>
                          <a:effectLst/>
                          <a:latin typeface="Calibri" panose="020F0502020204030204" pitchFamily="34" charset="0"/>
                        </a:rPr>
                        <a:t>51%</a:t>
                      </a:r>
                    </a:p>
                  </a:txBody>
                  <a:tcPr marL="9525"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10"/>
                  </a:ext>
                </a:extLst>
              </a:tr>
            </a:tbl>
          </a:graphicData>
        </a:graphic>
      </p:graphicFrame>
      <p:sp>
        <p:nvSpPr>
          <p:cNvPr id="8" name="Isosceles Triangle 7">
            <a:extLst>
              <a:ext uri="{FF2B5EF4-FFF2-40B4-BE49-F238E27FC236}">
                <a16:creationId xmlns:a16="http://schemas.microsoft.com/office/drawing/2014/main" id="{FC469D78-757D-49EC-8771-8CDA0E20A742}"/>
              </a:ext>
              <a:ext uri="{C183D7F6-B498-43B3-948B-1728B52AA6E4}">
                <adec:decorative xmlns:adec="http://schemas.microsoft.com/office/drawing/2017/decorative" val="1"/>
              </a:ext>
            </a:extLst>
          </p:cNvPr>
          <p:cNvSpPr/>
          <p:nvPr/>
        </p:nvSpPr>
        <p:spPr bwMode="ltGray">
          <a:xfrm rot="10800000">
            <a:off x="7393322" y="5400367"/>
            <a:ext cx="91440" cy="9144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5" name="Text Placeholder 6"/>
          <p:cNvSpPr>
            <a:spLocks noGrp="1"/>
          </p:cNvSpPr>
          <p:nvPr>
            <p:ph type="body" sz="quarter" idx="12"/>
          </p:nvPr>
        </p:nvSpPr>
        <p:spPr>
          <a:xfrm>
            <a:off x="0" y="5981677"/>
            <a:ext cx="8942247" cy="880439"/>
          </a:xfrm>
        </p:spPr>
        <p:txBody>
          <a:bodyPr/>
          <a:lstStyle/>
          <a:p>
            <a:pPr>
              <a:spcBef>
                <a:spcPts val="100"/>
              </a:spcBef>
              <a:tabLst>
                <a:tab pos="8696325" algn="r"/>
              </a:tabLst>
            </a:pPr>
            <a:r>
              <a:rPr lang="en-CA"/>
              <a:t>Source: Ofcom News Consumption Survey 2021 - ONLINE sample only 	</a:t>
            </a:r>
            <a:r>
              <a:rPr lang="en-US"/>
              <a:t> Green/red triangles </a:t>
            </a:r>
            <a:r>
              <a:rPr lang="en-GB"/>
              <a:t>indicate statistically significant differences between 2021 and 2020</a:t>
            </a:r>
          </a:p>
          <a:p>
            <a:pPr>
              <a:spcBef>
                <a:spcPts val="100"/>
              </a:spcBef>
            </a:pPr>
            <a:r>
              <a:rPr lang="nl-NL"/>
              <a:t>Question: E2. How important is &lt;BRAND&gt; as a source of news to you personally?  E3. And to what extent do you think the following statements apply to &lt;BRAND&gt; as a news source? Answer using a scale of 1 to 10</a:t>
            </a:r>
            <a:endParaRPr lang="en-US"/>
          </a:p>
          <a:p>
            <a:pPr>
              <a:spcBef>
                <a:spcPts val="100"/>
              </a:spcBef>
            </a:pPr>
            <a:r>
              <a:rPr lang="en-GB"/>
              <a:t>Base: All using each source for news at least weekly 2021 – bases shown above</a:t>
            </a:r>
          </a:p>
          <a:p>
            <a:pPr>
              <a:spcBef>
                <a:spcPts val="240"/>
              </a:spcBef>
            </a:pPr>
            <a:endParaRPr lang="en-GB"/>
          </a:p>
        </p:txBody>
      </p:sp>
      <p:sp>
        <p:nvSpPr>
          <p:cNvPr id="11" name="TextBox 10">
            <a:extLst>
              <a:ext uri="{FF2B5EF4-FFF2-40B4-BE49-F238E27FC236}">
                <a16:creationId xmlns:a16="http://schemas.microsoft.com/office/drawing/2014/main" id="{95ADCFF7-45D9-4551-B1B1-2890321EBF79}"/>
              </a:ext>
            </a:extLst>
          </p:cNvPr>
          <p:cNvSpPr txBox="1"/>
          <p:nvPr/>
        </p:nvSpPr>
        <p:spPr>
          <a:xfrm>
            <a:off x="6375903" y="6523539"/>
            <a:ext cx="2444247" cy="257369"/>
          </a:xfrm>
          <a:prstGeom prst="rect">
            <a:avLst/>
          </a:prstGeom>
          <a:solidFill>
            <a:schemeClr val="accent5">
              <a:lumMod val="20000"/>
              <a:lumOff val="80000"/>
            </a:schemeClr>
          </a:solidFill>
        </p:spPr>
        <p:txBody>
          <a:bodyPr wrap="square" lIns="36000" tIns="36000" rIns="36000" bIns="36000" rtlCol="0">
            <a:spAutoFit/>
          </a:bodyPr>
          <a:lstStyle/>
          <a:p>
            <a:pPr algn="ctr"/>
            <a:r>
              <a:rPr lang="en-GB" sz="1200"/>
              <a:t>2020 and 2021 ONLINE SAMPLE ONLY </a:t>
            </a:r>
          </a:p>
        </p:txBody>
      </p:sp>
    </p:spTree>
    <p:extLst>
      <p:ext uri="{BB962C8B-B14F-4D97-AF65-F5344CB8AC3E}">
        <p14:creationId xmlns:p14="http://schemas.microsoft.com/office/powerpoint/2010/main" val="38561870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p:cNvSpPr>
            <a:spLocks noGrp="1"/>
          </p:cNvSpPr>
          <p:nvPr>
            <p:ph type="title"/>
          </p:nvPr>
        </p:nvSpPr>
        <p:spPr>
          <a:xfrm>
            <a:off x="94378" y="1268533"/>
            <a:ext cx="9046078" cy="300991"/>
          </a:xfrm>
          <a:prstGeom prst="rect">
            <a:avLst/>
          </a:prstGeom>
        </p:spPr>
        <p:txBody>
          <a:bodyPr/>
          <a:lstStyle/>
          <a:p>
            <a:r>
              <a:rPr lang="en-GB" kern="0">
                <a:cs typeface="Arial" pitchFamily="34" charset="0"/>
              </a:rPr>
              <a:t>Attributes of TV sources (2) - 2021</a:t>
            </a:r>
            <a:br>
              <a:rPr lang="en-GB" kern="0">
                <a:cs typeface="Arial" pitchFamily="34" charset="0"/>
              </a:rPr>
            </a:br>
            <a:r>
              <a:rPr lang="en-GB" sz="1100" i="1" kern="0">
                <a:cs typeface="Arial" pitchFamily="34" charset="0"/>
              </a:rPr>
              <a:t>% of regular users rating each source highly (7-10) </a:t>
            </a:r>
            <a:br>
              <a:rPr lang="en-GB" kern="0">
                <a:cs typeface="Arial" pitchFamily="34" charset="0"/>
              </a:rPr>
            </a:br>
            <a:endParaRPr lang="en-GB"/>
          </a:p>
        </p:txBody>
      </p:sp>
      <p:sp>
        <p:nvSpPr>
          <p:cNvPr id="4" name="Text Placeholder 3"/>
          <p:cNvSpPr>
            <a:spLocks noGrp="1"/>
          </p:cNvSpPr>
          <p:nvPr>
            <p:ph type="body" sz="quarter" idx="14"/>
          </p:nvPr>
        </p:nvSpPr>
        <p:spPr>
          <a:xfrm>
            <a:off x="12284" y="336342"/>
            <a:ext cx="7668000" cy="705057"/>
          </a:xfrm>
          <a:prstGeom prst="rect">
            <a:avLst/>
          </a:prstGeom>
        </p:spPr>
        <p:txBody>
          <a:bodyPr anchor="t" anchorCtr="0"/>
          <a:lstStyle/>
          <a:p>
            <a:pPr>
              <a:lnSpc>
                <a:spcPts val="1800"/>
              </a:lnSpc>
            </a:pPr>
            <a:r>
              <a:rPr lang="en-GB" sz="1800"/>
              <a:t>Users of Sky News give better ratings for ‘International news’, whereas users of ITV and BBC provide better scores for ‘Regional/Local’ news</a:t>
            </a:r>
          </a:p>
        </p:txBody>
      </p:sp>
      <p:sp>
        <p:nvSpPr>
          <p:cNvPr id="16" name="Title 1">
            <a:extLst>
              <a:ext uri="{FF2B5EF4-FFF2-40B4-BE49-F238E27FC236}">
                <a16:creationId xmlns:a16="http://schemas.microsoft.com/office/drawing/2014/main" id="{96E55FAC-4508-4ED5-B00B-DE3D85B0DD0A}"/>
              </a:ext>
            </a:extLst>
          </p:cNvPr>
          <p:cNvSpPr txBox="1">
            <a:spLocks/>
          </p:cNvSpPr>
          <p:nvPr/>
        </p:nvSpPr>
        <p:spPr>
          <a:xfrm>
            <a:off x="91514" y="991571"/>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11.6</a:t>
            </a:r>
            <a:br>
              <a:rPr lang="en-GB" sz="1800" b="1">
                <a:latin typeface="+mn-lt"/>
                <a:cs typeface="Arial" pitchFamily="34" charset="0"/>
              </a:rPr>
            </a:br>
            <a:endParaRPr lang="en-GB" sz="1800" b="1">
              <a:latin typeface="+mn-lt"/>
              <a:cs typeface="Arial" pitchFamily="34" charset="0"/>
            </a:endParaRPr>
          </a:p>
        </p:txBody>
      </p:sp>
      <p:pic>
        <p:nvPicPr>
          <p:cNvPr id="3" name="Picture 2" descr="This chart shows the performance of the TV sources against a range of attributes – including ‘good for intenational news’ and ‘good for regional/local news’ – using the 2021 online data.  Users of Sky News give better ratings for ‘good for international news’ (78% rating this highly), whereas users of ITV and BBC provide better scores for ‘good for regional/local’ news (73% and 68% respectively)">
            <a:extLst>
              <a:ext uri="{FF2B5EF4-FFF2-40B4-BE49-F238E27FC236}">
                <a16:creationId xmlns:a16="http://schemas.microsoft.com/office/drawing/2014/main" id="{35A38E41-90A3-4B75-B445-868DDB35A72A}"/>
              </a:ext>
            </a:extLst>
          </p:cNvPr>
          <p:cNvPicPr>
            <a:picLocks noChangeAspect="1"/>
          </p:cNvPicPr>
          <p:nvPr/>
        </p:nvPicPr>
        <p:blipFill>
          <a:blip r:embed="rId3"/>
          <a:stretch>
            <a:fillRect/>
          </a:stretch>
        </p:blipFill>
        <p:spPr>
          <a:xfrm>
            <a:off x="286606" y="1826464"/>
            <a:ext cx="9144000" cy="4105835"/>
          </a:xfrm>
          <a:prstGeom prst="rect">
            <a:avLst/>
          </a:prstGeom>
        </p:spPr>
      </p:pic>
      <p:sp>
        <p:nvSpPr>
          <p:cNvPr id="15" name="Text Placeholder 6"/>
          <p:cNvSpPr>
            <a:spLocks noGrp="1"/>
          </p:cNvSpPr>
          <p:nvPr>
            <p:ph type="body" sz="quarter" idx="12"/>
          </p:nvPr>
        </p:nvSpPr>
        <p:spPr>
          <a:xfrm>
            <a:off x="11253" y="5977560"/>
            <a:ext cx="8942247" cy="880439"/>
          </a:xfrm>
        </p:spPr>
        <p:txBody>
          <a:bodyPr/>
          <a:lstStyle/>
          <a:p>
            <a:pPr>
              <a:spcBef>
                <a:spcPts val="240"/>
              </a:spcBef>
              <a:tabLst>
                <a:tab pos="8696325" algn="r"/>
              </a:tabLst>
            </a:pPr>
            <a:r>
              <a:rPr lang="en-CA"/>
              <a:t>Source: Ofcom News Consumption Survey 2021 - ONLINE sample only 	</a:t>
            </a:r>
            <a:r>
              <a:rPr lang="en-US"/>
              <a:t> Green/red triangles </a:t>
            </a:r>
            <a:r>
              <a:rPr lang="en-GB"/>
              <a:t>indicate statistically significant differences between 2021 and 2020</a:t>
            </a:r>
          </a:p>
          <a:p>
            <a:pPr>
              <a:spcBef>
                <a:spcPts val="240"/>
              </a:spcBef>
            </a:pPr>
            <a:r>
              <a:rPr lang="nl-NL"/>
              <a:t>Question: E2. How important is &lt;BRAND&gt; as a source of news to you personally?  E3. And to what extent do you think the following statements apply to &lt;BRAND&gt; as a news source? Answer using a scale of 1 to 10</a:t>
            </a:r>
            <a:endParaRPr lang="en-US"/>
          </a:p>
          <a:p>
            <a:pPr fontAlgn="b"/>
            <a:r>
              <a:rPr lang="en-GB"/>
              <a:t>Base: All using each source for news at least weekly 2021 – BBC TV=2165, ITV=1381, Sky News Channel=895, </a:t>
            </a:r>
            <a:br>
              <a:rPr lang="en-GB"/>
            </a:br>
            <a:r>
              <a:rPr lang="en-GB"/>
              <a:t>Channel 4=641, Channel 5=305</a:t>
            </a:r>
          </a:p>
        </p:txBody>
      </p:sp>
      <p:sp>
        <p:nvSpPr>
          <p:cNvPr id="22" name="TextBox 21">
            <a:extLst>
              <a:ext uri="{FF2B5EF4-FFF2-40B4-BE49-F238E27FC236}">
                <a16:creationId xmlns:a16="http://schemas.microsoft.com/office/drawing/2014/main" id="{717A9836-8F58-434C-9CF3-60DC367764BD}"/>
              </a:ext>
            </a:extLst>
          </p:cNvPr>
          <p:cNvSpPr txBox="1"/>
          <p:nvPr/>
        </p:nvSpPr>
        <p:spPr>
          <a:xfrm>
            <a:off x="6375903" y="6523539"/>
            <a:ext cx="2444247" cy="257369"/>
          </a:xfrm>
          <a:prstGeom prst="rect">
            <a:avLst/>
          </a:prstGeom>
          <a:solidFill>
            <a:schemeClr val="accent5">
              <a:lumMod val="20000"/>
              <a:lumOff val="80000"/>
            </a:schemeClr>
          </a:solidFill>
        </p:spPr>
        <p:txBody>
          <a:bodyPr wrap="square" lIns="36000" tIns="36000" rIns="36000" bIns="36000" rtlCol="0">
            <a:spAutoFit/>
          </a:bodyPr>
          <a:lstStyle/>
          <a:p>
            <a:pPr algn="ctr"/>
            <a:r>
              <a:rPr lang="en-GB" sz="1200"/>
              <a:t>2020 and 2021 ONLINE SAMPLE ONLY </a:t>
            </a:r>
          </a:p>
        </p:txBody>
      </p:sp>
    </p:spTree>
    <p:extLst>
      <p:ext uri="{BB962C8B-B14F-4D97-AF65-F5344CB8AC3E}">
        <p14:creationId xmlns:p14="http://schemas.microsoft.com/office/powerpoint/2010/main" val="20028457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p:cNvSpPr>
            <a:spLocks noGrp="1"/>
          </p:cNvSpPr>
          <p:nvPr>
            <p:ph type="title"/>
          </p:nvPr>
        </p:nvSpPr>
        <p:spPr>
          <a:xfrm>
            <a:off x="96461" y="1378139"/>
            <a:ext cx="9046078" cy="331090"/>
          </a:xfrm>
          <a:prstGeom prst="rect">
            <a:avLst/>
          </a:prstGeom>
        </p:spPr>
        <p:txBody>
          <a:bodyPr/>
          <a:lstStyle/>
          <a:p>
            <a:r>
              <a:rPr lang="en-GB" kern="0">
                <a:cs typeface="Arial" pitchFamily="34" charset="0"/>
              </a:rPr>
              <a:t>Attributes of Print Newspaper sources - 2021</a:t>
            </a:r>
            <a:br>
              <a:rPr lang="en-GB" kern="0">
                <a:cs typeface="Arial" pitchFamily="34" charset="0"/>
              </a:rPr>
            </a:br>
            <a:r>
              <a:rPr lang="en-GB" sz="1100" i="1" kern="0">
                <a:cs typeface="Arial" pitchFamily="34" charset="0"/>
              </a:rPr>
              <a:t>% of regular users rating each source highly (7-10) </a:t>
            </a:r>
            <a:br>
              <a:rPr lang="en-GB" kern="0">
                <a:cs typeface="Arial" pitchFamily="34" charset="0"/>
              </a:rPr>
            </a:br>
            <a:endParaRPr lang="en-GB"/>
          </a:p>
        </p:txBody>
      </p:sp>
      <p:sp>
        <p:nvSpPr>
          <p:cNvPr id="4" name="Text Placeholder 3"/>
          <p:cNvSpPr>
            <a:spLocks noGrp="1"/>
          </p:cNvSpPr>
          <p:nvPr>
            <p:ph type="body" sz="quarter" idx="14"/>
          </p:nvPr>
        </p:nvSpPr>
        <p:spPr>
          <a:xfrm>
            <a:off x="30557" y="288759"/>
            <a:ext cx="7515302" cy="705057"/>
          </a:xfrm>
          <a:prstGeom prst="rect">
            <a:avLst/>
          </a:prstGeom>
        </p:spPr>
        <p:txBody>
          <a:bodyPr/>
          <a:lstStyle/>
          <a:p>
            <a:pPr>
              <a:lnSpc>
                <a:spcPts val="1800"/>
              </a:lnSpc>
            </a:pPr>
            <a:r>
              <a:rPr lang="en-GB" sz="1800" kern="0">
                <a:cs typeface="Arial" panose="020B0604020202020204" pitchFamily="34" charset="0"/>
              </a:rPr>
              <a:t>Readers of The Express and The Metro claim these titles are increasingly important to them. Readers of The Guardian, The Telegraph and The Times continue to rate these titles comparatively highly for ‘high quality’, ‘helps me understand what's going on’, ‘accurate’, ‘trustworthy’ and ‘depth of analysis’</a:t>
            </a:r>
            <a:endParaRPr lang="en-GB" sz="1900"/>
          </a:p>
        </p:txBody>
      </p:sp>
      <p:sp>
        <p:nvSpPr>
          <p:cNvPr id="9" name="Title 1">
            <a:extLst>
              <a:ext uri="{FF2B5EF4-FFF2-40B4-BE49-F238E27FC236}">
                <a16:creationId xmlns:a16="http://schemas.microsoft.com/office/drawing/2014/main" id="{668ADACF-841F-4DCB-9001-80654F340E83}"/>
              </a:ext>
            </a:extLst>
          </p:cNvPr>
          <p:cNvSpPr txBox="1">
            <a:spLocks/>
          </p:cNvSpPr>
          <p:nvPr/>
        </p:nvSpPr>
        <p:spPr>
          <a:xfrm>
            <a:off x="96461" y="1166365"/>
            <a:ext cx="9046078" cy="331090"/>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11.7</a:t>
            </a:r>
            <a:br>
              <a:rPr lang="en-GB" sz="1800" b="1">
                <a:latin typeface="+mn-lt"/>
                <a:cs typeface="Arial" pitchFamily="34" charset="0"/>
              </a:rPr>
            </a:br>
            <a:endParaRPr lang="en-GB" sz="1800" b="1">
              <a:latin typeface="+mn-lt"/>
              <a:cs typeface="Arial" pitchFamily="34" charset="0"/>
            </a:endParaRPr>
          </a:p>
        </p:txBody>
      </p:sp>
      <p:graphicFrame>
        <p:nvGraphicFramePr>
          <p:cNvPr id="7" name="Table 6" descr="This chart shows the performance of the print newspaper sources against the same attributes – using the 2021 online data.  Readers of The Guardian, The Telegraph and The Times continue to rate these titles comparatively highly for most attributes, including ‘high quality’ (86%, 80% and 79% respectively rating each source highly), ‘helps me understand what's going on in the world today’ (84%, 74% and 76%) and ‘trustworthy’ (79%, 71% and 74%) "/>
          <p:cNvGraphicFramePr>
            <a:graphicFrameLocks noGrp="1"/>
          </p:cNvGraphicFramePr>
          <p:nvPr>
            <p:extLst>
              <p:ext uri="{D42A27DB-BD31-4B8C-83A1-F6EECF244321}">
                <p14:modId xmlns:p14="http://schemas.microsoft.com/office/powerpoint/2010/main" val="2662382310"/>
              </p:ext>
            </p:extLst>
          </p:nvPr>
        </p:nvGraphicFramePr>
        <p:xfrm>
          <a:off x="611647" y="1864196"/>
          <a:ext cx="5688000" cy="4075880"/>
        </p:xfrm>
        <a:graphic>
          <a:graphicData uri="http://schemas.openxmlformats.org/drawingml/2006/table">
            <a:tbl>
              <a:tblPr firstRow="1"/>
              <a:tblGrid>
                <a:gridCol w="1944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409193651"/>
                    </a:ext>
                  </a:extLst>
                </a:gridCol>
                <a:gridCol w="468000">
                  <a:extLst>
                    <a:ext uri="{9D8B030D-6E8A-4147-A177-3AD203B41FA5}">
                      <a16:colId xmlns:a16="http://schemas.microsoft.com/office/drawing/2014/main" val="2902279270"/>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10"/>
                    </a:ext>
                  </a:extLst>
                </a:gridCol>
              </a:tblGrid>
              <a:tr h="850658">
                <a:tc>
                  <a:txBody>
                    <a:bodyPr/>
                    <a:lstStyle/>
                    <a:p>
                      <a:pPr algn="l" fontAlgn="b">
                        <a:lnSpc>
                          <a:spcPct val="90000"/>
                        </a:lnSpc>
                      </a:pPr>
                      <a:endParaRPr lang="en-US" sz="1100" b="0" i="0" u="none" strike="noStrike">
                        <a:solidFill>
                          <a:schemeClr val="tx1"/>
                        </a:solidFill>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lnSpc>
                          <a:spcPct val="90000"/>
                        </a:lnSpc>
                      </a:pPr>
                      <a:r>
                        <a:rPr lang="en-CA" sz="1000" b="1" i="0" u="none" strike="noStrike">
                          <a:solidFill>
                            <a:schemeClr val="bg1"/>
                          </a:solidFill>
                          <a:latin typeface="Calibri"/>
                        </a:rPr>
                        <a:t>Daily Mail/</a:t>
                      </a:r>
                      <a:br>
                        <a:rPr lang="en-CA" sz="1000" b="1" i="0" u="none" strike="noStrike">
                          <a:solidFill>
                            <a:schemeClr val="bg1"/>
                          </a:solidFill>
                          <a:latin typeface="Calibri"/>
                        </a:rPr>
                      </a:br>
                      <a:r>
                        <a:rPr lang="en-CA" sz="1000" b="1" i="0" u="none" strike="noStrike">
                          <a:solidFill>
                            <a:schemeClr val="bg1"/>
                          </a:solidFill>
                          <a:latin typeface="Calibri"/>
                        </a:rPr>
                        <a:t>Mail on Sunday</a:t>
                      </a:r>
                    </a:p>
                  </a:txBody>
                  <a:tcPr marL="0" marR="0"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lnSpc>
                          <a:spcPct val="90000"/>
                        </a:lnSpc>
                      </a:pPr>
                      <a:r>
                        <a:rPr lang="en-US" sz="1000" b="1" i="0" u="none" strike="noStrike">
                          <a:solidFill>
                            <a:schemeClr val="bg1"/>
                          </a:solidFill>
                          <a:latin typeface="Calibri"/>
                        </a:rPr>
                        <a:t>The Sun/</a:t>
                      </a:r>
                      <a:br>
                        <a:rPr lang="en-US" sz="1000" b="1" i="0" u="none" strike="noStrike">
                          <a:solidFill>
                            <a:schemeClr val="bg1"/>
                          </a:solidFill>
                          <a:latin typeface="Calibri"/>
                        </a:rPr>
                      </a:br>
                      <a:r>
                        <a:rPr lang="en-US" sz="1000" b="1" i="0" u="none" strike="noStrike">
                          <a:solidFill>
                            <a:schemeClr val="bg1"/>
                          </a:solidFill>
                          <a:latin typeface="Calibri"/>
                        </a:rPr>
                        <a:t>Sun on Sunday</a:t>
                      </a:r>
                    </a:p>
                  </a:txBody>
                  <a:tcPr marL="0" marR="0"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lnSpc>
                          <a:spcPct val="90000"/>
                        </a:lnSpc>
                      </a:pPr>
                      <a:r>
                        <a:rPr lang="en-US" sz="1000" b="1" i="0" u="none" strike="noStrike">
                          <a:solidFill>
                            <a:schemeClr val="bg1"/>
                          </a:solidFill>
                          <a:latin typeface="+mn-lt"/>
                        </a:rPr>
                        <a:t>The Times/</a:t>
                      </a:r>
                      <a:br>
                        <a:rPr lang="en-US" sz="1000" b="1" i="0" u="none" strike="noStrike">
                          <a:solidFill>
                            <a:schemeClr val="bg1"/>
                          </a:solidFill>
                          <a:latin typeface="+mn-lt"/>
                        </a:rPr>
                      </a:br>
                      <a:r>
                        <a:rPr lang="en-US" sz="1000" b="1" i="0" u="none" strike="noStrike">
                          <a:solidFill>
                            <a:schemeClr val="bg1"/>
                          </a:solidFill>
                          <a:latin typeface="+mn-lt"/>
                        </a:rPr>
                        <a:t>Sunday Times</a:t>
                      </a:r>
                      <a:endParaRPr lang="en-US" sz="1000" b="1" i="0" u="none" strike="noStrike">
                        <a:solidFill>
                          <a:schemeClr val="bg1"/>
                        </a:solidFill>
                        <a:latin typeface="Calibri"/>
                      </a:endParaRPr>
                    </a:p>
                  </a:txBody>
                  <a:tcPr marL="0" marR="0"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lnSpc>
                          <a:spcPct val="90000"/>
                        </a:lnSpc>
                      </a:pPr>
                      <a:r>
                        <a:rPr lang="en-US" sz="1000" b="1" i="0" u="none" strike="noStrike">
                          <a:solidFill>
                            <a:schemeClr val="bg1"/>
                          </a:solidFill>
                          <a:latin typeface="+mn-lt"/>
                        </a:rPr>
                        <a:t>The Guardian/</a:t>
                      </a:r>
                      <a:br>
                        <a:rPr lang="en-US" sz="1000" b="1" i="0" u="none" strike="noStrike">
                          <a:solidFill>
                            <a:schemeClr val="bg1"/>
                          </a:solidFill>
                          <a:latin typeface="+mn-lt"/>
                        </a:rPr>
                      </a:br>
                      <a:r>
                        <a:rPr lang="en-US" sz="1000" b="1" i="0" u="none" strike="noStrike">
                          <a:solidFill>
                            <a:schemeClr val="bg1"/>
                          </a:solidFill>
                          <a:latin typeface="+mn-lt"/>
                        </a:rPr>
                        <a:t>Observer</a:t>
                      </a:r>
                      <a:endParaRPr lang="en-US" sz="1000" b="1" i="0" u="none" strike="noStrike">
                        <a:solidFill>
                          <a:schemeClr val="bg1"/>
                        </a:solidFill>
                        <a:latin typeface="Calibri"/>
                      </a:endParaRPr>
                    </a:p>
                  </a:txBody>
                  <a:tcPr marL="0" marR="0"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lnSpc>
                          <a:spcPct val="90000"/>
                        </a:lnSpc>
                      </a:pPr>
                      <a:r>
                        <a:rPr lang="en-US" sz="1000" b="1" i="0" u="none" strike="noStrike">
                          <a:solidFill>
                            <a:schemeClr val="bg1"/>
                          </a:solidFill>
                          <a:latin typeface="Calibri"/>
                        </a:rPr>
                        <a:t>The Metro</a:t>
                      </a:r>
                    </a:p>
                  </a:txBody>
                  <a:tcPr marL="0" marR="0"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lnSpc>
                          <a:spcPct val="90000"/>
                        </a:lnSpc>
                      </a:pPr>
                      <a:r>
                        <a:rPr lang="en-US" sz="1000" b="1" i="0" u="none" strike="noStrike">
                          <a:solidFill>
                            <a:schemeClr val="bg1"/>
                          </a:solidFill>
                          <a:latin typeface="+mn-lt"/>
                        </a:rPr>
                        <a:t>Daily/Sunday</a:t>
                      </a:r>
                      <a:br>
                        <a:rPr lang="en-US" sz="1000" b="1" i="0" u="none" strike="noStrike">
                          <a:solidFill>
                            <a:schemeClr val="bg1"/>
                          </a:solidFill>
                          <a:latin typeface="+mn-lt"/>
                        </a:rPr>
                      </a:br>
                      <a:r>
                        <a:rPr lang="en-US" sz="1000" b="1" i="0" u="none" strike="noStrike">
                          <a:solidFill>
                            <a:schemeClr val="bg1"/>
                          </a:solidFill>
                          <a:latin typeface="+mn-lt"/>
                        </a:rPr>
                        <a:t>Mirror</a:t>
                      </a:r>
                      <a:endParaRPr lang="en-US" sz="1000" b="1" i="0" u="none" strike="noStrike">
                        <a:solidFill>
                          <a:schemeClr val="bg1"/>
                        </a:solidFill>
                        <a:latin typeface="Calibri"/>
                      </a:endParaRPr>
                    </a:p>
                  </a:txBody>
                  <a:tcPr marL="0" marR="0"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lnSpc>
                          <a:spcPct val="90000"/>
                        </a:lnSpc>
                      </a:pPr>
                      <a:r>
                        <a:rPr lang="en-US" sz="1000" b="1" i="0" u="none" strike="noStrike">
                          <a:solidFill>
                            <a:schemeClr val="bg1"/>
                          </a:solidFill>
                          <a:latin typeface="+mn-lt"/>
                        </a:rPr>
                        <a:t>Daily/Sunday</a:t>
                      </a:r>
                      <a:br>
                        <a:rPr lang="en-US" sz="1000" b="1" i="0" u="none" strike="noStrike">
                          <a:solidFill>
                            <a:schemeClr val="bg1"/>
                          </a:solidFill>
                          <a:latin typeface="+mn-lt"/>
                        </a:rPr>
                      </a:br>
                      <a:r>
                        <a:rPr lang="en-US" sz="1000" b="1" i="0" u="none" strike="noStrike">
                          <a:solidFill>
                            <a:schemeClr val="bg1"/>
                          </a:solidFill>
                          <a:latin typeface="+mn-lt"/>
                        </a:rPr>
                        <a:t>Telegraph</a:t>
                      </a:r>
                      <a:endParaRPr lang="en-US" sz="1000" b="1" i="0" u="none" strike="noStrike">
                        <a:solidFill>
                          <a:schemeClr val="bg1"/>
                        </a:solidFill>
                        <a:latin typeface="Calibri"/>
                      </a:endParaRPr>
                    </a:p>
                  </a:txBody>
                  <a:tcPr marL="0" marR="0"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indent="0" algn="ctr" defTabSz="457200" rtl="0" eaLnBrk="1" fontAlgn="b" latinLnBrk="0" hangingPunct="1">
                        <a:lnSpc>
                          <a:spcPct val="90000"/>
                        </a:lnSpc>
                        <a:spcBef>
                          <a:spcPts val="0"/>
                        </a:spcBef>
                        <a:spcAft>
                          <a:spcPts val="0"/>
                        </a:spcAft>
                        <a:buClrTx/>
                        <a:buSzTx/>
                        <a:buFontTx/>
                        <a:buNone/>
                        <a:tabLst/>
                        <a:defRPr/>
                      </a:pPr>
                      <a:r>
                        <a:rPr lang="en-US" sz="1000" b="1" i="0" u="none" strike="noStrike">
                          <a:solidFill>
                            <a:schemeClr val="bg1"/>
                          </a:solidFill>
                          <a:latin typeface="+mn-lt"/>
                        </a:rPr>
                        <a:t>Daily/Sunday</a:t>
                      </a:r>
                      <a:br>
                        <a:rPr lang="en-US" sz="1000" b="1" i="0" u="none" strike="noStrike">
                          <a:solidFill>
                            <a:schemeClr val="bg1"/>
                          </a:solidFill>
                          <a:latin typeface="+mn-lt"/>
                        </a:rPr>
                      </a:br>
                      <a:r>
                        <a:rPr lang="en-US" sz="1000" b="1" i="0" u="none" strike="noStrike">
                          <a:solidFill>
                            <a:schemeClr val="bg1"/>
                          </a:solidFill>
                          <a:latin typeface="+mn-lt"/>
                        </a:rPr>
                        <a:t>Express</a:t>
                      </a:r>
                    </a:p>
                  </a:txBody>
                  <a:tcPr marL="0" marR="0"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123536">
                <a:tc>
                  <a:txBody>
                    <a:bodyPr/>
                    <a:lstStyle/>
                    <a:p>
                      <a:pPr algn="l" fontAlgn="b">
                        <a:lnSpc>
                          <a:spcPct val="90000"/>
                        </a:lnSpc>
                      </a:pPr>
                      <a:endParaRPr lang="en-US" sz="800" b="0" i="0" u="none" strike="noStrike">
                        <a:solidFill>
                          <a:schemeClr val="tx1"/>
                        </a:solidFill>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800" b="0" i="1" u="none" strike="noStrike">
                          <a:solidFill>
                            <a:schemeClr val="bg1"/>
                          </a:solidFill>
                          <a:effectLst/>
                          <a:latin typeface="Calibri" panose="020F0502020204030204" pitchFamily="34" charset="0"/>
                        </a:rPr>
                        <a:t>414</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289</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219</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180</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178</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174</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174</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121</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343753">
                <a:tc>
                  <a:txBody>
                    <a:bodyPr/>
                    <a:lstStyle/>
                    <a:p>
                      <a:pPr algn="l" rtl="0" fontAlgn="b"/>
                      <a:r>
                        <a:rPr lang="en-CA" sz="1100" b="0" i="0" u="none" strike="noStrike">
                          <a:solidFill>
                            <a:schemeClr val="bg1"/>
                          </a:solidFill>
                          <a:effectLst/>
                          <a:latin typeface="Calibri" panose="020F0502020204030204" pitchFamily="34" charset="0"/>
                        </a:rPr>
                        <a:t>Is important to me personally</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76%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2"/>
                  </a:ext>
                </a:extLst>
              </a:tr>
              <a:tr h="343753">
                <a:tc>
                  <a:txBody>
                    <a:bodyPr/>
                    <a:lstStyle/>
                    <a:p>
                      <a:pPr algn="l" rtl="0" fontAlgn="b"/>
                      <a:r>
                        <a:rPr lang="en-US" sz="1100" b="0" i="0" u="none" strike="noStrike">
                          <a:solidFill>
                            <a:schemeClr val="bg1"/>
                          </a:solidFill>
                          <a:effectLst/>
                          <a:latin typeface="Calibri" panose="020F0502020204030204" pitchFamily="34" charset="0"/>
                        </a:rPr>
                        <a:t>Is high quality</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79%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86%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80%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3"/>
                  </a:ext>
                </a:extLst>
              </a:tr>
              <a:tr h="343753">
                <a:tc>
                  <a:txBody>
                    <a:bodyPr/>
                    <a:lstStyle/>
                    <a:p>
                      <a:pPr algn="l" rtl="0" fontAlgn="b">
                        <a:lnSpc>
                          <a:spcPct val="90000"/>
                        </a:lnSpc>
                      </a:pPr>
                      <a:r>
                        <a:rPr lang="en-CA" sz="1100" b="0" i="0" u="none" strike="noStrike">
                          <a:solidFill>
                            <a:schemeClr val="bg1"/>
                          </a:solidFill>
                          <a:effectLst/>
                          <a:latin typeface="Calibri" panose="020F0502020204030204" pitchFamily="34" charset="0"/>
                        </a:rPr>
                        <a:t>Helps me understand what's going on in the world today</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76%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84%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4"/>
                  </a:ext>
                </a:extLst>
              </a:tr>
              <a:tr h="343753">
                <a:tc>
                  <a:txBody>
                    <a:bodyPr/>
                    <a:lstStyle/>
                    <a:p>
                      <a:pPr algn="l" rtl="0" fontAlgn="b"/>
                      <a:r>
                        <a:rPr lang="en-US" sz="1100" b="0" i="0" u="none" strike="noStrike">
                          <a:solidFill>
                            <a:schemeClr val="bg1"/>
                          </a:solidFill>
                          <a:effectLst/>
                          <a:latin typeface="Calibri" panose="020F0502020204030204" pitchFamily="34" charset="0"/>
                        </a:rPr>
                        <a:t>Is accurate</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79%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71%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5"/>
                  </a:ext>
                </a:extLst>
              </a:tr>
              <a:tr h="343753">
                <a:tc>
                  <a:txBody>
                    <a:bodyPr/>
                    <a:lstStyle/>
                    <a:p>
                      <a:pPr algn="l" rtl="0" fontAlgn="b"/>
                      <a:r>
                        <a:rPr lang="en-US" sz="1100" b="0" i="0" u="none" strike="noStrike">
                          <a:solidFill>
                            <a:schemeClr val="bg1"/>
                          </a:solidFill>
                          <a:effectLst/>
                          <a:latin typeface="Calibri" panose="020F0502020204030204" pitchFamily="34" charset="0"/>
                        </a:rPr>
                        <a:t>Is trustworthy</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79%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71%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6"/>
                  </a:ext>
                </a:extLst>
              </a:tr>
              <a:tr h="343753">
                <a:tc>
                  <a:txBody>
                    <a:bodyPr/>
                    <a:lstStyle/>
                    <a:p>
                      <a:pPr algn="l" rtl="0" fontAlgn="b"/>
                      <a:r>
                        <a:rPr lang="en-CA" sz="1100" b="0" i="0" u="none" strike="noStrike">
                          <a:solidFill>
                            <a:schemeClr val="bg1"/>
                          </a:solidFill>
                          <a:effectLst/>
                          <a:latin typeface="Calibri" panose="020F0502020204030204" pitchFamily="34" charset="0"/>
                        </a:rPr>
                        <a:t>Offers a range of opinions</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73%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7"/>
                  </a:ext>
                </a:extLst>
              </a:tr>
              <a:tr h="343753">
                <a:tc>
                  <a:txBody>
                    <a:bodyPr/>
                    <a:lstStyle/>
                    <a:p>
                      <a:pPr algn="l" rtl="0" fontAlgn="b">
                        <a:lnSpc>
                          <a:spcPct val="90000"/>
                        </a:lnSpc>
                      </a:pPr>
                      <a:r>
                        <a:rPr lang="en-CA" sz="1100" b="0" i="0" u="none" strike="noStrike">
                          <a:solidFill>
                            <a:schemeClr val="bg1"/>
                          </a:solidFill>
                          <a:effectLst/>
                          <a:latin typeface="Calibri" panose="020F0502020204030204" pitchFamily="34" charset="0"/>
                        </a:rPr>
                        <a:t>Has a depth of analysis and content not available elsewhere</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73%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79%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8"/>
                  </a:ext>
                </a:extLst>
              </a:tr>
              <a:tr h="343753">
                <a:tc>
                  <a:txBody>
                    <a:bodyPr/>
                    <a:lstStyle/>
                    <a:p>
                      <a:pPr algn="l" rtl="0" fontAlgn="b"/>
                      <a:r>
                        <a:rPr lang="en-CA" sz="1100" b="0" i="0" u="none" strike="noStrike">
                          <a:solidFill>
                            <a:schemeClr val="bg1"/>
                          </a:solidFill>
                          <a:effectLst/>
                          <a:latin typeface="Calibri" panose="020F0502020204030204" pitchFamily="34" charset="0"/>
                        </a:rPr>
                        <a:t>Helps me make up my mind</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75%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9"/>
                  </a:ext>
                </a:extLst>
              </a:tr>
              <a:tr h="343753">
                <a:tc>
                  <a:txBody>
                    <a:bodyPr/>
                    <a:lstStyle/>
                    <a:p>
                      <a:pPr algn="l" rtl="0" fontAlgn="b"/>
                      <a:r>
                        <a:rPr lang="en-US" sz="1100" b="0" i="0" u="none" strike="noStrike">
                          <a:solidFill>
                            <a:schemeClr val="bg1"/>
                          </a:solidFill>
                          <a:effectLst/>
                          <a:latin typeface="Calibri" panose="020F0502020204030204" pitchFamily="34" charset="0"/>
                        </a:rPr>
                        <a:t>Is impartial</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10"/>
                  </a:ext>
                </a:extLst>
              </a:tr>
            </a:tbl>
          </a:graphicData>
        </a:graphic>
      </p:graphicFrame>
      <p:sp>
        <p:nvSpPr>
          <p:cNvPr id="8" name="Isosceles Triangle 7">
            <a:extLst>
              <a:ext uri="{FF2B5EF4-FFF2-40B4-BE49-F238E27FC236}">
                <a16:creationId xmlns:a16="http://schemas.microsoft.com/office/drawing/2014/main" id="{FA948150-7967-4B01-90FD-EFD772042094}"/>
              </a:ext>
              <a:ext uri="{C183D7F6-B498-43B3-948B-1728B52AA6E4}">
                <adec:decorative xmlns:adec="http://schemas.microsoft.com/office/drawing/2017/decorative" val="1"/>
              </a:ext>
            </a:extLst>
          </p:cNvPr>
          <p:cNvSpPr/>
          <p:nvPr/>
        </p:nvSpPr>
        <p:spPr bwMode="ltGray">
          <a:xfrm rot="10800000" flipV="1">
            <a:off x="4779220" y="3049895"/>
            <a:ext cx="91440" cy="91440"/>
          </a:xfrm>
          <a:prstGeom prst="triangle">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0" name="Isosceles Triangle 9">
            <a:extLst>
              <a:ext uri="{FF2B5EF4-FFF2-40B4-BE49-F238E27FC236}">
                <a16:creationId xmlns:a16="http://schemas.microsoft.com/office/drawing/2014/main" id="{57B6D5DB-5252-4618-B546-662FC625EA2A}"/>
              </a:ext>
              <a:ext uri="{C183D7F6-B498-43B3-948B-1728B52AA6E4}">
                <adec:decorative xmlns:adec="http://schemas.microsoft.com/office/drawing/2017/decorative" val="1"/>
              </a:ext>
            </a:extLst>
          </p:cNvPr>
          <p:cNvSpPr/>
          <p:nvPr/>
        </p:nvSpPr>
        <p:spPr bwMode="ltGray">
          <a:xfrm rot="10800000" flipV="1">
            <a:off x="6196332" y="3049895"/>
            <a:ext cx="91440" cy="91440"/>
          </a:xfrm>
          <a:prstGeom prst="triangle">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5" name="Text Placeholder 6"/>
          <p:cNvSpPr>
            <a:spLocks noGrp="1"/>
          </p:cNvSpPr>
          <p:nvPr>
            <p:ph type="body" sz="quarter" idx="12"/>
          </p:nvPr>
        </p:nvSpPr>
        <p:spPr>
          <a:xfrm>
            <a:off x="30557" y="5980392"/>
            <a:ext cx="8942247" cy="880439"/>
          </a:xfrm>
        </p:spPr>
        <p:txBody>
          <a:bodyPr/>
          <a:lstStyle/>
          <a:p>
            <a:pPr>
              <a:spcBef>
                <a:spcPts val="240"/>
              </a:spcBef>
              <a:tabLst>
                <a:tab pos="8696325" algn="r"/>
              </a:tabLst>
            </a:pPr>
            <a:r>
              <a:rPr lang="en-CA"/>
              <a:t>Source: Ofcom News Consumption Survey 2021 - ONLINE sample only 	</a:t>
            </a:r>
            <a:r>
              <a:rPr lang="en-US"/>
              <a:t> Green/red triangles </a:t>
            </a:r>
            <a:r>
              <a:rPr lang="en-GB"/>
              <a:t>indicate statistically significant differences between 2021 and 2020</a:t>
            </a:r>
          </a:p>
          <a:p>
            <a:pPr>
              <a:spcBef>
                <a:spcPts val="240"/>
              </a:spcBef>
            </a:pPr>
            <a:r>
              <a:rPr lang="nl-NL"/>
              <a:t>Question: E2. How important is &lt;BRAND&gt; as a source of news to you personally?  E3. And to what extent do you think the following statements apply to &lt;BRAND&gt; as a news source? Answer using a scale of 1 to 10</a:t>
            </a:r>
            <a:endParaRPr lang="en-US"/>
          </a:p>
          <a:p>
            <a:pPr>
              <a:spcBef>
                <a:spcPts val="240"/>
              </a:spcBef>
            </a:pPr>
            <a:r>
              <a:rPr lang="en-GB"/>
              <a:t>Base: All using each source for news at least weekly (or every 2-3 weeks for weekly newspapers) 2021 </a:t>
            </a:r>
            <a:br>
              <a:rPr lang="en-GB"/>
            </a:br>
            <a:r>
              <a:rPr lang="en-GB"/>
              <a:t>– bases shown above</a:t>
            </a:r>
          </a:p>
          <a:p>
            <a:pPr>
              <a:spcBef>
                <a:spcPts val="240"/>
              </a:spcBef>
            </a:pPr>
            <a:endParaRPr lang="en-GB"/>
          </a:p>
        </p:txBody>
      </p:sp>
      <p:sp>
        <p:nvSpPr>
          <p:cNvPr id="13" name="TextBox 12">
            <a:extLst>
              <a:ext uri="{FF2B5EF4-FFF2-40B4-BE49-F238E27FC236}">
                <a16:creationId xmlns:a16="http://schemas.microsoft.com/office/drawing/2014/main" id="{DCA657A4-A414-4DA5-9E7C-75E3AD429BF8}"/>
              </a:ext>
            </a:extLst>
          </p:cNvPr>
          <p:cNvSpPr txBox="1"/>
          <p:nvPr/>
        </p:nvSpPr>
        <p:spPr>
          <a:xfrm>
            <a:off x="6375903" y="6523539"/>
            <a:ext cx="2444247" cy="257369"/>
          </a:xfrm>
          <a:prstGeom prst="rect">
            <a:avLst/>
          </a:prstGeom>
          <a:solidFill>
            <a:schemeClr val="accent5">
              <a:lumMod val="20000"/>
              <a:lumOff val="80000"/>
            </a:schemeClr>
          </a:solidFill>
        </p:spPr>
        <p:txBody>
          <a:bodyPr wrap="square" lIns="36000" tIns="36000" rIns="36000" bIns="36000" rtlCol="0">
            <a:spAutoFit/>
          </a:bodyPr>
          <a:lstStyle/>
          <a:p>
            <a:pPr algn="ctr"/>
            <a:r>
              <a:rPr lang="en-GB" sz="1200"/>
              <a:t>2020 and 2021 ONLINE SAMPLE ONLY </a:t>
            </a:r>
          </a:p>
        </p:txBody>
      </p:sp>
    </p:spTree>
    <p:extLst>
      <p:ext uri="{BB962C8B-B14F-4D97-AF65-F5344CB8AC3E}">
        <p14:creationId xmlns:p14="http://schemas.microsoft.com/office/powerpoint/2010/main" val="26162333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p:cNvSpPr>
            <a:spLocks noGrp="1"/>
          </p:cNvSpPr>
          <p:nvPr>
            <p:ph type="title"/>
          </p:nvPr>
        </p:nvSpPr>
        <p:spPr>
          <a:xfrm>
            <a:off x="84586" y="1269839"/>
            <a:ext cx="9046078" cy="300991"/>
          </a:xfrm>
          <a:prstGeom prst="rect">
            <a:avLst/>
          </a:prstGeom>
        </p:spPr>
        <p:txBody>
          <a:bodyPr/>
          <a:lstStyle/>
          <a:p>
            <a:r>
              <a:rPr lang="en-GB" kern="0">
                <a:cs typeface="Arial" pitchFamily="34" charset="0"/>
              </a:rPr>
              <a:t>Attributes of Radio sources (1) - 2021</a:t>
            </a:r>
            <a:br>
              <a:rPr lang="en-GB" kern="0">
                <a:cs typeface="Arial" pitchFamily="34" charset="0"/>
              </a:rPr>
            </a:br>
            <a:r>
              <a:rPr lang="en-GB" sz="1100" i="1" kern="0">
                <a:cs typeface="Arial" pitchFamily="34" charset="0"/>
              </a:rPr>
              <a:t>% of regular users rating each source highly (7-10) </a:t>
            </a:r>
            <a:br>
              <a:rPr lang="en-GB" kern="0">
                <a:cs typeface="Arial" pitchFamily="34" charset="0"/>
              </a:rPr>
            </a:br>
            <a:endParaRPr lang="en-GB"/>
          </a:p>
        </p:txBody>
      </p:sp>
      <p:sp>
        <p:nvSpPr>
          <p:cNvPr id="4" name="Text Placeholder 3"/>
          <p:cNvSpPr>
            <a:spLocks noGrp="1"/>
          </p:cNvSpPr>
          <p:nvPr>
            <p:ph type="body" sz="quarter" idx="14"/>
          </p:nvPr>
        </p:nvSpPr>
        <p:spPr>
          <a:xfrm>
            <a:off x="88355" y="318870"/>
            <a:ext cx="7655469" cy="705057"/>
          </a:xfrm>
          <a:prstGeom prst="rect">
            <a:avLst/>
          </a:prstGeom>
        </p:spPr>
        <p:txBody>
          <a:bodyPr anchor="t" anchorCtr="0"/>
          <a:lstStyle/>
          <a:p>
            <a:pPr>
              <a:lnSpc>
                <a:spcPts val="1800"/>
              </a:lnSpc>
            </a:pPr>
            <a:r>
              <a:rPr lang="en-GB" sz="1800"/>
              <a:t>BBC listeners are more likely to give high scores across the various attributes. Classic FM has declined on ‘helps me understand’, ‘helps me make up my mind’ and ‘impartial’ and Heart Radio has declined on ‘depth of analysis’</a:t>
            </a:r>
          </a:p>
          <a:p>
            <a:pPr>
              <a:lnSpc>
                <a:spcPts val="1800"/>
              </a:lnSpc>
            </a:pPr>
            <a:r>
              <a:rPr lang="en-GB" sz="1800"/>
              <a:t>  </a:t>
            </a:r>
          </a:p>
        </p:txBody>
      </p:sp>
      <p:sp>
        <p:nvSpPr>
          <p:cNvPr id="9" name="Title 1">
            <a:extLst>
              <a:ext uri="{FF2B5EF4-FFF2-40B4-BE49-F238E27FC236}">
                <a16:creationId xmlns:a16="http://schemas.microsoft.com/office/drawing/2014/main" id="{C0D04B83-0605-4F78-8D81-3FCC9AF08556}"/>
              </a:ext>
            </a:extLst>
          </p:cNvPr>
          <p:cNvSpPr txBox="1">
            <a:spLocks/>
          </p:cNvSpPr>
          <p:nvPr/>
        </p:nvSpPr>
        <p:spPr>
          <a:xfrm>
            <a:off x="84586" y="961559"/>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11.8</a:t>
            </a:r>
            <a:br>
              <a:rPr lang="en-GB" sz="1800" b="1">
                <a:latin typeface="+mn-lt"/>
                <a:cs typeface="Arial" pitchFamily="34" charset="0"/>
              </a:rPr>
            </a:br>
            <a:endParaRPr lang="en-GB" sz="1800" b="1">
              <a:latin typeface="+mn-lt"/>
              <a:cs typeface="Arial" pitchFamily="34" charset="0"/>
            </a:endParaRPr>
          </a:p>
        </p:txBody>
      </p:sp>
      <p:graphicFrame>
        <p:nvGraphicFramePr>
          <p:cNvPr id="7" name="Table 6" descr="This chart shows the performance of the radio sources against the same attributes – using the 2021 online data. Scores for Classic FM have declined significantly on ‘helps me understand what’s going on in the world today’ (from 54% rating this highly in 2020 to 39% in 2021), ‘helps me make up my mind’ (48% to 35%) and ‘is impartial’ (61% to 47%). Heart Radio has declined on ‘depth of analysis’ (44% to 34%)"/>
          <p:cNvGraphicFramePr>
            <a:graphicFrameLocks noGrp="1"/>
          </p:cNvGraphicFramePr>
          <p:nvPr>
            <p:extLst>
              <p:ext uri="{D42A27DB-BD31-4B8C-83A1-F6EECF244321}">
                <p14:modId xmlns:p14="http://schemas.microsoft.com/office/powerpoint/2010/main" val="2060165126"/>
              </p:ext>
            </p:extLst>
          </p:nvPr>
        </p:nvGraphicFramePr>
        <p:xfrm>
          <a:off x="605932" y="1801095"/>
          <a:ext cx="5220000" cy="4095346"/>
        </p:xfrm>
        <a:graphic>
          <a:graphicData uri="http://schemas.openxmlformats.org/drawingml/2006/table">
            <a:tbl>
              <a:tblPr firstRow="1"/>
              <a:tblGrid>
                <a:gridCol w="1944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8"/>
                    </a:ext>
                  </a:extLst>
                </a:gridCol>
              </a:tblGrid>
              <a:tr h="849712">
                <a:tc>
                  <a:txBody>
                    <a:bodyPr/>
                    <a:lstStyle/>
                    <a:p>
                      <a:pPr algn="l" fontAlgn="b">
                        <a:lnSpc>
                          <a:spcPct val="90000"/>
                        </a:lnSpc>
                      </a:pPr>
                      <a:endParaRPr lang="en-US" sz="1100" b="0" i="0" u="none" strike="noStrike">
                        <a:solidFill>
                          <a:schemeClr val="tx1"/>
                        </a:solidFill>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lnSpc>
                          <a:spcPct val="90000"/>
                        </a:lnSpc>
                      </a:pPr>
                      <a:r>
                        <a:rPr lang="en-CA" sz="1000" b="1" i="0" u="none" strike="noStrike">
                          <a:solidFill>
                            <a:schemeClr val="bg1"/>
                          </a:solidFill>
                          <a:latin typeface="Calibri"/>
                        </a:rPr>
                        <a:t>BBC Radio</a:t>
                      </a:r>
                    </a:p>
                  </a:txBody>
                  <a:tcPr marL="0" marR="0"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000" b="1" i="0" u="none" strike="noStrike" kern="1200">
                          <a:solidFill>
                            <a:schemeClr val="bg1"/>
                          </a:solidFill>
                          <a:latin typeface="Calibri"/>
                          <a:ea typeface="+mn-ea"/>
                          <a:cs typeface="+mn-cs"/>
                        </a:rPr>
                        <a:t>Heart</a:t>
                      </a: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000" b="1" i="0" u="none" strike="noStrike" kern="1200">
                          <a:solidFill>
                            <a:schemeClr val="bg1"/>
                          </a:solidFill>
                          <a:latin typeface="+mn-lt"/>
                          <a:ea typeface="+mn-ea"/>
                          <a:cs typeface="+mn-cs"/>
                        </a:rPr>
                        <a:t>Classic FM</a:t>
                      </a:r>
                      <a:endParaRPr lang="en-US" sz="1000" b="1" i="0" u="none" strike="noStrike" kern="1200">
                        <a:solidFill>
                          <a:schemeClr val="bg1"/>
                        </a:solidFill>
                        <a:latin typeface="Calibri"/>
                        <a:ea typeface="+mn-ea"/>
                        <a:cs typeface="+mn-cs"/>
                      </a:endParaRP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000" b="1" i="0" u="none" strike="noStrike" kern="1200">
                          <a:solidFill>
                            <a:schemeClr val="bg1"/>
                          </a:solidFill>
                          <a:latin typeface="+mn-lt"/>
                          <a:ea typeface="+mn-ea"/>
                          <a:cs typeface="+mn-cs"/>
                        </a:rPr>
                        <a:t>Capital</a:t>
                      </a:r>
                      <a:endParaRPr lang="en-US" sz="1000" b="1" i="0" u="none" strike="noStrike" kern="1200">
                        <a:solidFill>
                          <a:schemeClr val="bg1"/>
                        </a:solidFill>
                        <a:latin typeface="Calibri"/>
                        <a:ea typeface="+mn-ea"/>
                        <a:cs typeface="+mn-cs"/>
                      </a:endParaRP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000" b="1" i="0" u="none" strike="noStrike" kern="1200">
                          <a:solidFill>
                            <a:schemeClr val="bg1"/>
                          </a:solidFill>
                          <a:latin typeface="Calibri"/>
                          <a:ea typeface="+mn-ea"/>
                          <a:cs typeface="+mn-cs"/>
                        </a:rPr>
                        <a:t>Smooth Radio</a:t>
                      </a: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000" b="1" i="0" u="none" strike="noStrike" kern="1200">
                          <a:solidFill>
                            <a:schemeClr val="bg1"/>
                          </a:solidFill>
                          <a:latin typeface="Calibri"/>
                          <a:ea typeface="+mn-ea"/>
                          <a:cs typeface="+mn-cs"/>
                        </a:rPr>
                        <a:t>LBC</a:t>
                      </a: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lnSpc>
                          <a:spcPct val="90000"/>
                        </a:lnSpc>
                      </a:pPr>
                      <a:r>
                        <a:rPr lang="en-US" sz="1000" b="1" i="0" u="none" strike="noStrike" kern="1200">
                          <a:solidFill>
                            <a:schemeClr val="bg1"/>
                          </a:solidFill>
                          <a:latin typeface="Calibri"/>
                          <a:ea typeface="+mn-ea"/>
                          <a:cs typeface="+mn-cs"/>
                        </a:rPr>
                        <a:t>talkSPORT/ talkSPORT2/ talkRADIO</a:t>
                      </a:r>
                      <a:endParaRPr lang="en-US" sz="1050" b="1" i="0" u="none" strike="noStrike" kern="1200">
                        <a:solidFill>
                          <a:schemeClr val="bg1"/>
                        </a:solidFill>
                        <a:latin typeface="Calibri"/>
                        <a:ea typeface="+mn-ea"/>
                        <a:cs typeface="+mn-cs"/>
                      </a:endParaRP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129943">
                <a:tc>
                  <a:txBody>
                    <a:bodyPr/>
                    <a:lstStyle/>
                    <a:p>
                      <a:pPr algn="l" fontAlgn="b">
                        <a:lnSpc>
                          <a:spcPct val="90000"/>
                        </a:lnSpc>
                      </a:pPr>
                      <a:endParaRPr lang="en-US" sz="800" b="0" i="0" u="none" strike="noStrike">
                        <a:solidFill>
                          <a:schemeClr val="tx1"/>
                        </a:solidFill>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800" b="0" i="1" u="none" strike="noStrike">
                          <a:solidFill>
                            <a:schemeClr val="bg1"/>
                          </a:solidFill>
                          <a:effectLst/>
                          <a:latin typeface="Calibri" panose="020F0502020204030204" pitchFamily="34" charset="0"/>
                        </a:rPr>
                        <a:t>1082</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196</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147</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142</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124</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122</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102</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346021">
                <a:tc>
                  <a:txBody>
                    <a:bodyPr/>
                    <a:lstStyle/>
                    <a:p>
                      <a:pPr algn="l" rtl="0" fontAlgn="b"/>
                      <a:r>
                        <a:rPr lang="en-CA" sz="1100" b="0" i="0" u="none" strike="noStrike">
                          <a:solidFill>
                            <a:schemeClr val="bg1"/>
                          </a:solidFill>
                          <a:effectLst/>
                          <a:latin typeface="Calibri" panose="020F0502020204030204" pitchFamily="34" charset="0"/>
                        </a:rPr>
                        <a:t>Is important to me personally</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2"/>
                  </a:ext>
                </a:extLst>
              </a:tr>
              <a:tr h="346021">
                <a:tc>
                  <a:txBody>
                    <a:bodyPr/>
                    <a:lstStyle/>
                    <a:p>
                      <a:pPr algn="l" rtl="0" fontAlgn="b"/>
                      <a:r>
                        <a:rPr lang="en-US" sz="1100" b="0" i="0" u="none" strike="noStrike">
                          <a:solidFill>
                            <a:schemeClr val="bg1"/>
                          </a:solidFill>
                          <a:effectLst/>
                          <a:latin typeface="Calibri" panose="020F0502020204030204" pitchFamily="34" charset="0"/>
                        </a:rPr>
                        <a:t>Is high quality</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3"/>
                  </a:ext>
                </a:extLst>
              </a:tr>
              <a:tr h="346021">
                <a:tc>
                  <a:txBody>
                    <a:bodyPr/>
                    <a:lstStyle/>
                    <a:p>
                      <a:pPr algn="l" rtl="0" fontAlgn="b">
                        <a:lnSpc>
                          <a:spcPct val="90000"/>
                        </a:lnSpc>
                      </a:pPr>
                      <a:r>
                        <a:rPr lang="en-CA" sz="1100" b="0" i="0" u="none" strike="noStrike">
                          <a:solidFill>
                            <a:schemeClr val="bg1"/>
                          </a:solidFill>
                          <a:effectLst/>
                          <a:latin typeface="Calibri" panose="020F0502020204030204" pitchFamily="34" charset="0"/>
                        </a:rPr>
                        <a:t>Helps me understand what's going on in the world today</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4"/>
                  </a:ext>
                </a:extLst>
              </a:tr>
              <a:tr h="346021">
                <a:tc>
                  <a:txBody>
                    <a:bodyPr/>
                    <a:lstStyle/>
                    <a:p>
                      <a:pPr algn="l" rtl="0" fontAlgn="b"/>
                      <a:r>
                        <a:rPr lang="en-US" sz="1100" b="0" i="0" u="none" strike="noStrike">
                          <a:solidFill>
                            <a:schemeClr val="bg1"/>
                          </a:solidFill>
                          <a:effectLst/>
                          <a:latin typeface="Calibri" panose="020F0502020204030204" pitchFamily="34" charset="0"/>
                        </a:rPr>
                        <a:t>Is accurate</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71%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5"/>
                  </a:ext>
                </a:extLst>
              </a:tr>
              <a:tr h="346021">
                <a:tc>
                  <a:txBody>
                    <a:bodyPr/>
                    <a:lstStyle/>
                    <a:p>
                      <a:pPr algn="l" rtl="0" fontAlgn="b"/>
                      <a:r>
                        <a:rPr lang="en-US" sz="1100" b="0" i="0" u="none" strike="noStrike">
                          <a:solidFill>
                            <a:schemeClr val="bg1"/>
                          </a:solidFill>
                          <a:effectLst/>
                          <a:latin typeface="Calibri" panose="020F0502020204030204" pitchFamily="34" charset="0"/>
                        </a:rPr>
                        <a:t>Is trustworthy</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6"/>
                  </a:ext>
                </a:extLst>
              </a:tr>
              <a:tr h="346021">
                <a:tc>
                  <a:txBody>
                    <a:bodyPr/>
                    <a:lstStyle/>
                    <a:p>
                      <a:pPr algn="l" rtl="0" fontAlgn="b"/>
                      <a:r>
                        <a:rPr lang="en-CA" sz="1100" b="0" i="0" u="none" strike="noStrike">
                          <a:solidFill>
                            <a:schemeClr val="bg1"/>
                          </a:solidFill>
                          <a:effectLst/>
                          <a:latin typeface="Calibri" panose="020F0502020204030204" pitchFamily="34" charset="0"/>
                        </a:rPr>
                        <a:t>Offers a range of opinions</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7"/>
                  </a:ext>
                </a:extLst>
              </a:tr>
              <a:tr h="346021">
                <a:tc>
                  <a:txBody>
                    <a:bodyPr/>
                    <a:lstStyle/>
                    <a:p>
                      <a:pPr algn="l" rtl="0" fontAlgn="b">
                        <a:lnSpc>
                          <a:spcPct val="90000"/>
                        </a:lnSpc>
                      </a:pPr>
                      <a:r>
                        <a:rPr lang="en-CA" sz="1100" b="0" i="0" u="none" strike="noStrike">
                          <a:solidFill>
                            <a:schemeClr val="bg1"/>
                          </a:solidFill>
                          <a:effectLst/>
                          <a:latin typeface="Calibri" panose="020F0502020204030204" pitchFamily="34" charset="0"/>
                        </a:rPr>
                        <a:t>Has a depth of analysis and content not available elsewhere</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8"/>
                  </a:ext>
                </a:extLst>
              </a:tr>
              <a:tr h="346021">
                <a:tc>
                  <a:txBody>
                    <a:bodyPr/>
                    <a:lstStyle/>
                    <a:p>
                      <a:pPr algn="l" rtl="0" fontAlgn="b"/>
                      <a:r>
                        <a:rPr lang="en-CA" sz="1100" b="0" i="0" u="none" strike="noStrike">
                          <a:solidFill>
                            <a:schemeClr val="bg1"/>
                          </a:solidFill>
                          <a:effectLst/>
                          <a:latin typeface="Calibri" panose="020F0502020204030204" pitchFamily="34" charset="0"/>
                        </a:rPr>
                        <a:t>Helps me make up my mind</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9"/>
                  </a:ext>
                </a:extLst>
              </a:tr>
              <a:tr h="346021">
                <a:tc>
                  <a:txBody>
                    <a:bodyPr/>
                    <a:lstStyle/>
                    <a:p>
                      <a:pPr algn="l" rtl="0" fontAlgn="b"/>
                      <a:r>
                        <a:rPr lang="en-US" sz="1100" b="0" i="0" u="none" strike="noStrike">
                          <a:solidFill>
                            <a:schemeClr val="bg1"/>
                          </a:solidFill>
                          <a:effectLst/>
                          <a:latin typeface="Calibri" panose="020F0502020204030204" pitchFamily="34" charset="0"/>
                        </a:rPr>
                        <a:t>Is impartial</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10"/>
                  </a:ext>
                </a:extLst>
              </a:tr>
            </a:tbl>
          </a:graphicData>
        </a:graphic>
      </p:graphicFrame>
      <p:sp>
        <p:nvSpPr>
          <p:cNvPr id="8" name="Isosceles Triangle 7">
            <a:extLst>
              <a:ext uri="{FF2B5EF4-FFF2-40B4-BE49-F238E27FC236}">
                <a16:creationId xmlns:a16="http://schemas.microsoft.com/office/drawing/2014/main" id="{053F96EF-B6EC-4D08-B007-73F5832D9BEB}"/>
              </a:ext>
              <a:ext uri="{C183D7F6-B498-43B3-948B-1728B52AA6E4}">
                <adec:decorative xmlns:adec="http://schemas.microsoft.com/office/drawing/2017/decorative" val="1"/>
              </a:ext>
            </a:extLst>
          </p:cNvPr>
          <p:cNvSpPr/>
          <p:nvPr/>
        </p:nvSpPr>
        <p:spPr bwMode="ltGray">
          <a:xfrm rot="10800000">
            <a:off x="3375343" y="5098138"/>
            <a:ext cx="91440" cy="9144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0" name="Isosceles Triangle 9">
            <a:extLst>
              <a:ext uri="{FF2B5EF4-FFF2-40B4-BE49-F238E27FC236}">
                <a16:creationId xmlns:a16="http://schemas.microsoft.com/office/drawing/2014/main" id="{25466917-E625-4250-BC97-34FE38C0758E}"/>
              </a:ext>
              <a:ext uri="{C183D7F6-B498-43B3-948B-1728B52AA6E4}">
                <adec:decorative xmlns:adec="http://schemas.microsoft.com/office/drawing/2017/decorative" val="1"/>
              </a:ext>
            </a:extLst>
          </p:cNvPr>
          <p:cNvSpPr/>
          <p:nvPr/>
        </p:nvSpPr>
        <p:spPr bwMode="ltGray">
          <a:xfrm rot="10800000">
            <a:off x="3860250" y="3700227"/>
            <a:ext cx="91440" cy="9144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2" name="Isosceles Triangle 11">
            <a:extLst>
              <a:ext uri="{FF2B5EF4-FFF2-40B4-BE49-F238E27FC236}">
                <a16:creationId xmlns:a16="http://schemas.microsoft.com/office/drawing/2014/main" id="{62B529AE-7889-46EF-BCA3-9D7B54FCB1A2}"/>
              </a:ext>
              <a:ext uri="{C183D7F6-B498-43B3-948B-1728B52AA6E4}">
                <adec:decorative xmlns:adec="http://schemas.microsoft.com/office/drawing/2017/decorative" val="1"/>
              </a:ext>
            </a:extLst>
          </p:cNvPr>
          <p:cNvSpPr/>
          <p:nvPr/>
        </p:nvSpPr>
        <p:spPr bwMode="ltGray">
          <a:xfrm rot="10800000">
            <a:off x="3860249" y="5443632"/>
            <a:ext cx="91440" cy="9144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3" name="Isosceles Triangle 12">
            <a:extLst>
              <a:ext uri="{FF2B5EF4-FFF2-40B4-BE49-F238E27FC236}">
                <a16:creationId xmlns:a16="http://schemas.microsoft.com/office/drawing/2014/main" id="{78C09D82-5FA7-4DC3-B1EC-2B4665366906}"/>
              </a:ext>
              <a:ext uri="{C183D7F6-B498-43B3-948B-1728B52AA6E4}">
                <adec:decorative xmlns:adec="http://schemas.microsoft.com/office/drawing/2017/decorative" val="1"/>
              </a:ext>
            </a:extLst>
          </p:cNvPr>
          <p:cNvSpPr/>
          <p:nvPr/>
        </p:nvSpPr>
        <p:spPr bwMode="ltGray">
          <a:xfrm rot="10800000">
            <a:off x="3860248" y="5779100"/>
            <a:ext cx="91440" cy="9144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5" name="Text Placeholder 6"/>
          <p:cNvSpPr>
            <a:spLocks noGrp="1"/>
          </p:cNvSpPr>
          <p:nvPr>
            <p:ph type="body" sz="quarter" idx="12"/>
          </p:nvPr>
        </p:nvSpPr>
        <p:spPr>
          <a:xfrm>
            <a:off x="0" y="5979105"/>
            <a:ext cx="8942247" cy="880439"/>
          </a:xfrm>
        </p:spPr>
        <p:txBody>
          <a:bodyPr/>
          <a:lstStyle/>
          <a:p>
            <a:pPr>
              <a:spcBef>
                <a:spcPts val="240"/>
              </a:spcBef>
              <a:tabLst>
                <a:tab pos="8696325" algn="r"/>
              </a:tabLst>
            </a:pPr>
            <a:r>
              <a:rPr lang="en-CA"/>
              <a:t>Source: Ofcom News Consumption Survey 2021 - ONLINE sample only 	</a:t>
            </a:r>
            <a:r>
              <a:rPr lang="en-US"/>
              <a:t> Green/red triangles </a:t>
            </a:r>
            <a:r>
              <a:rPr lang="en-GB"/>
              <a:t>indicate statistically significant differences between 2021 and 2020</a:t>
            </a:r>
          </a:p>
          <a:p>
            <a:pPr>
              <a:spcBef>
                <a:spcPts val="240"/>
              </a:spcBef>
            </a:pPr>
            <a:r>
              <a:rPr lang="nl-NL"/>
              <a:t>Question: E2. How important is &lt;BRAND&gt; as a source of news to you personally?  E3. And to what extent do you think the following statements apply to &lt;BRAND&gt; as a news source? Answer using a scale of 1 to 10</a:t>
            </a:r>
            <a:endParaRPr lang="en-US"/>
          </a:p>
          <a:p>
            <a:pPr>
              <a:spcBef>
                <a:spcPts val="240"/>
              </a:spcBef>
            </a:pPr>
            <a:r>
              <a:rPr lang="en-GB"/>
              <a:t>Base: All using each source for news at least weekly 2021 – bases shown above</a:t>
            </a:r>
          </a:p>
          <a:p>
            <a:pPr>
              <a:spcBef>
                <a:spcPts val="240"/>
              </a:spcBef>
            </a:pPr>
            <a:endParaRPr lang="en-GB"/>
          </a:p>
        </p:txBody>
      </p:sp>
      <p:sp>
        <p:nvSpPr>
          <p:cNvPr id="14" name="TextBox 13">
            <a:extLst>
              <a:ext uri="{FF2B5EF4-FFF2-40B4-BE49-F238E27FC236}">
                <a16:creationId xmlns:a16="http://schemas.microsoft.com/office/drawing/2014/main" id="{557B66F8-CD1D-41BC-8967-CE75DAAEE3E7}"/>
              </a:ext>
            </a:extLst>
          </p:cNvPr>
          <p:cNvSpPr txBox="1"/>
          <p:nvPr/>
        </p:nvSpPr>
        <p:spPr>
          <a:xfrm>
            <a:off x="6375903" y="6523539"/>
            <a:ext cx="2444247" cy="257369"/>
          </a:xfrm>
          <a:prstGeom prst="rect">
            <a:avLst/>
          </a:prstGeom>
          <a:solidFill>
            <a:schemeClr val="accent5">
              <a:lumMod val="20000"/>
              <a:lumOff val="80000"/>
            </a:schemeClr>
          </a:solidFill>
        </p:spPr>
        <p:txBody>
          <a:bodyPr wrap="square" lIns="36000" tIns="36000" rIns="36000" bIns="36000" rtlCol="0">
            <a:spAutoFit/>
          </a:bodyPr>
          <a:lstStyle/>
          <a:p>
            <a:pPr algn="ctr"/>
            <a:r>
              <a:rPr lang="en-GB" sz="1200"/>
              <a:t>2020 and 2021 ONLINE SAMPLE ONLY </a:t>
            </a:r>
          </a:p>
        </p:txBody>
      </p:sp>
    </p:spTree>
    <p:extLst>
      <p:ext uri="{BB962C8B-B14F-4D97-AF65-F5344CB8AC3E}">
        <p14:creationId xmlns:p14="http://schemas.microsoft.com/office/powerpoint/2010/main" val="20816784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p:cNvSpPr>
            <a:spLocks noGrp="1"/>
          </p:cNvSpPr>
          <p:nvPr>
            <p:ph type="title"/>
          </p:nvPr>
        </p:nvSpPr>
        <p:spPr>
          <a:xfrm>
            <a:off x="88356" y="1468467"/>
            <a:ext cx="9046078" cy="300991"/>
          </a:xfrm>
          <a:prstGeom prst="rect">
            <a:avLst/>
          </a:prstGeom>
        </p:spPr>
        <p:txBody>
          <a:bodyPr/>
          <a:lstStyle/>
          <a:p>
            <a:r>
              <a:rPr lang="en-GB" kern="0">
                <a:cs typeface="Arial" pitchFamily="34" charset="0"/>
              </a:rPr>
              <a:t>Attributes of Radio sources (2) - 2021</a:t>
            </a:r>
            <a:br>
              <a:rPr lang="en-GB" kern="0">
                <a:cs typeface="Arial" pitchFamily="34" charset="0"/>
              </a:rPr>
            </a:br>
            <a:r>
              <a:rPr lang="en-GB" sz="1100" i="1" kern="0">
                <a:cs typeface="Arial" pitchFamily="34" charset="0"/>
              </a:rPr>
              <a:t>% of regular users rating each source highly (7-10) </a:t>
            </a:r>
            <a:br>
              <a:rPr lang="en-GB" kern="0">
                <a:cs typeface="Arial" pitchFamily="34" charset="0"/>
              </a:rPr>
            </a:br>
            <a:endParaRPr lang="en-GB"/>
          </a:p>
        </p:txBody>
      </p:sp>
      <p:sp>
        <p:nvSpPr>
          <p:cNvPr id="4" name="Text Placeholder 3"/>
          <p:cNvSpPr>
            <a:spLocks noGrp="1"/>
          </p:cNvSpPr>
          <p:nvPr>
            <p:ph type="body" sz="quarter" idx="14"/>
          </p:nvPr>
        </p:nvSpPr>
        <p:spPr>
          <a:xfrm>
            <a:off x="88356" y="336342"/>
            <a:ext cx="7632000" cy="705057"/>
          </a:xfrm>
          <a:prstGeom prst="rect">
            <a:avLst/>
          </a:prstGeom>
        </p:spPr>
        <p:txBody>
          <a:bodyPr anchor="t" anchorCtr="0"/>
          <a:lstStyle/>
          <a:p>
            <a:pPr>
              <a:lnSpc>
                <a:spcPts val="1800"/>
              </a:lnSpc>
            </a:pPr>
            <a:r>
              <a:rPr lang="en-GB" sz="1800"/>
              <a:t>Again, BBC listeners are more likely to give high scores across the various attributes. Classic FM listeners give lower ratings for ‘high calibre presenters’, ‘good for regional/local news’ and ‘helps me engage with the political process’ compared to 2020</a:t>
            </a:r>
          </a:p>
          <a:p>
            <a:pPr>
              <a:lnSpc>
                <a:spcPts val="1800"/>
              </a:lnSpc>
            </a:pPr>
            <a:endParaRPr lang="en-GB" sz="1800">
              <a:cs typeface="Calibri"/>
            </a:endParaRPr>
          </a:p>
          <a:p>
            <a:pPr>
              <a:lnSpc>
                <a:spcPts val="1800"/>
              </a:lnSpc>
            </a:pPr>
            <a:endParaRPr lang="en-GB" sz="1800"/>
          </a:p>
        </p:txBody>
      </p:sp>
      <p:sp>
        <p:nvSpPr>
          <p:cNvPr id="10" name="Title 1">
            <a:extLst>
              <a:ext uri="{FF2B5EF4-FFF2-40B4-BE49-F238E27FC236}">
                <a16:creationId xmlns:a16="http://schemas.microsoft.com/office/drawing/2014/main" id="{BC35AB79-1E19-48F9-AECC-E1F3FCB45742}"/>
              </a:ext>
            </a:extLst>
          </p:cNvPr>
          <p:cNvSpPr txBox="1">
            <a:spLocks/>
          </p:cNvSpPr>
          <p:nvPr/>
        </p:nvSpPr>
        <p:spPr>
          <a:xfrm>
            <a:off x="80816" y="1225776"/>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11.9</a:t>
            </a:r>
            <a:br>
              <a:rPr lang="en-GB" sz="1800" b="1">
                <a:latin typeface="+mn-lt"/>
                <a:cs typeface="Arial" pitchFamily="34" charset="0"/>
              </a:rPr>
            </a:br>
            <a:endParaRPr lang="en-GB" sz="1800" b="1">
              <a:latin typeface="+mn-lt"/>
              <a:cs typeface="Arial" pitchFamily="34" charset="0"/>
            </a:endParaRPr>
          </a:p>
        </p:txBody>
      </p:sp>
      <p:pic>
        <p:nvPicPr>
          <p:cNvPr id="3" name="Picture 2" descr="This chart shows the performance of the radio sources against a range of attributes – using the 2021 online data.  Classic FM listeners also give lower ratings for ‘high calibre presenters’ (from 51% rating this highly in 2020 to 35% in 2021), ‘good for regional/local news’ (45% to 25%) and ‘helps me engage with the political process’ (45% to 27%)">
            <a:extLst>
              <a:ext uri="{FF2B5EF4-FFF2-40B4-BE49-F238E27FC236}">
                <a16:creationId xmlns:a16="http://schemas.microsoft.com/office/drawing/2014/main" id="{91E3331A-3282-455C-817A-52B9C8F49AB0}"/>
              </a:ext>
            </a:extLst>
          </p:cNvPr>
          <p:cNvPicPr>
            <a:picLocks noChangeAspect="1"/>
          </p:cNvPicPr>
          <p:nvPr/>
        </p:nvPicPr>
        <p:blipFill>
          <a:blip r:embed="rId3"/>
          <a:stretch>
            <a:fillRect/>
          </a:stretch>
        </p:blipFill>
        <p:spPr>
          <a:xfrm>
            <a:off x="365610" y="1994998"/>
            <a:ext cx="6529382" cy="3987130"/>
          </a:xfrm>
          <a:prstGeom prst="rect">
            <a:avLst/>
          </a:prstGeom>
        </p:spPr>
      </p:pic>
      <p:sp>
        <p:nvSpPr>
          <p:cNvPr id="15" name="Text Placeholder 6"/>
          <p:cNvSpPr>
            <a:spLocks noGrp="1"/>
          </p:cNvSpPr>
          <p:nvPr>
            <p:ph type="body" sz="quarter" idx="12"/>
          </p:nvPr>
        </p:nvSpPr>
        <p:spPr>
          <a:xfrm>
            <a:off x="11253" y="5977560"/>
            <a:ext cx="8942247" cy="880439"/>
          </a:xfrm>
        </p:spPr>
        <p:txBody>
          <a:bodyPr/>
          <a:lstStyle/>
          <a:p>
            <a:pPr>
              <a:spcBef>
                <a:spcPts val="240"/>
              </a:spcBef>
              <a:tabLst>
                <a:tab pos="8696325" algn="r"/>
              </a:tabLst>
            </a:pPr>
            <a:r>
              <a:rPr lang="en-CA"/>
              <a:t>Source: Ofcom News Consumption Survey 2021 - ONLINE sample only 	</a:t>
            </a:r>
            <a:r>
              <a:rPr lang="en-US"/>
              <a:t> Green/red triangles </a:t>
            </a:r>
            <a:r>
              <a:rPr lang="en-GB"/>
              <a:t>indicate statistically significant differences between 2021 and 2020</a:t>
            </a:r>
          </a:p>
          <a:p>
            <a:pPr>
              <a:spcBef>
                <a:spcPts val="240"/>
              </a:spcBef>
            </a:pPr>
            <a:r>
              <a:rPr lang="nl-NL"/>
              <a:t>Question: E2. How important is &lt;BRAND&gt; as a source of news to you personally?  E3. And to what extent do you think the following statements apply to &lt;BRAND&gt; as a news source? Answer using a scale of 1 to 10</a:t>
            </a:r>
            <a:endParaRPr lang="en-US"/>
          </a:p>
          <a:p>
            <a:pPr>
              <a:spcBef>
                <a:spcPts val="240"/>
              </a:spcBef>
            </a:pPr>
            <a:r>
              <a:rPr lang="en-GB"/>
              <a:t>Base: All using each source for news at least weekly 2021 – BBC Radio=1082, Heart=135, Classic FM=116</a:t>
            </a:r>
          </a:p>
        </p:txBody>
      </p:sp>
      <p:sp>
        <p:nvSpPr>
          <p:cNvPr id="20" name="TextBox 19">
            <a:extLst>
              <a:ext uri="{FF2B5EF4-FFF2-40B4-BE49-F238E27FC236}">
                <a16:creationId xmlns:a16="http://schemas.microsoft.com/office/drawing/2014/main" id="{8542D1BB-D1A6-4D8D-BF89-6FCAC3A6B520}"/>
              </a:ext>
            </a:extLst>
          </p:cNvPr>
          <p:cNvSpPr txBox="1"/>
          <p:nvPr/>
        </p:nvSpPr>
        <p:spPr>
          <a:xfrm>
            <a:off x="6375903" y="6523539"/>
            <a:ext cx="2444247" cy="257369"/>
          </a:xfrm>
          <a:prstGeom prst="rect">
            <a:avLst/>
          </a:prstGeom>
          <a:solidFill>
            <a:schemeClr val="accent5">
              <a:lumMod val="20000"/>
              <a:lumOff val="80000"/>
            </a:schemeClr>
          </a:solidFill>
        </p:spPr>
        <p:txBody>
          <a:bodyPr wrap="square" lIns="36000" tIns="36000" rIns="36000" bIns="36000" rtlCol="0">
            <a:spAutoFit/>
          </a:bodyPr>
          <a:lstStyle/>
          <a:p>
            <a:pPr algn="ctr"/>
            <a:r>
              <a:rPr lang="en-GB" sz="1200"/>
              <a:t>2020 and 2021 ONLINE SAMPLE ONLY </a:t>
            </a:r>
          </a:p>
        </p:txBody>
      </p:sp>
    </p:spTree>
    <p:extLst>
      <p:ext uri="{BB962C8B-B14F-4D97-AF65-F5344CB8AC3E}">
        <p14:creationId xmlns:p14="http://schemas.microsoft.com/office/powerpoint/2010/main" val="609304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60EF0800-6CF5-4A23-82B3-68E8750390CE}"/>
              </a:ext>
            </a:extLst>
          </p:cNvPr>
          <p:cNvSpPr>
            <a:spLocks noGrp="1"/>
          </p:cNvSpPr>
          <p:nvPr>
            <p:ph type="title"/>
          </p:nvPr>
        </p:nvSpPr>
        <p:spPr>
          <a:xfrm>
            <a:off x="246979" y="365536"/>
            <a:ext cx="8248650" cy="307777"/>
          </a:xfrm>
        </p:spPr>
        <p:txBody>
          <a:bodyPr/>
          <a:lstStyle/>
          <a:p>
            <a:pPr algn="l"/>
            <a:r>
              <a:rPr lang="en-GB" sz="2400" b="1">
                <a:solidFill>
                  <a:schemeClr val="tx1"/>
                </a:solidFill>
                <a:latin typeface="+mn-lt"/>
                <a:cs typeface="Arial" panose="020B0604020202020204" pitchFamily="34" charset="0"/>
              </a:rPr>
              <a:t>Overall summary </a:t>
            </a:r>
            <a:r>
              <a:rPr lang="en-GB" sz="2400" b="1">
                <a:solidFill>
                  <a:schemeClr val="tx1"/>
                </a:solidFill>
                <a:cs typeface="Arial" panose="020B0604020202020204" pitchFamily="34" charset="0"/>
              </a:rPr>
              <a:t>– Adults (1)</a:t>
            </a:r>
            <a:endParaRPr lang="en-GB" sz="2400" b="1">
              <a:solidFill>
                <a:schemeClr val="tx1"/>
              </a:solidFill>
              <a:latin typeface="+mn-lt"/>
              <a:cs typeface="Arial" panose="020B0604020202020204" pitchFamily="34" charset="0"/>
            </a:endParaRPr>
          </a:p>
        </p:txBody>
      </p:sp>
      <p:sp>
        <p:nvSpPr>
          <p:cNvPr id="5" name="Rectangle 4">
            <a:extLst>
              <a:ext uri="{FF2B5EF4-FFF2-40B4-BE49-F238E27FC236}">
                <a16:creationId xmlns:a16="http://schemas.microsoft.com/office/drawing/2014/main" id="{FE8AF4DC-5CF5-470A-98E5-9B84A000D06D}"/>
              </a:ext>
            </a:extLst>
          </p:cNvPr>
          <p:cNvSpPr/>
          <p:nvPr/>
        </p:nvSpPr>
        <p:spPr>
          <a:xfrm>
            <a:off x="468359" y="1331452"/>
            <a:ext cx="8396507" cy="5814540"/>
          </a:xfrm>
          <a:prstGeom prst="rect">
            <a:avLst/>
          </a:prstGeom>
        </p:spPr>
        <p:txBody>
          <a:bodyPr wrap="square" anchor="t">
            <a:spAutoFit/>
          </a:bodyPr>
          <a:lstStyle/>
          <a:p>
            <a:pPr>
              <a:lnSpc>
                <a:spcPct val="107000"/>
              </a:lnSpc>
            </a:pPr>
            <a:r>
              <a:rPr lang="en-GB" sz="1200" b="1">
                <a:cs typeface="Calibri" panose="020F0502020204030204" pitchFamily="34" charset="0"/>
              </a:rPr>
              <a:t>TV remains the most-used platform among UK adults (16+) for news (79%), followed by the internet (73%), radio (46%) and print newspapers (32%). </a:t>
            </a:r>
            <a:r>
              <a:rPr lang="en-GB" sz="1200"/>
              <a:t>Trend data among the online sample only shows that use of radio, newspapers and the internet for news have all declined since 2020, while usage of TV is unchanged. </a:t>
            </a:r>
            <a:r>
              <a:rPr lang="en-GB" sz="1200">
                <a:cs typeface="Calibri" panose="020F0502020204030204" pitchFamily="34" charset="0"/>
              </a:rPr>
              <a:t>TV sources represent seven of the top 20 most-used news sources - the most of any platform (the top 20 news sources also include four social media sites, three newspaper titles (print or digital format), three radio stations and three websites/apps). </a:t>
            </a:r>
            <a:r>
              <a:rPr lang="en-GB" sz="1200">
                <a:ea typeface="Times New Roman" panose="02020603050405020304" pitchFamily="18" charset="0"/>
                <a:cs typeface="Calibri" panose="020F0502020204030204" pitchFamily="34" charset="0"/>
              </a:rPr>
              <a:t>While TV is the most-used platform for news overall, there are some exceptions; for example, 16-24s are still more likely to use the internet for news than TV (89% vs. 61%), while the same is true for those from minority ethnic groups (85% vs. 69%). </a:t>
            </a:r>
          </a:p>
          <a:p>
            <a:pPr>
              <a:lnSpc>
                <a:spcPct val="107000"/>
              </a:lnSpc>
            </a:pPr>
            <a:endParaRPr lang="en-GB" sz="1200">
              <a:cs typeface="Calibri" panose="020F0502020204030204" pitchFamily="34" charset="0"/>
            </a:endParaRPr>
          </a:p>
          <a:p>
            <a:pPr>
              <a:lnSpc>
                <a:spcPct val="107000"/>
              </a:lnSpc>
            </a:pPr>
            <a:r>
              <a:rPr lang="en-GB" sz="1200" b="1">
                <a:cs typeface="Calibri" panose="020F0502020204030204" pitchFamily="34" charset="0"/>
              </a:rPr>
              <a:t>BBC One remains the most-used news source across all platforms, with 62% reach among all online UK adults, followed by ITV and Facebook. </a:t>
            </a:r>
            <a:r>
              <a:rPr lang="en-GB" sz="1200">
                <a:cs typeface="Calibri" panose="020F0502020204030204" pitchFamily="34" charset="0"/>
              </a:rPr>
              <a:t>Several sources in the top 20 have seen decreases in use since 2020:  ITV/ITV WALES/UTV/STV (46%), Facebook (36%), </a:t>
            </a:r>
            <a:r>
              <a:rPr lang="en-GB" sz="1200"/>
              <a:t>Channel 4 (24%), BBC Radio 2 (13%) and BBC Radio 1 (11%). </a:t>
            </a:r>
            <a:r>
              <a:rPr lang="en-GB" sz="1200">
                <a:cs typeface="Calibri" panose="020F0502020204030204" pitchFamily="34" charset="0"/>
              </a:rPr>
              <a:t>BBC sources represent seven of the top 20 most-used news sources. Furthermore, when sources are grouped by organisation, the BBC has the highest audience reach (83%), followed by ITV (50%), Sky (36%) and DMGT (30%). </a:t>
            </a:r>
          </a:p>
          <a:p>
            <a:pPr>
              <a:lnSpc>
                <a:spcPct val="107000"/>
              </a:lnSpc>
            </a:pPr>
            <a:endParaRPr lang="en-GB" sz="1200" b="1"/>
          </a:p>
          <a:p>
            <a:pPr>
              <a:lnSpc>
                <a:spcPct val="107000"/>
              </a:lnSpc>
            </a:pPr>
            <a:r>
              <a:rPr lang="en-GB" sz="1200" b="1"/>
              <a:t>BBC One also remains the top single most important news source for the largest proportion (19%) of those who use the main platforms for news, although this has decreased from 22% of adults stating this in 2020. The BBC website/app was selected as the most important news source by 11% of news users, an increase from 2020. </a:t>
            </a:r>
            <a:r>
              <a:rPr lang="en-GB" sz="1200"/>
              <a:t>This is followed by ITV (7%, a decline from 2020), Facebook (6%) and Sky News Channel (6%). However, this does vary by age: social media channels are more important among younger age groups, with 36% of 16-24s selecting a social media channel as their most important news source. </a:t>
            </a:r>
          </a:p>
          <a:p>
            <a:pPr>
              <a:lnSpc>
                <a:spcPct val="107000"/>
              </a:lnSpc>
            </a:pPr>
            <a:endParaRPr lang="en-GB" sz="1200"/>
          </a:p>
          <a:p>
            <a:pPr>
              <a:lnSpc>
                <a:spcPct val="107000"/>
              </a:lnSpc>
            </a:pPr>
            <a:r>
              <a:rPr lang="en-GB" sz="1200" b="1">
                <a:cs typeface="Calibri"/>
              </a:rPr>
              <a:t>Around half (49%) of UK adults claim to use social media for news and 49% also say they use ‘other websites and apps’- i.e. any non-social media sources of news, such as websites and apps of news organisations, newspapers or other apps (e.g. LADbible). </a:t>
            </a:r>
            <a:r>
              <a:rPr lang="en-GB" sz="1200">
                <a:cs typeface="Calibri"/>
              </a:rPr>
              <a:t>Around a fifth (19%) of UK adults say they use news aggregators, and 25% say they use search engines for news, a decline from 2020. The BBC website / app is most used 'other website/app’, used by 31% of UK adults, followed by Google (search engine) used by 17% of UK adults. 12% of those using social media for news use TikTok for news, an increase from 4% in 2020. </a:t>
            </a:r>
          </a:p>
          <a:p>
            <a:pPr>
              <a:lnSpc>
                <a:spcPct val="107000"/>
              </a:lnSpc>
            </a:pPr>
            <a:endParaRPr lang="en-GB" sz="1200"/>
          </a:p>
          <a:p>
            <a:pPr>
              <a:lnSpc>
                <a:spcPct val="107000"/>
              </a:lnSpc>
              <a:spcAft>
                <a:spcPts val="0"/>
              </a:spcAft>
            </a:pPr>
            <a:endParaRPr lang="en-GB" sz="1200">
              <a:ea typeface="Calibri" panose="020F0502020204030204" pitchFamily="34" charset="0"/>
              <a:cs typeface="Times New Roman" panose="02020603050405020304" pitchFamily="18" charset="0"/>
            </a:endParaRPr>
          </a:p>
          <a:p>
            <a:pPr>
              <a:lnSpc>
                <a:spcPct val="107000"/>
              </a:lnSpc>
              <a:spcAft>
                <a:spcPts val="0"/>
              </a:spcAft>
            </a:pPr>
            <a:endParaRPr lang="en-GB" sz="1200">
              <a:latin typeface="+mj-lt"/>
              <a:ea typeface="Calibri" panose="020F0502020204030204" pitchFamily="34" charset="0"/>
              <a:cs typeface="Times New Roman" panose="02020603050405020304" pitchFamily="18" charset="0"/>
            </a:endParaRPr>
          </a:p>
          <a:p>
            <a:pPr>
              <a:lnSpc>
                <a:spcPct val="107000"/>
              </a:lnSpc>
              <a:spcAft>
                <a:spcPts val="0"/>
              </a:spcAft>
            </a:pPr>
            <a:endParaRPr lang="en-GB" sz="120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4186985"/>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p:cNvSpPr>
            <a:spLocks noGrp="1"/>
          </p:cNvSpPr>
          <p:nvPr>
            <p:ph type="title"/>
          </p:nvPr>
        </p:nvSpPr>
        <p:spPr>
          <a:xfrm>
            <a:off x="88354" y="1208671"/>
            <a:ext cx="9046078" cy="300991"/>
          </a:xfrm>
          <a:prstGeom prst="rect">
            <a:avLst/>
          </a:prstGeom>
        </p:spPr>
        <p:txBody>
          <a:bodyPr/>
          <a:lstStyle/>
          <a:p>
            <a:r>
              <a:rPr lang="en-GB" kern="0">
                <a:cs typeface="Arial" pitchFamily="34" charset="0"/>
              </a:rPr>
              <a:t>Attributes of Social Media - 2021</a:t>
            </a:r>
            <a:br>
              <a:rPr lang="en-GB" kern="0">
                <a:cs typeface="Arial" pitchFamily="34" charset="0"/>
              </a:rPr>
            </a:br>
            <a:r>
              <a:rPr lang="en-GB" sz="1100" i="1" kern="0">
                <a:cs typeface="Arial" pitchFamily="34" charset="0"/>
              </a:rPr>
              <a:t>% of regular users rating each source highly (7-10) </a:t>
            </a:r>
            <a:br>
              <a:rPr lang="en-GB" kern="0">
                <a:cs typeface="Arial" pitchFamily="34" charset="0"/>
              </a:rPr>
            </a:br>
            <a:endParaRPr lang="en-GB"/>
          </a:p>
        </p:txBody>
      </p:sp>
      <p:sp>
        <p:nvSpPr>
          <p:cNvPr id="4" name="Text Placeholder 3"/>
          <p:cNvSpPr>
            <a:spLocks noGrp="1"/>
          </p:cNvSpPr>
          <p:nvPr>
            <p:ph type="body" sz="quarter" idx="14"/>
          </p:nvPr>
        </p:nvSpPr>
        <p:spPr>
          <a:xfrm>
            <a:off x="88354" y="285066"/>
            <a:ext cx="7596000" cy="705057"/>
          </a:xfrm>
          <a:prstGeom prst="rect">
            <a:avLst/>
          </a:prstGeom>
        </p:spPr>
        <p:txBody>
          <a:bodyPr anchor="t" anchorCtr="0"/>
          <a:lstStyle/>
          <a:p>
            <a:pPr>
              <a:lnSpc>
                <a:spcPts val="1800"/>
              </a:lnSpc>
            </a:pPr>
            <a:r>
              <a:rPr lang="en-GB" sz="1800"/>
              <a:t>Social media platforms continue to score relatively poorly, especially across ‘trustworthy’, ‘impartial’, ‘accurate’ and ‘high quality’. The importance of Facebook and Instagram have both declined since 2020</a:t>
            </a:r>
          </a:p>
        </p:txBody>
      </p:sp>
      <p:sp>
        <p:nvSpPr>
          <p:cNvPr id="14" name="Title 1">
            <a:extLst>
              <a:ext uri="{FF2B5EF4-FFF2-40B4-BE49-F238E27FC236}">
                <a16:creationId xmlns:a16="http://schemas.microsoft.com/office/drawing/2014/main" id="{EF2D37C6-C67A-4E0E-8FDC-1F9794DCFC27}"/>
              </a:ext>
            </a:extLst>
          </p:cNvPr>
          <p:cNvSpPr txBox="1">
            <a:spLocks/>
          </p:cNvSpPr>
          <p:nvPr/>
        </p:nvSpPr>
        <p:spPr>
          <a:xfrm>
            <a:off x="80818" y="954902"/>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11.10</a:t>
            </a:r>
            <a:br>
              <a:rPr lang="en-GB" sz="1800" b="1">
                <a:latin typeface="+mn-lt"/>
                <a:cs typeface="Arial" pitchFamily="34" charset="0"/>
              </a:rPr>
            </a:br>
            <a:endParaRPr lang="en-GB" sz="1800" b="1">
              <a:latin typeface="+mn-lt"/>
              <a:cs typeface="Arial" pitchFamily="34" charset="0"/>
            </a:endParaRPr>
          </a:p>
        </p:txBody>
      </p:sp>
      <p:pic>
        <p:nvPicPr>
          <p:cNvPr id="3" name="Picture 2" descr="This chart shows the performance of the social media platforms against a range of attributes – using the 2021 online data. All platforms score relatively poorly. Facebook, for example, scores relatively poorly across ‘trustworthiness’ (27% rating this highly), ‘impartiality’ (28%) and ‘is accurate’ (28%)">
            <a:extLst>
              <a:ext uri="{FF2B5EF4-FFF2-40B4-BE49-F238E27FC236}">
                <a16:creationId xmlns:a16="http://schemas.microsoft.com/office/drawing/2014/main" id="{58BF4B06-237D-43A8-8392-3B672B0AA3D0}"/>
              </a:ext>
            </a:extLst>
          </p:cNvPr>
          <p:cNvPicPr>
            <a:picLocks noChangeAspect="1"/>
          </p:cNvPicPr>
          <p:nvPr/>
        </p:nvPicPr>
        <p:blipFill>
          <a:blip r:embed="rId3"/>
          <a:stretch>
            <a:fillRect/>
          </a:stretch>
        </p:blipFill>
        <p:spPr>
          <a:xfrm>
            <a:off x="563256" y="1809607"/>
            <a:ext cx="8126672" cy="4139543"/>
          </a:xfrm>
          <a:prstGeom prst="rect">
            <a:avLst/>
          </a:prstGeom>
        </p:spPr>
      </p:pic>
      <p:sp>
        <p:nvSpPr>
          <p:cNvPr id="15" name="Text Placeholder 6"/>
          <p:cNvSpPr>
            <a:spLocks noGrp="1"/>
          </p:cNvSpPr>
          <p:nvPr>
            <p:ph type="body" sz="quarter" idx="12"/>
          </p:nvPr>
        </p:nvSpPr>
        <p:spPr>
          <a:xfrm>
            <a:off x="11253" y="5977560"/>
            <a:ext cx="8942247" cy="880439"/>
          </a:xfrm>
        </p:spPr>
        <p:txBody>
          <a:bodyPr/>
          <a:lstStyle/>
          <a:p>
            <a:pPr>
              <a:spcBef>
                <a:spcPts val="240"/>
              </a:spcBef>
              <a:tabLst>
                <a:tab pos="8696325" algn="r"/>
              </a:tabLst>
            </a:pPr>
            <a:r>
              <a:rPr lang="en-CA"/>
              <a:t>Source: Ofcom News Consumption Survey 2021 - ONLINE sample only</a:t>
            </a:r>
            <a:r>
              <a:rPr lang="en-US"/>
              <a:t> 	Green/red triangles </a:t>
            </a:r>
            <a:r>
              <a:rPr lang="en-GB"/>
              <a:t>indicate statistically significant differences between 2021 and 2020</a:t>
            </a:r>
          </a:p>
          <a:p>
            <a:pPr>
              <a:spcBef>
                <a:spcPts val="240"/>
              </a:spcBef>
            </a:pPr>
            <a:r>
              <a:rPr lang="nl-NL"/>
              <a:t>Question: E2. How important is &lt;BRAND&gt; as a source of news to you personally?  E3. And to what extent do you think the following statements apply to &lt;BRAND&gt; as a news source? Answer using a scale of 1 to 10</a:t>
            </a:r>
            <a:endParaRPr lang="en-US"/>
          </a:p>
          <a:p>
            <a:pPr>
              <a:spcBef>
                <a:spcPts val="240"/>
              </a:spcBef>
            </a:pPr>
            <a:r>
              <a:rPr lang="en-GB"/>
              <a:t>Base: All using each source for news at least weekly 2021 – Facebook=1150, Twitter=771, Instagram=614, </a:t>
            </a:r>
            <a:br>
              <a:rPr lang="en-GB"/>
            </a:br>
            <a:r>
              <a:rPr lang="en-GB"/>
              <a:t>Snapchat=294</a:t>
            </a:r>
          </a:p>
        </p:txBody>
      </p:sp>
      <p:sp>
        <p:nvSpPr>
          <p:cNvPr id="24" name="TextBox 23">
            <a:extLst>
              <a:ext uri="{FF2B5EF4-FFF2-40B4-BE49-F238E27FC236}">
                <a16:creationId xmlns:a16="http://schemas.microsoft.com/office/drawing/2014/main" id="{55278AED-2B65-4423-AA06-EEEF6DB2B894}"/>
              </a:ext>
            </a:extLst>
          </p:cNvPr>
          <p:cNvSpPr txBox="1"/>
          <p:nvPr/>
        </p:nvSpPr>
        <p:spPr>
          <a:xfrm>
            <a:off x="6375903" y="6523539"/>
            <a:ext cx="2444247" cy="257369"/>
          </a:xfrm>
          <a:prstGeom prst="rect">
            <a:avLst/>
          </a:prstGeom>
          <a:solidFill>
            <a:schemeClr val="accent5">
              <a:lumMod val="20000"/>
              <a:lumOff val="80000"/>
            </a:schemeClr>
          </a:solidFill>
        </p:spPr>
        <p:txBody>
          <a:bodyPr wrap="square" lIns="36000" tIns="36000" rIns="36000" bIns="36000" rtlCol="0">
            <a:spAutoFit/>
          </a:bodyPr>
          <a:lstStyle/>
          <a:p>
            <a:pPr algn="ctr"/>
            <a:r>
              <a:rPr lang="en-GB" sz="1200"/>
              <a:t>2020 and 2021 ONLINE SAMPLE ONLY </a:t>
            </a:r>
          </a:p>
        </p:txBody>
      </p:sp>
    </p:spTree>
    <p:extLst>
      <p:ext uri="{BB962C8B-B14F-4D97-AF65-F5344CB8AC3E}">
        <p14:creationId xmlns:p14="http://schemas.microsoft.com/office/powerpoint/2010/main" val="32677924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p:cNvSpPr>
            <a:spLocks noGrp="1"/>
          </p:cNvSpPr>
          <p:nvPr>
            <p:ph type="title"/>
          </p:nvPr>
        </p:nvSpPr>
        <p:spPr>
          <a:xfrm>
            <a:off x="96461" y="1391424"/>
            <a:ext cx="9046078" cy="300991"/>
          </a:xfrm>
          <a:prstGeom prst="rect">
            <a:avLst/>
          </a:prstGeom>
        </p:spPr>
        <p:txBody>
          <a:bodyPr/>
          <a:lstStyle/>
          <a:p>
            <a:r>
              <a:rPr lang="en-GB" kern="0">
                <a:cs typeface="Arial" pitchFamily="34" charset="0"/>
              </a:rPr>
              <a:t>Attributes of Other Websites/Apps - 2021</a:t>
            </a:r>
            <a:br>
              <a:rPr lang="en-GB" kern="0">
                <a:cs typeface="Arial" pitchFamily="34" charset="0"/>
              </a:rPr>
            </a:br>
            <a:r>
              <a:rPr lang="en-GB" sz="1100" i="1" kern="0">
                <a:cs typeface="Arial" pitchFamily="34" charset="0"/>
              </a:rPr>
              <a:t>% of regular users rating each source highly (7-10) </a:t>
            </a:r>
            <a:br>
              <a:rPr lang="en-GB" kern="0">
                <a:cs typeface="Arial" pitchFamily="34" charset="0"/>
              </a:rPr>
            </a:br>
            <a:endParaRPr lang="en-GB"/>
          </a:p>
        </p:txBody>
      </p:sp>
      <p:sp>
        <p:nvSpPr>
          <p:cNvPr id="4" name="Text Placeholder 3"/>
          <p:cNvSpPr>
            <a:spLocks noGrp="1"/>
          </p:cNvSpPr>
          <p:nvPr>
            <p:ph type="body" sz="quarter" idx="14"/>
          </p:nvPr>
        </p:nvSpPr>
        <p:spPr>
          <a:xfrm>
            <a:off x="92690" y="360859"/>
            <a:ext cx="7699909" cy="705057"/>
          </a:xfrm>
          <a:prstGeom prst="rect">
            <a:avLst/>
          </a:prstGeom>
        </p:spPr>
        <p:txBody>
          <a:bodyPr anchor="t" anchorCtr="0"/>
          <a:lstStyle/>
          <a:p>
            <a:pPr>
              <a:lnSpc>
                <a:spcPts val="1800"/>
              </a:lnSpc>
            </a:pPr>
            <a:r>
              <a:rPr lang="en-GB" sz="1800"/>
              <a:t>As in previous years, BBC, The Guardian and Sky News users are more likely to rate these websites/apps relatively highly. Compared to 2020, Sky News receives higher rating for ‘trustworthy’, whilst BBC receives higher rating for ‘impartial’</a:t>
            </a:r>
          </a:p>
          <a:p>
            <a:pPr>
              <a:lnSpc>
                <a:spcPts val="1800"/>
              </a:lnSpc>
            </a:pPr>
            <a:r>
              <a:rPr lang="en-GB" sz="1800"/>
              <a:t> </a:t>
            </a:r>
          </a:p>
        </p:txBody>
      </p:sp>
      <p:sp>
        <p:nvSpPr>
          <p:cNvPr id="8" name="Title 1">
            <a:extLst>
              <a:ext uri="{FF2B5EF4-FFF2-40B4-BE49-F238E27FC236}">
                <a16:creationId xmlns:a16="http://schemas.microsoft.com/office/drawing/2014/main" id="{03375F23-4205-4FCF-8A57-D2C2C28B82E1}"/>
              </a:ext>
            </a:extLst>
          </p:cNvPr>
          <p:cNvSpPr txBox="1">
            <a:spLocks/>
          </p:cNvSpPr>
          <p:nvPr/>
        </p:nvSpPr>
        <p:spPr>
          <a:xfrm>
            <a:off x="92691" y="1065916"/>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11.11</a:t>
            </a:r>
            <a:br>
              <a:rPr lang="en-GB" sz="1800" b="1">
                <a:latin typeface="+mn-lt"/>
                <a:cs typeface="Arial" pitchFamily="34" charset="0"/>
              </a:rPr>
            </a:br>
            <a:endParaRPr lang="en-GB" sz="1800" b="1">
              <a:latin typeface="+mn-lt"/>
              <a:cs typeface="Arial" pitchFamily="34" charset="0"/>
            </a:endParaRPr>
          </a:p>
        </p:txBody>
      </p:sp>
      <p:graphicFrame>
        <p:nvGraphicFramePr>
          <p:cNvPr id="6" name="Table 5" descr="This chart shows the performance of the other websites/apps against the same attributes – using the 2021 online data. BBC, The Guardian and Sky News users are more likely to rate these websites/apps relatively highly. Sky News now receives higher rating for ‘trustworthiness’ (from 63% rating this highly in 2020 to 72% in 2021), whilst BBC receives higher rating for ‘impartiality’ (from 60% in 2020 to 65% in 2021)"/>
          <p:cNvGraphicFramePr>
            <a:graphicFrameLocks noGrp="1"/>
          </p:cNvGraphicFramePr>
          <p:nvPr>
            <p:extLst>
              <p:ext uri="{D42A27DB-BD31-4B8C-83A1-F6EECF244321}">
                <p14:modId xmlns:p14="http://schemas.microsoft.com/office/powerpoint/2010/main" val="292377770"/>
              </p:ext>
            </p:extLst>
          </p:nvPr>
        </p:nvGraphicFramePr>
        <p:xfrm>
          <a:off x="280176" y="1903095"/>
          <a:ext cx="7992000" cy="3954095"/>
        </p:xfrm>
        <a:graphic>
          <a:graphicData uri="http://schemas.openxmlformats.org/drawingml/2006/table">
            <a:tbl>
              <a:tblPr firstRow="1"/>
              <a:tblGrid>
                <a:gridCol w="1908000">
                  <a:extLst>
                    <a:ext uri="{9D8B030D-6E8A-4147-A177-3AD203B41FA5}">
                      <a16:colId xmlns:a16="http://schemas.microsoft.com/office/drawing/2014/main" val="20000"/>
                    </a:ext>
                  </a:extLst>
                </a:gridCol>
                <a:gridCol w="468000">
                  <a:extLst>
                    <a:ext uri="{9D8B030D-6E8A-4147-A177-3AD203B41FA5}">
                      <a16:colId xmlns:a16="http://schemas.microsoft.com/office/drawing/2014/main" val="20001"/>
                    </a:ext>
                  </a:extLst>
                </a:gridCol>
                <a:gridCol w="468000">
                  <a:extLst>
                    <a:ext uri="{9D8B030D-6E8A-4147-A177-3AD203B41FA5}">
                      <a16:colId xmlns:a16="http://schemas.microsoft.com/office/drawing/2014/main" val="20002"/>
                    </a:ext>
                  </a:extLst>
                </a:gridCol>
                <a:gridCol w="468000">
                  <a:extLst>
                    <a:ext uri="{9D8B030D-6E8A-4147-A177-3AD203B41FA5}">
                      <a16:colId xmlns:a16="http://schemas.microsoft.com/office/drawing/2014/main" val="3655539226"/>
                    </a:ext>
                  </a:extLst>
                </a:gridCol>
                <a:gridCol w="468000">
                  <a:extLst>
                    <a:ext uri="{9D8B030D-6E8A-4147-A177-3AD203B41FA5}">
                      <a16:colId xmlns:a16="http://schemas.microsoft.com/office/drawing/2014/main" val="20003"/>
                    </a:ext>
                  </a:extLst>
                </a:gridCol>
                <a:gridCol w="468000">
                  <a:extLst>
                    <a:ext uri="{9D8B030D-6E8A-4147-A177-3AD203B41FA5}">
                      <a16:colId xmlns:a16="http://schemas.microsoft.com/office/drawing/2014/main" val="20004"/>
                    </a:ext>
                  </a:extLst>
                </a:gridCol>
                <a:gridCol w="468000">
                  <a:extLst>
                    <a:ext uri="{9D8B030D-6E8A-4147-A177-3AD203B41FA5}">
                      <a16:colId xmlns:a16="http://schemas.microsoft.com/office/drawing/2014/main" val="20005"/>
                    </a:ext>
                  </a:extLst>
                </a:gridCol>
                <a:gridCol w="468000">
                  <a:extLst>
                    <a:ext uri="{9D8B030D-6E8A-4147-A177-3AD203B41FA5}">
                      <a16:colId xmlns:a16="http://schemas.microsoft.com/office/drawing/2014/main" val="20006"/>
                    </a:ext>
                  </a:extLst>
                </a:gridCol>
                <a:gridCol w="468000">
                  <a:extLst>
                    <a:ext uri="{9D8B030D-6E8A-4147-A177-3AD203B41FA5}">
                      <a16:colId xmlns:a16="http://schemas.microsoft.com/office/drawing/2014/main" val="20007"/>
                    </a:ext>
                  </a:extLst>
                </a:gridCol>
                <a:gridCol w="468000">
                  <a:extLst>
                    <a:ext uri="{9D8B030D-6E8A-4147-A177-3AD203B41FA5}">
                      <a16:colId xmlns:a16="http://schemas.microsoft.com/office/drawing/2014/main" val="20008"/>
                    </a:ext>
                  </a:extLst>
                </a:gridCol>
                <a:gridCol w="468000">
                  <a:extLst>
                    <a:ext uri="{9D8B030D-6E8A-4147-A177-3AD203B41FA5}">
                      <a16:colId xmlns:a16="http://schemas.microsoft.com/office/drawing/2014/main" val="1320049686"/>
                    </a:ext>
                  </a:extLst>
                </a:gridCol>
                <a:gridCol w="468000">
                  <a:extLst>
                    <a:ext uri="{9D8B030D-6E8A-4147-A177-3AD203B41FA5}">
                      <a16:colId xmlns:a16="http://schemas.microsoft.com/office/drawing/2014/main" val="20009"/>
                    </a:ext>
                  </a:extLst>
                </a:gridCol>
                <a:gridCol w="468000">
                  <a:extLst>
                    <a:ext uri="{9D8B030D-6E8A-4147-A177-3AD203B41FA5}">
                      <a16:colId xmlns:a16="http://schemas.microsoft.com/office/drawing/2014/main" val="20010"/>
                    </a:ext>
                  </a:extLst>
                </a:gridCol>
                <a:gridCol w="468000">
                  <a:extLst>
                    <a:ext uri="{9D8B030D-6E8A-4147-A177-3AD203B41FA5}">
                      <a16:colId xmlns:a16="http://schemas.microsoft.com/office/drawing/2014/main" val="20013"/>
                    </a:ext>
                  </a:extLst>
                </a:gridCol>
              </a:tblGrid>
              <a:tr h="730169">
                <a:tc>
                  <a:txBody>
                    <a:bodyPr/>
                    <a:lstStyle/>
                    <a:p>
                      <a:pPr algn="l" fontAlgn="b">
                        <a:lnSpc>
                          <a:spcPct val="90000"/>
                        </a:lnSpc>
                      </a:pPr>
                      <a:endParaRPr lang="en-US" sz="1100" b="0" i="0" u="none" strike="noStrike">
                        <a:solidFill>
                          <a:schemeClr val="tx1"/>
                        </a:solidFill>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lnSpc>
                          <a:spcPct val="90000"/>
                        </a:lnSpc>
                      </a:pPr>
                      <a:r>
                        <a:rPr lang="en-US" sz="1000" b="1" i="0" u="none" strike="noStrike">
                          <a:solidFill>
                            <a:schemeClr val="bg1"/>
                          </a:solidFill>
                          <a:latin typeface="Calibri"/>
                        </a:rPr>
                        <a:t>BBC </a:t>
                      </a:r>
                      <a:br>
                        <a:rPr lang="en-US" sz="1000" b="1" i="0" u="none" strike="noStrike">
                          <a:solidFill>
                            <a:schemeClr val="bg1"/>
                          </a:solidFill>
                          <a:latin typeface="Calibri"/>
                        </a:rPr>
                      </a:br>
                      <a:r>
                        <a:rPr lang="en-US" sz="1000" b="1" i="0" u="none" strike="noStrike">
                          <a:solidFill>
                            <a:schemeClr val="bg1"/>
                          </a:solidFill>
                          <a:latin typeface="Calibri"/>
                        </a:rPr>
                        <a:t>website/app </a:t>
                      </a: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lnSpc>
                          <a:spcPct val="90000"/>
                        </a:lnSpc>
                      </a:pPr>
                      <a:r>
                        <a:rPr lang="en-CA" sz="1000" b="1" i="0" u="none" strike="noStrike">
                          <a:solidFill>
                            <a:schemeClr val="bg1"/>
                          </a:solidFill>
                          <a:latin typeface="+mn-lt"/>
                        </a:rPr>
                        <a:t>Sky News</a:t>
                      </a:r>
                      <a:r>
                        <a:rPr lang="en-CA" sz="1000" b="1" i="0" u="none" strike="noStrike">
                          <a:solidFill>
                            <a:schemeClr val="bg1"/>
                          </a:solidFill>
                          <a:latin typeface="Calibri"/>
                        </a:rPr>
                        <a:t> website/app</a:t>
                      </a: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lnSpc>
                          <a:spcPct val="90000"/>
                        </a:lnSpc>
                      </a:pPr>
                      <a:r>
                        <a:rPr lang="en-CA" sz="1000" b="1" i="0" u="none" strike="noStrike">
                          <a:solidFill>
                            <a:schemeClr val="bg1"/>
                          </a:solidFill>
                          <a:latin typeface="+mn-lt"/>
                        </a:rPr>
                        <a:t>Guardian/ Observer</a:t>
                      </a:r>
                      <a:endParaRPr lang="en-CA" sz="1000" b="1" i="0" u="none" strike="noStrike">
                        <a:solidFill>
                          <a:schemeClr val="bg1"/>
                        </a:solidFill>
                        <a:latin typeface="Calibri"/>
                      </a:endParaRP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lnSpc>
                          <a:spcPct val="90000"/>
                        </a:lnSpc>
                      </a:pPr>
                      <a:r>
                        <a:rPr lang="en-CA" sz="1000" b="1" i="0" u="none" strike="noStrike">
                          <a:solidFill>
                            <a:schemeClr val="bg1"/>
                          </a:solidFill>
                          <a:latin typeface="+mn-lt"/>
                        </a:rPr>
                        <a:t>Daily Mail website/app</a:t>
                      </a:r>
                      <a:endParaRPr lang="en-CA" sz="1000" b="1" i="0" u="none" strike="noStrike">
                        <a:solidFill>
                          <a:schemeClr val="bg1"/>
                        </a:solidFill>
                        <a:latin typeface="Calibri"/>
                      </a:endParaRP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lnSpc>
                          <a:spcPct val="90000"/>
                        </a:lnSpc>
                      </a:pPr>
                      <a:r>
                        <a:rPr lang="en-CA" sz="1000" b="1" i="0" u="none" strike="noStrike">
                          <a:solidFill>
                            <a:schemeClr val="bg1"/>
                          </a:solidFill>
                          <a:latin typeface="+mn-lt"/>
                        </a:rPr>
                        <a:t>YouTube</a:t>
                      </a:r>
                      <a:endParaRPr lang="en-CA" sz="1000" b="1" i="0" u="none" strike="noStrike">
                        <a:solidFill>
                          <a:schemeClr val="bg1"/>
                        </a:solidFill>
                        <a:latin typeface="Calibri"/>
                      </a:endParaRP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lnSpc>
                          <a:spcPct val="90000"/>
                        </a:lnSpc>
                      </a:pPr>
                      <a:r>
                        <a:rPr lang="en-CA" sz="1000" b="1" i="0" u="none" strike="noStrike">
                          <a:solidFill>
                            <a:schemeClr val="bg1"/>
                          </a:solidFill>
                          <a:latin typeface="+mn-lt"/>
                        </a:rPr>
                        <a:t>Google</a:t>
                      </a:r>
                      <a:br>
                        <a:rPr lang="en-CA" sz="1000" b="1" i="0" u="none" strike="noStrike">
                          <a:solidFill>
                            <a:schemeClr val="bg1"/>
                          </a:solidFill>
                          <a:latin typeface="+mn-lt"/>
                        </a:rPr>
                      </a:br>
                      <a:r>
                        <a:rPr lang="en-CA" sz="1000" b="1" i="0" u="none" strike="noStrike">
                          <a:solidFill>
                            <a:schemeClr val="bg1"/>
                          </a:solidFill>
                          <a:latin typeface="+mn-lt"/>
                        </a:rPr>
                        <a:t> News</a:t>
                      </a:r>
                      <a:endParaRPr lang="en-US" sz="1000" b="1" i="0" u="none" strike="noStrike">
                        <a:solidFill>
                          <a:schemeClr val="bg1"/>
                        </a:solidFill>
                        <a:latin typeface="Calibri"/>
                      </a:endParaRP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lnSpc>
                          <a:spcPct val="90000"/>
                        </a:lnSpc>
                      </a:pPr>
                      <a:r>
                        <a:rPr lang="en-US" sz="1000" b="1" i="0" u="none" strike="noStrike">
                          <a:solidFill>
                            <a:schemeClr val="bg1"/>
                          </a:solidFill>
                          <a:latin typeface="+mn-lt"/>
                        </a:rPr>
                        <a:t>MSN News</a:t>
                      </a:r>
                      <a:endParaRPr lang="en-CA" sz="1000" b="1" i="0" u="none" strike="noStrike">
                        <a:solidFill>
                          <a:schemeClr val="bg1"/>
                        </a:solidFill>
                        <a:latin typeface="Calibri"/>
                      </a:endParaRP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lnSpc>
                          <a:spcPct val="90000"/>
                        </a:lnSpc>
                      </a:pPr>
                      <a:r>
                        <a:rPr lang="en-CA" sz="1000" b="1" i="0" u="none" strike="noStrike">
                          <a:solidFill>
                            <a:schemeClr val="bg1"/>
                          </a:solidFill>
                          <a:latin typeface="+mn-lt"/>
                        </a:rPr>
                        <a:t>ITV/ITN*</a:t>
                      </a:r>
                      <a:br>
                        <a:rPr lang="en-CA" sz="1000" b="1" i="0" u="none" strike="noStrike">
                          <a:solidFill>
                            <a:schemeClr val="bg1"/>
                          </a:solidFill>
                          <a:latin typeface="+mn-lt"/>
                        </a:rPr>
                      </a:br>
                      <a:r>
                        <a:rPr lang="en-CA" sz="1000" b="1" i="0" u="none" strike="noStrike">
                          <a:solidFill>
                            <a:schemeClr val="bg1"/>
                          </a:solidFill>
                          <a:latin typeface="+mn-lt"/>
                        </a:rPr>
                        <a:t>website/app</a:t>
                      </a:r>
                      <a:endParaRPr lang="en-CA" sz="1000" b="1" i="0" u="none" strike="noStrike">
                        <a:solidFill>
                          <a:schemeClr val="bg1"/>
                        </a:solidFill>
                        <a:latin typeface="Calibri"/>
                      </a:endParaRP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457200" rtl="0" eaLnBrk="1" fontAlgn="b" latinLnBrk="0" hangingPunct="1">
                        <a:lnSpc>
                          <a:spcPct val="90000"/>
                        </a:lnSpc>
                        <a:spcBef>
                          <a:spcPts val="0"/>
                        </a:spcBef>
                        <a:spcAft>
                          <a:spcPts val="0"/>
                        </a:spcAft>
                        <a:buClrTx/>
                        <a:buSzTx/>
                        <a:buFontTx/>
                        <a:buNone/>
                        <a:tabLst/>
                        <a:defRPr/>
                      </a:pPr>
                      <a:r>
                        <a:rPr lang="en-US" sz="1000" b="1" i="0" u="none" strike="noStrike">
                          <a:solidFill>
                            <a:schemeClr val="bg1"/>
                          </a:solidFill>
                          <a:latin typeface="+mn-lt"/>
                        </a:rPr>
                        <a:t>Yahoo </a:t>
                      </a:r>
                      <a:br>
                        <a:rPr lang="en-US" sz="1000" b="1" i="0" u="none" strike="noStrike">
                          <a:solidFill>
                            <a:schemeClr val="bg1"/>
                          </a:solidFill>
                          <a:latin typeface="+mn-lt"/>
                        </a:rPr>
                      </a:br>
                      <a:r>
                        <a:rPr lang="en-US" sz="1000" b="1" i="0" u="none" strike="noStrike">
                          <a:solidFill>
                            <a:schemeClr val="bg1"/>
                          </a:solidFill>
                          <a:latin typeface="+mn-lt"/>
                        </a:rPr>
                        <a:t>News</a:t>
                      </a: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lnSpc>
                          <a:spcPct val="90000"/>
                        </a:lnSpc>
                      </a:pPr>
                      <a:r>
                        <a:rPr lang="en-CA" sz="1000" b="1" i="0" u="none" strike="noStrike">
                          <a:solidFill>
                            <a:schemeClr val="bg1"/>
                          </a:solidFill>
                          <a:latin typeface="+mn-lt"/>
                        </a:rPr>
                        <a:t>Telegraph website/app</a:t>
                      </a:r>
                      <a:endParaRPr lang="en-CA" sz="1000" b="1" i="0" u="none" strike="noStrike">
                        <a:solidFill>
                          <a:schemeClr val="bg1"/>
                        </a:solidFill>
                        <a:latin typeface="Calibri"/>
                      </a:endParaRP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lnSpc>
                          <a:spcPct val="90000"/>
                        </a:lnSpc>
                      </a:pPr>
                      <a:r>
                        <a:rPr lang="en-CA" sz="1000" b="1" i="0" u="none" strike="noStrike">
                          <a:solidFill>
                            <a:schemeClr val="bg1"/>
                          </a:solidFill>
                          <a:latin typeface="+mn-lt"/>
                        </a:rPr>
                        <a:t>Independent website/app</a:t>
                      </a:r>
                      <a:endParaRPr lang="en-CA" sz="1000" b="1" i="0" u="none" strike="noStrike">
                        <a:solidFill>
                          <a:schemeClr val="bg1"/>
                        </a:solidFill>
                        <a:latin typeface="Calibri"/>
                      </a:endParaRP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lnSpc>
                          <a:spcPct val="90000"/>
                        </a:lnSpc>
                      </a:pPr>
                      <a:r>
                        <a:rPr lang="en-US" sz="1000" b="1" i="0" u="none" strike="noStrike">
                          <a:solidFill>
                            <a:schemeClr val="bg1"/>
                          </a:solidFill>
                          <a:latin typeface="+mn-lt"/>
                        </a:rPr>
                        <a:t>Huffington Post </a:t>
                      </a:r>
                      <a:endParaRPr lang="en-US" sz="1000" b="1" i="0" u="none" strike="noStrike">
                        <a:solidFill>
                          <a:schemeClr val="bg1"/>
                        </a:solidFill>
                        <a:latin typeface="Calibri"/>
                      </a:endParaRP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lnSpc>
                          <a:spcPct val="90000"/>
                        </a:lnSpc>
                      </a:pPr>
                      <a:r>
                        <a:rPr lang="en-CA" sz="1000" b="1" i="0" u="none" strike="noStrike">
                          <a:solidFill>
                            <a:schemeClr val="bg1"/>
                          </a:solidFill>
                          <a:latin typeface="+mn-lt"/>
                        </a:rPr>
                        <a:t>The Sun website/app</a:t>
                      </a:r>
                      <a:endParaRPr lang="en-CA" sz="1000" b="1" i="0" u="none" strike="noStrike">
                        <a:solidFill>
                          <a:schemeClr val="bg1"/>
                        </a:solidFill>
                        <a:latin typeface="Calibri"/>
                      </a:endParaRP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123484">
                <a:tc>
                  <a:txBody>
                    <a:bodyPr/>
                    <a:lstStyle/>
                    <a:p>
                      <a:pPr algn="l" fontAlgn="b">
                        <a:lnSpc>
                          <a:spcPct val="90000"/>
                        </a:lnSpc>
                      </a:pPr>
                      <a:endParaRPr lang="en-US" sz="800" b="0" i="0" u="none" strike="noStrike">
                        <a:solidFill>
                          <a:schemeClr val="tx1"/>
                        </a:solidFill>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800" b="0" i="1" u="none" strike="noStrike">
                          <a:solidFill>
                            <a:schemeClr val="bg1"/>
                          </a:solidFill>
                          <a:effectLst/>
                          <a:latin typeface="Calibri" panose="020F0502020204030204" pitchFamily="34" charset="0"/>
                        </a:rPr>
                        <a:t>1004</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350</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320</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301</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267</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228</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165</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160</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150</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127</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125</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113</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108</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343609">
                <a:tc>
                  <a:txBody>
                    <a:bodyPr/>
                    <a:lstStyle/>
                    <a:p>
                      <a:pPr algn="l" rtl="0" fontAlgn="b"/>
                      <a:r>
                        <a:rPr lang="en-CA" sz="1100" b="0" i="0" u="none" strike="noStrike">
                          <a:solidFill>
                            <a:schemeClr val="bg1"/>
                          </a:solidFill>
                          <a:effectLst/>
                          <a:latin typeface="Calibri" panose="020F0502020204030204" pitchFamily="34" charset="0"/>
                        </a:rPr>
                        <a:t>Is important to me personally</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2"/>
                  </a:ext>
                </a:extLst>
              </a:tr>
              <a:tr h="343609">
                <a:tc>
                  <a:txBody>
                    <a:bodyPr/>
                    <a:lstStyle/>
                    <a:p>
                      <a:pPr algn="l" rtl="0" fontAlgn="b"/>
                      <a:r>
                        <a:rPr lang="en-US" sz="1100" b="0" i="0" u="none" strike="noStrike">
                          <a:solidFill>
                            <a:schemeClr val="bg1"/>
                          </a:solidFill>
                          <a:effectLst/>
                          <a:latin typeface="Calibri" panose="020F0502020204030204" pitchFamily="34" charset="0"/>
                        </a:rPr>
                        <a:t>Is high quality</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79%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79%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3"/>
                  </a:ext>
                </a:extLst>
              </a:tr>
              <a:tr h="343609">
                <a:tc>
                  <a:txBody>
                    <a:bodyPr/>
                    <a:lstStyle/>
                    <a:p>
                      <a:pPr algn="l" rtl="0" fontAlgn="b">
                        <a:lnSpc>
                          <a:spcPct val="90000"/>
                        </a:lnSpc>
                      </a:pPr>
                      <a:r>
                        <a:rPr lang="en-CA" sz="1100" b="0" i="0" u="none" strike="noStrike">
                          <a:solidFill>
                            <a:schemeClr val="bg1"/>
                          </a:solidFill>
                          <a:effectLst/>
                          <a:latin typeface="Calibri" panose="020F0502020204030204" pitchFamily="34" charset="0"/>
                        </a:rPr>
                        <a:t>Helps me understand what's going on in the world today</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4"/>
                  </a:ext>
                </a:extLst>
              </a:tr>
              <a:tr h="343609">
                <a:tc>
                  <a:txBody>
                    <a:bodyPr/>
                    <a:lstStyle/>
                    <a:p>
                      <a:pPr algn="l" rtl="0" fontAlgn="b"/>
                      <a:r>
                        <a:rPr lang="en-US" sz="1100" b="0" i="0" u="none" strike="noStrike">
                          <a:solidFill>
                            <a:schemeClr val="bg1"/>
                          </a:solidFill>
                          <a:effectLst/>
                          <a:latin typeface="Calibri" panose="020F0502020204030204" pitchFamily="34" charset="0"/>
                        </a:rPr>
                        <a:t>Is accurate</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75%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77%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5"/>
                  </a:ext>
                </a:extLst>
              </a:tr>
              <a:tr h="343609">
                <a:tc>
                  <a:txBody>
                    <a:bodyPr/>
                    <a:lstStyle/>
                    <a:p>
                      <a:pPr algn="l" rtl="0" fontAlgn="b"/>
                      <a:r>
                        <a:rPr lang="en-US" sz="1100" b="0" i="0" u="none" strike="noStrike">
                          <a:solidFill>
                            <a:schemeClr val="bg1"/>
                          </a:solidFill>
                          <a:effectLst/>
                          <a:latin typeface="Calibri" panose="020F0502020204030204" pitchFamily="34" charset="0"/>
                        </a:rPr>
                        <a:t>Is trustworthy</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75%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6"/>
                  </a:ext>
                </a:extLst>
              </a:tr>
              <a:tr h="343609">
                <a:tc>
                  <a:txBody>
                    <a:bodyPr/>
                    <a:lstStyle/>
                    <a:p>
                      <a:pPr algn="l" rtl="0" fontAlgn="b"/>
                      <a:r>
                        <a:rPr lang="en-CA" sz="1100" b="0" i="0" u="none" strike="noStrike">
                          <a:solidFill>
                            <a:schemeClr val="bg1"/>
                          </a:solidFill>
                          <a:effectLst/>
                          <a:latin typeface="Calibri" panose="020F0502020204030204" pitchFamily="34" charset="0"/>
                        </a:rPr>
                        <a:t>Offers a range of opinions</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7"/>
                  </a:ext>
                </a:extLst>
              </a:tr>
              <a:tr h="343609">
                <a:tc>
                  <a:txBody>
                    <a:bodyPr/>
                    <a:lstStyle/>
                    <a:p>
                      <a:pPr algn="l" rtl="0" fontAlgn="b">
                        <a:lnSpc>
                          <a:spcPct val="90000"/>
                        </a:lnSpc>
                      </a:pPr>
                      <a:r>
                        <a:rPr lang="en-CA" sz="1100" b="0" i="0" u="none" strike="noStrike">
                          <a:solidFill>
                            <a:schemeClr val="bg1"/>
                          </a:solidFill>
                          <a:effectLst/>
                          <a:latin typeface="Calibri" panose="020F0502020204030204" pitchFamily="34" charset="0"/>
                        </a:rPr>
                        <a:t>Has a depth of analysis and content not available elsewhere</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76%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8"/>
                  </a:ext>
                </a:extLst>
              </a:tr>
              <a:tr h="343609">
                <a:tc>
                  <a:txBody>
                    <a:bodyPr/>
                    <a:lstStyle/>
                    <a:p>
                      <a:pPr algn="l" rtl="0" fontAlgn="b"/>
                      <a:r>
                        <a:rPr lang="en-CA" sz="1100" b="0" i="0" u="none" strike="noStrike">
                          <a:solidFill>
                            <a:schemeClr val="bg1"/>
                          </a:solidFill>
                          <a:effectLst/>
                          <a:latin typeface="Calibri" panose="020F0502020204030204" pitchFamily="34" charset="0"/>
                        </a:rPr>
                        <a:t>Helps me make up my mind</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9"/>
                  </a:ext>
                </a:extLst>
              </a:tr>
              <a:tr h="343609">
                <a:tc>
                  <a:txBody>
                    <a:bodyPr/>
                    <a:lstStyle/>
                    <a:p>
                      <a:pPr algn="l" rtl="0" fontAlgn="b"/>
                      <a:r>
                        <a:rPr lang="en-US" sz="1100" b="0" i="0" u="none" strike="noStrike">
                          <a:solidFill>
                            <a:schemeClr val="bg1"/>
                          </a:solidFill>
                          <a:effectLst/>
                          <a:latin typeface="Calibri" panose="020F0502020204030204" pitchFamily="34" charset="0"/>
                        </a:rPr>
                        <a:t>Is impartial</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ctr"/>
                      <a:r>
                        <a:rPr lang="en-US" sz="1100" b="0" i="0" u="none" strike="noStrike">
                          <a:solidFill>
                            <a:srgbClr val="000000"/>
                          </a:solidFill>
                          <a:effectLst/>
                          <a:latin typeface="Calibri" panose="020F0502020204030204" pitchFamily="34" charset="0"/>
                        </a:rPr>
                        <a:t>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algn="ctr" fontAlgn="ctr"/>
                      <a:r>
                        <a:rPr lang="en-US" sz="1100" b="0" i="0" u="none" strike="noStrike">
                          <a:solidFill>
                            <a:srgbClr val="000000"/>
                          </a:solidFill>
                          <a:effectLst/>
                          <a:latin typeface="Calibri" panose="020F0502020204030204" pitchFamily="34" charset="0"/>
                        </a:rPr>
                        <a:t>34%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10"/>
                  </a:ext>
                </a:extLst>
              </a:tr>
            </a:tbl>
          </a:graphicData>
        </a:graphic>
      </p:graphicFrame>
      <p:sp>
        <p:nvSpPr>
          <p:cNvPr id="7" name="Isosceles Triangle 6">
            <a:extLst>
              <a:ext uri="{FF2B5EF4-FFF2-40B4-BE49-F238E27FC236}">
                <a16:creationId xmlns:a16="http://schemas.microsoft.com/office/drawing/2014/main" id="{05BF7BEC-CA90-4532-AAC8-E720EE7D1A5F}"/>
              </a:ext>
              <a:ext uri="{C183D7F6-B498-43B3-948B-1728B52AA6E4}">
                <adec:decorative xmlns:adec="http://schemas.microsoft.com/office/drawing/2017/decorative" val="1"/>
              </a:ext>
            </a:extLst>
          </p:cNvPr>
          <p:cNvSpPr/>
          <p:nvPr/>
        </p:nvSpPr>
        <p:spPr bwMode="ltGray">
          <a:xfrm rot="10800000" flipV="1">
            <a:off x="2546660" y="5741833"/>
            <a:ext cx="91440" cy="91440"/>
          </a:xfrm>
          <a:prstGeom prst="triangle">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9" name="Isosceles Triangle 8">
            <a:extLst>
              <a:ext uri="{FF2B5EF4-FFF2-40B4-BE49-F238E27FC236}">
                <a16:creationId xmlns:a16="http://schemas.microsoft.com/office/drawing/2014/main" id="{2C0E50D1-61D3-4105-9C1F-C2E9F5CD68BA}"/>
              </a:ext>
              <a:ext uri="{C183D7F6-B498-43B3-948B-1728B52AA6E4}">
                <adec:decorative xmlns:adec="http://schemas.microsoft.com/office/drawing/2017/decorative" val="1"/>
              </a:ext>
            </a:extLst>
          </p:cNvPr>
          <p:cNvSpPr/>
          <p:nvPr/>
        </p:nvSpPr>
        <p:spPr bwMode="ltGray">
          <a:xfrm rot="10800000" flipV="1">
            <a:off x="3007818" y="4362313"/>
            <a:ext cx="91440" cy="91440"/>
          </a:xfrm>
          <a:prstGeom prst="triangle">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0" name="Isosceles Triangle 9">
            <a:extLst>
              <a:ext uri="{FF2B5EF4-FFF2-40B4-BE49-F238E27FC236}">
                <a16:creationId xmlns:a16="http://schemas.microsoft.com/office/drawing/2014/main" id="{B0A0165E-E9F7-44E5-9A61-CBD09FF5CA85}"/>
              </a:ext>
              <a:ext uri="{C183D7F6-B498-43B3-948B-1728B52AA6E4}">
                <adec:decorative xmlns:adec="http://schemas.microsoft.com/office/drawing/2017/decorative" val="1"/>
              </a:ext>
            </a:extLst>
          </p:cNvPr>
          <p:cNvSpPr/>
          <p:nvPr/>
        </p:nvSpPr>
        <p:spPr bwMode="ltGray">
          <a:xfrm rot="10800000">
            <a:off x="5363698" y="5741833"/>
            <a:ext cx="91440" cy="9144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2" name="Isosceles Triangle 11">
            <a:extLst>
              <a:ext uri="{FF2B5EF4-FFF2-40B4-BE49-F238E27FC236}">
                <a16:creationId xmlns:a16="http://schemas.microsoft.com/office/drawing/2014/main" id="{F7E9C499-E81B-4352-BCF0-6A431B0AFA4D}"/>
              </a:ext>
              <a:ext uri="{C183D7F6-B498-43B3-948B-1728B52AA6E4}">
                <adec:decorative xmlns:adec="http://schemas.microsoft.com/office/drawing/2017/decorative" val="1"/>
              </a:ext>
            </a:extLst>
          </p:cNvPr>
          <p:cNvSpPr/>
          <p:nvPr/>
        </p:nvSpPr>
        <p:spPr bwMode="ltGray">
          <a:xfrm rot="10800000">
            <a:off x="7701159" y="3337560"/>
            <a:ext cx="91440" cy="9144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3" name="Isosceles Triangle 12">
            <a:extLst>
              <a:ext uri="{FF2B5EF4-FFF2-40B4-BE49-F238E27FC236}">
                <a16:creationId xmlns:a16="http://schemas.microsoft.com/office/drawing/2014/main" id="{D77E44B3-C341-4B09-BDC3-E05D122D20AE}"/>
              </a:ext>
              <a:ext uri="{C183D7F6-B498-43B3-948B-1728B52AA6E4}">
                <adec:decorative xmlns:adec="http://schemas.microsoft.com/office/drawing/2017/decorative" val="1"/>
              </a:ext>
            </a:extLst>
          </p:cNvPr>
          <p:cNvSpPr/>
          <p:nvPr/>
        </p:nvSpPr>
        <p:spPr bwMode="ltGray">
          <a:xfrm rot="10800000">
            <a:off x="7701159" y="3680545"/>
            <a:ext cx="91440" cy="91440"/>
          </a:xfrm>
          <a:prstGeom prst="triangle">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a:p>
        </p:txBody>
      </p:sp>
      <p:sp>
        <p:nvSpPr>
          <p:cNvPr id="15" name="Text Placeholder 6"/>
          <p:cNvSpPr>
            <a:spLocks noGrp="1"/>
          </p:cNvSpPr>
          <p:nvPr>
            <p:ph type="body" sz="quarter" idx="12"/>
          </p:nvPr>
        </p:nvSpPr>
        <p:spPr>
          <a:xfrm>
            <a:off x="0" y="5980974"/>
            <a:ext cx="8942247" cy="880439"/>
          </a:xfrm>
        </p:spPr>
        <p:txBody>
          <a:bodyPr/>
          <a:lstStyle/>
          <a:p>
            <a:pPr>
              <a:spcBef>
                <a:spcPts val="0"/>
              </a:spcBef>
              <a:tabLst>
                <a:tab pos="8696325" algn="r"/>
              </a:tabLst>
            </a:pPr>
            <a:r>
              <a:rPr lang="en-CA"/>
              <a:t>Source: Ofcom News Consumption Survey 2021 - ONLINE sample only 	</a:t>
            </a:r>
            <a:r>
              <a:rPr lang="en-US"/>
              <a:t> Green/red triangles </a:t>
            </a:r>
            <a:r>
              <a:rPr lang="en-GB"/>
              <a:t>indicate statistically significant differences between 2021 and 2020</a:t>
            </a:r>
          </a:p>
          <a:p>
            <a:pPr>
              <a:spcBef>
                <a:spcPts val="0"/>
              </a:spcBef>
            </a:pPr>
            <a:r>
              <a:rPr lang="nl-NL"/>
              <a:t>Question: E2. How important is &lt;BRAND&gt; as a source of news to you personally?  E3. And to what extent do you think the following statements apply to &lt;BRAND&gt; as a news source? Answer using a scale of 1 to 10</a:t>
            </a:r>
            <a:endParaRPr lang="en-US"/>
          </a:p>
          <a:p>
            <a:pPr>
              <a:spcBef>
                <a:spcPts val="0"/>
              </a:spcBef>
            </a:pPr>
            <a:r>
              <a:rPr lang="en-GB"/>
              <a:t>Base: All using each source for news at least weekly 2021 – bases shown above</a:t>
            </a:r>
          </a:p>
          <a:p>
            <a:pPr>
              <a:spcBef>
                <a:spcPts val="0"/>
              </a:spcBef>
            </a:pPr>
            <a:r>
              <a:rPr lang="en-GB"/>
              <a:t>*ITV/ITN  website/app – only includes ratings of ITV/ITN specifically, does </a:t>
            </a:r>
            <a:r>
              <a:rPr lang="en-GB" u="sng"/>
              <a:t>not</a:t>
            </a:r>
            <a:r>
              <a:rPr lang="en-GB"/>
              <a:t> include ratings of STV website/app</a:t>
            </a:r>
          </a:p>
          <a:p>
            <a:pPr>
              <a:spcBef>
                <a:spcPts val="0"/>
              </a:spcBef>
            </a:pPr>
            <a:endParaRPr lang="en-GB" sz="900"/>
          </a:p>
        </p:txBody>
      </p:sp>
      <p:sp>
        <p:nvSpPr>
          <p:cNvPr id="14" name="TextBox 13">
            <a:extLst>
              <a:ext uri="{FF2B5EF4-FFF2-40B4-BE49-F238E27FC236}">
                <a16:creationId xmlns:a16="http://schemas.microsoft.com/office/drawing/2014/main" id="{30F71C43-EA46-4384-B1CB-DA2F59F4129D}"/>
              </a:ext>
            </a:extLst>
          </p:cNvPr>
          <p:cNvSpPr txBox="1"/>
          <p:nvPr/>
        </p:nvSpPr>
        <p:spPr>
          <a:xfrm>
            <a:off x="6375903" y="6523539"/>
            <a:ext cx="2444247" cy="257369"/>
          </a:xfrm>
          <a:prstGeom prst="rect">
            <a:avLst/>
          </a:prstGeom>
          <a:solidFill>
            <a:schemeClr val="accent5">
              <a:lumMod val="20000"/>
              <a:lumOff val="80000"/>
            </a:schemeClr>
          </a:solidFill>
        </p:spPr>
        <p:txBody>
          <a:bodyPr wrap="square" lIns="36000" tIns="36000" rIns="36000" bIns="36000" rtlCol="0">
            <a:spAutoFit/>
          </a:bodyPr>
          <a:lstStyle/>
          <a:p>
            <a:pPr algn="ctr"/>
            <a:r>
              <a:rPr lang="en-GB" sz="1200"/>
              <a:t>2020 and 2021 ONLINE SAMPLE ONLY </a:t>
            </a:r>
          </a:p>
        </p:txBody>
      </p:sp>
    </p:spTree>
    <p:extLst>
      <p:ext uri="{BB962C8B-B14F-4D97-AF65-F5344CB8AC3E}">
        <p14:creationId xmlns:p14="http://schemas.microsoft.com/office/powerpoint/2010/main" val="8805830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p:cNvSpPr>
            <a:spLocks noGrp="1"/>
          </p:cNvSpPr>
          <p:nvPr>
            <p:ph type="title"/>
          </p:nvPr>
        </p:nvSpPr>
        <p:spPr>
          <a:xfrm>
            <a:off x="94378" y="1224186"/>
            <a:ext cx="9046078" cy="300991"/>
          </a:xfrm>
          <a:prstGeom prst="rect">
            <a:avLst/>
          </a:prstGeom>
        </p:spPr>
        <p:txBody>
          <a:bodyPr/>
          <a:lstStyle/>
          <a:p>
            <a:pPr>
              <a:tabLst>
                <a:tab pos="1028700" algn="l"/>
              </a:tabLst>
            </a:pPr>
            <a:r>
              <a:rPr lang="en-GB" kern="0">
                <a:cs typeface="Arial" pitchFamily="34" charset="0"/>
              </a:rPr>
              <a:t>Attributes of news platforms on COVID-19 issues - 2021</a:t>
            </a:r>
            <a:br>
              <a:rPr lang="en-GB" kern="0">
                <a:cs typeface="Arial" pitchFamily="34" charset="0"/>
              </a:rPr>
            </a:br>
            <a:r>
              <a:rPr lang="en-GB" sz="1100" i="1" kern="0">
                <a:cs typeface="Arial" pitchFamily="34" charset="0"/>
              </a:rPr>
              <a:t>% of ratings from regular users who rated source highly (7-10) </a:t>
            </a:r>
            <a:br>
              <a:rPr lang="en-GB" kern="0">
                <a:cs typeface="Arial" pitchFamily="34" charset="0"/>
              </a:rPr>
            </a:br>
            <a:endParaRPr lang="en-GB"/>
          </a:p>
        </p:txBody>
      </p:sp>
      <p:sp>
        <p:nvSpPr>
          <p:cNvPr id="4" name="Text Placeholder 3"/>
          <p:cNvSpPr>
            <a:spLocks noGrp="1"/>
          </p:cNvSpPr>
          <p:nvPr>
            <p:ph type="body" sz="quarter" idx="14"/>
          </p:nvPr>
        </p:nvSpPr>
        <p:spPr>
          <a:xfrm>
            <a:off x="83125" y="307113"/>
            <a:ext cx="7462698" cy="705057"/>
          </a:xfrm>
          <a:prstGeom prst="rect">
            <a:avLst/>
          </a:prstGeom>
        </p:spPr>
        <p:txBody>
          <a:bodyPr/>
          <a:lstStyle/>
          <a:p>
            <a:pPr>
              <a:lnSpc>
                <a:spcPts val="1800"/>
              </a:lnSpc>
            </a:pPr>
            <a:r>
              <a:rPr lang="en-GB" sz="1800"/>
              <a:t>When rated by their users, TV receives the highest rating for ‘providing news about Covid-19’ and ‘helping people to understand the restrictions’.  Social media scores poorly compared to all other platforms</a:t>
            </a:r>
          </a:p>
        </p:txBody>
      </p:sp>
      <p:sp>
        <p:nvSpPr>
          <p:cNvPr id="22" name="Title 1">
            <a:extLst>
              <a:ext uri="{FF2B5EF4-FFF2-40B4-BE49-F238E27FC236}">
                <a16:creationId xmlns:a16="http://schemas.microsoft.com/office/drawing/2014/main" id="{AF2B9D59-5C4F-40B3-AE14-FA4605EAC5DB}"/>
              </a:ext>
            </a:extLst>
          </p:cNvPr>
          <p:cNvSpPr txBox="1">
            <a:spLocks/>
          </p:cNvSpPr>
          <p:nvPr/>
        </p:nvSpPr>
        <p:spPr>
          <a:xfrm>
            <a:off x="83125" y="960029"/>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11.12</a:t>
            </a:r>
            <a:br>
              <a:rPr lang="en-GB" sz="1800" b="1">
                <a:latin typeface="+mn-lt"/>
                <a:cs typeface="Arial" pitchFamily="34" charset="0"/>
              </a:rPr>
            </a:br>
            <a:endParaRPr lang="en-GB" sz="1800" b="1">
              <a:latin typeface="+mn-lt"/>
              <a:cs typeface="Arial" pitchFamily="34" charset="0"/>
            </a:endParaRPr>
          </a:p>
        </p:txBody>
      </p:sp>
      <p:pic>
        <p:nvPicPr>
          <p:cNvPr id="3" name="Picture 2" descr="This chart shows the performance of the news platforms against two COVID-19 attributes – using the 2021 online data.  When rated by their users, TV receives the highest rating for ‘providing news about Covid-19’, with 73% rating this highly, and ‘helping people to understand the restrictions’ at 72%.  Social media scores poorly on these attributes compared to all other platforms at 41% and 38% respectively  ">
            <a:extLst>
              <a:ext uri="{FF2B5EF4-FFF2-40B4-BE49-F238E27FC236}">
                <a16:creationId xmlns:a16="http://schemas.microsoft.com/office/drawing/2014/main" id="{A322DEC5-AF5C-4DC1-BD73-6C4B1EC09EF9}"/>
              </a:ext>
            </a:extLst>
          </p:cNvPr>
          <p:cNvPicPr>
            <a:picLocks noChangeAspect="1"/>
          </p:cNvPicPr>
          <p:nvPr/>
        </p:nvPicPr>
        <p:blipFill>
          <a:blip r:embed="rId3"/>
          <a:stretch>
            <a:fillRect/>
          </a:stretch>
        </p:blipFill>
        <p:spPr>
          <a:xfrm>
            <a:off x="309003" y="2212535"/>
            <a:ext cx="9126503" cy="3115326"/>
          </a:xfrm>
          <a:prstGeom prst="rect">
            <a:avLst/>
          </a:prstGeom>
        </p:spPr>
      </p:pic>
      <p:sp>
        <p:nvSpPr>
          <p:cNvPr id="15" name="Text Placeholder 6"/>
          <p:cNvSpPr>
            <a:spLocks noGrp="1"/>
          </p:cNvSpPr>
          <p:nvPr>
            <p:ph type="body" sz="quarter" idx="12"/>
          </p:nvPr>
        </p:nvSpPr>
        <p:spPr>
          <a:xfrm>
            <a:off x="11253" y="5977560"/>
            <a:ext cx="8942247" cy="880439"/>
          </a:xfrm>
        </p:spPr>
        <p:txBody>
          <a:bodyPr/>
          <a:lstStyle/>
          <a:p>
            <a:pPr>
              <a:lnSpc>
                <a:spcPct val="90000"/>
              </a:lnSpc>
              <a:spcBef>
                <a:spcPts val="240"/>
              </a:spcBef>
              <a:tabLst>
                <a:tab pos="8696325" algn="r"/>
              </a:tabLst>
            </a:pPr>
            <a:r>
              <a:rPr lang="en-CA"/>
              <a:t>Source: Ofcom News Consumption Survey 2021 - ONLINE sample only 	</a:t>
            </a:r>
            <a:endParaRPr lang="en-GB"/>
          </a:p>
          <a:p>
            <a:pPr>
              <a:lnSpc>
                <a:spcPct val="90000"/>
              </a:lnSpc>
              <a:spcBef>
                <a:spcPts val="240"/>
              </a:spcBef>
            </a:pPr>
            <a:r>
              <a:rPr lang="nl-NL"/>
              <a:t>Question: </a:t>
            </a:r>
            <a:r>
              <a:rPr lang="en-US"/>
              <a:t>F10. Thinking now about Covid-19, to what extent do you think these statements apply to &lt;BRAND&gt; as a news source? Answer using a scale of 1 to 10</a:t>
            </a:r>
          </a:p>
          <a:p>
            <a:pPr>
              <a:lnSpc>
                <a:spcPct val="90000"/>
              </a:lnSpc>
              <a:spcBef>
                <a:spcPts val="240"/>
              </a:spcBef>
            </a:pPr>
            <a:r>
              <a:rPr lang="en-GB"/>
              <a:t>Base: All ratings by those using each platform for news at least weekly (every 2-3 wks for weekly newspapers/mags) 2021 – TV=6017, Newspapers=2404, Radio=2230, Social media=2829, Other websites/apps=4185, Magazines=131</a:t>
            </a:r>
          </a:p>
        </p:txBody>
      </p:sp>
    </p:spTree>
    <p:extLst>
      <p:ext uri="{BB962C8B-B14F-4D97-AF65-F5344CB8AC3E}">
        <p14:creationId xmlns:p14="http://schemas.microsoft.com/office/powerpoint/2010/main" val="19111570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5">
            <a:extLst>
              <a:ext uri="{FF2B5EF4-FFF2-40B4-BE49-F238E27FC236}">
                <a16:creationId xmlns:a16="http://schemas.microsoft.com/office/drawing/2014/main" id="{462242CE-2266-43C0-AAB4-1BFCF6161541}"/>
              </a:ext>
            </a:extLst>
          </p:cNvPr>
          <p:cNvSpPr>
            <a:spLocks noGrp="1"/>
          </p:cNvSpPr>
          <p:nvPr>
            <p:ph type="title"/>
          </p:nvPr>
        </p:nvSpPr>
        <p:spPr>
          <a:xfrm>
            <a:off x="93601" y="1424381"/>
            <a:ext cx="9046078" cy="300991"/>
          </a:xfrm>
          <a:prstGeom prst="rect">
            <a:avLst/>
          </a:prstGeom>
        </p:spPr>
        <p:txBody>
          <a:bodyPr/>
          <a:lstStyle/>
          <a:p>
            <a:r>
              <a:rPr lang="en-GB" kern="0">
                <a:cs typeface="Arial" pitchFamily="34" charset="0"/>
              </a:rPr>
              <a:t>Attributes of individual TV/Print Newspaper/Radio sources on COVID-19 issues - 2021</a:t>
            </a:r>
            <a:br>
              <a:rPr lang="en-GB" kern="0">
                <a:cs typeface="Arial" pitchFamily="34" charset="0"/>
              </a:rPr>
            </a:br>
            <a:r>
              <a:rPr lang="en-GB" sz="1100" i="1" kern="0">
                <a:cs typeface="Arial" pitchFamily="34" charset="0"/>
              </a:rPr>
              <a:t>% of regular users rating each source highly (7-10) </a:t>
            </a:r>
            <a:br>
              <a:rPr lang="en-GB" kern="0">
                <a:cs typeface="Arial" pitchFamily="34" charset="0"/>
              </a:rPr>
            </a:br>
            <a:endParaRPr lang="en-GB"/>
          </a:p>
        </p:txBody>
      </p:sp>
      <p:sp>
        <p:nvSpPr>
          <p:cNvPr id="10" name="Text Placeholder 3">
            <a:extLst>
              <a:ext uri="{FF2B5EF4-FFF2-40B4-BE49-F238E27FC236}">
                <a16:creationId xmlns:a16="http://schemas.microsoft.com/office/drawing/2014/main" id="{6BABF208-58C5-4142-A1AC-6D959846A66E}"/>
              </a:ext>
            </a:extLst>
          </p:cNvPr>
          <p:cNvSpPr>
            <a:spLocks noGrp="1"/>
          </p:cNvSpPr>
          <p:nvPr>
            <p:ph type="body" sz="quarter" idx="14"/>
          </p:nvPr>
        </p:nvSpPr>
        <p:spPr>
          <a:xfrm>
            <a:off x="0" y="308032"/>
            <a:ext cx="7614138" cy="705057"/>
          </a:xfrm>
          <a:prstGeom prst="rect">
            <a:avLst/>
          </a:prstGeom>
        </p:spPr>
        <p:txBody>
          <a:bodyPr anchor="t" anchorCtr="0"/>
          <a:lstStyle/>
          <a:p>
            <a:pPr>
              <a:lnSpc>
                <a:spcPts val="1800"/>
              </a:lnSpc>
            </a:pPr>
            <a:r>
              <a:rPr lang="en-GB" sz="1800"/>
              <a:t>BBC TV, Sky News and ITV are rated highly by their users for ‘providing news about Covid-19’ and ‘helping people to understand the restrictions’, as are The Guardian/Observer and The Times/Sunday Times.   </a:t>
            </a:r>
          </a:p>
          <a:p>
            <a:pPr>
              <a:lnSpc>
                <a:spcPts val="1800"/>
              </a:lnSpc>
            </a:pPr>
            <a:endParaRPr lang="en-GB" sz="1800"/>
          </a:p>
          <a:p>
            <a:pPr>
              <a:lnSpc>
                <a:spcPts val="1800"/>
              </a:lnSpc>
            </a:pPr>
            <a:endParaRPr lang="en-GB" sz="1800"/>
          </a:p>
          <a:p>
            <a:pPr>
              <a:lnSpc>
                <a:spcPts val="1800"/>
              </a:lnSpc>
            </a:pPr>
            <a:endParaRPr lang="en-GB" sz="1800"/>
          </a:p>
        </p:txBody>
      </p:sp>
      <p:sp>
        <p:nvSpPr>
          <p:cNvPr id="13" name="Title 1">
            <a:extLst>
              <a:ext uri="{FF2B5EF4-FFF2-40B4-BE49-F238E27FC236}">
                <a16:creationId xmlns:a16="http://schemas.microsoft.com/office/drawing/2014/main" id="{90251F5A-153F-4BFD-BB23-92088EFE24DD}"/>
              </a:ext>
            </a:extLst>
          </p:cNvPr>
          <p:cNvSpPr txBox="1">
            <a:spLocks/>
          </p:cNvSpPr>
          <p:nvPr/>
        </p:nvSpPr>
        <p:spPr>
          <a:xfrm>
            <a:off x="80265" y="1168237"/>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11.13</a:t>
            </a:r>
            <a:br>
              <a:rPr lang="en-GB" sz="1800" b="1">
                <a:latin typeface="+mn-lt"/>
                <a:cs typeface="Arial" pitchFamily="34" charset="0"/>
              </a:rPr>
            </a:br>
            <a:endParaRPr lang="en-GB" sz="1800" b="1">
              <a:latin typeface="+mn-lt"/>
              <a:cs typeface="Arial" pitchFamily="34" charset="0"/>
            </a:endParaRPr>
          </a:p>
        </p:txBody>
      </p:sp>
      <p:graphicFrame>
        <p:nvGraphicFramePr>
          <p:cNvPr id="7" name="Table 6" descr="These tables show the performance of various TV, print newspaper and radio news sources against the same COVID-19 attributes – using the 2021 online data. Users of BBC TV, Sky News and ITV rate these sources highly across these attributes "/>
          <p:cNvGraphicFramePr>
            <a:graphicFrameLocks noGrp="1"/>
          </p:cNvGraphicFramePr>
          <p:nvPr>
            <p:extLst>
              <p:ext uri="{D42A27DB-BD31-4B8C-83A1-F6EECF244321}">
                <p14:modId xmlns:p14="http://schemas.microsoft.com/office/powerpoint/2010/main" val="3284530469"/>
              </p:ext>
            </p:extLst>
          </p:nvPr>
        </p:nvGraphicFramePr>
        <p:xfrm>
          <a:off x="184129" y="2143465"/>
          <a:ext cx="6516000" cy="1247445"/>
        </p:xfrm>
        <a:graphic>
          <a:graphicData uri="http://schemas.openxmlformats.org/drawingml/2006/table">
            <a:tbl>
              <a:tblPr firstRow="1"/>
              <a:tblGrid>
                <a:gridCol w="198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648000">
                  <a:extLst>
                    <a:ext uri="{9D8B030D-6E8A-4147-A177-3AD203B41FA5}">
                      <a16:colId xmlns:a16="http://schemas.microsoft.com/office/drawing/2014/main" val="20002"/>
                    </a:ext>
                  </a:extLst>
                </a:gridCol>
                <a:gridCol w="648000">
                  <a:extLst>
                    <a:ext uri="{9D8B030D-6E8A-4147-A177-3AD203B41FA5}">
                      <a16:colId xmlns:a16="http://schemas.microsoft.com/office/drawing/2014/main" val="20003"/>
                    </a:ext>
                  </a:extLst>
                </a:gridCol>
                <a:gridCol w="648000">
                  <a:extLst>
                    <a:ext uri="{9D8B030D-6E8A-4147-A177-3AD203B41FA5}">
                      <a16:colId xmlns:a16="http://schemas.microsoft.com/office/drawing/2014/main" val="20004"/>
                    </a:ext>
                  </a:extLst>
                </a:gridCol>
                <a:gridCol w="648000">
                  <a:extLst>
                    <a:ext uri="{9D8B030D-6E8A-4147-A177-3AD203B41FA5}">
                      <a16:colId xmlns:a16="http://schemas.microsoft.com/office/drawing/2014/main" val="20005"/>
                    </a:ext>
                  </a:extLst>
                </a:gridCol>
                <a:gridCol w="648000">
                  <a:extLst>
                    <a:ext uri="{9D8B030D-6E8A-4147-A177-3AD203B41FA5}">
                      <a16:colId xmlns:a16="http://schemas.microsoft.com/office/drawing/2014/main" val="20006"/>
                    </a:ext>
                  </a:extLst>
                </a:gridCol>
                <a:gridCol w="648000">
                  <a:extLst>
                    <a:ext uri="{9D8B030D-6E8A-4147-A177-3AD203B41FA5}">
                      <a16:colId xmlns:a16="http://schemas.microsoft.com/office/drawing/2014/main" val="20007"/>
                    </a:ext>
                  </a:extLst>
                </a:gridCol>
              </a:tblGrid>
              <a:tr h="396000">
                <a:tc>
                  <a:txBody>
                    <a:bodyPr/>
                    <a:lstStyle/>
                    <a:p>
                      <a:pPr algn="l" fontAlgn="b">
                        <a:lnSpc>
                          <a:spcPct val="90000"/>
                        </a:lnSpc>
                      </a:pPr>
                      <a:endParaRPr lang="en-US" sz="800" b="0" i="0" u="none" strike="noStrike">
                        <a:solidFill>
                          <a:schemeClr val="tx1"/>
                        </a:solidFill>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100" b="1" i="0" u="none" strike="noStrike" kern="1200">
                          <a:solidFill>
                            <a:schemeClr val="bg1"/>
                          </a:solidFill>
                          <a:latin typeface="Calibri"/>
                          <a:ea typeface="+mn-ea"/>
                          <a:cs typeface="+mn-cs"/>
                        </a:rPr>
                        <a:t>BBC </a:t>
                      </a:r>
                      <a:br>
                        <a:rPr lang="en-US" sz="1100" b="1" i="0" u="none" strike="noStrike" kern="1200">
                          <a:solidFill>
                            <a:schemeClr val="bg1"/>
                          </a:solidFill>
                          <a:latin typeface="Calibri"/>
                          <a:ea typeface="+mn-ea"/>
                          <a:cs typeface="+mn-cs"/>
                        </a:rPr>
                      </a:br>
                      <a:r>
                        <a:rPr lang="en-US" sz="1100" b="1" i="0" u="none" strike="noStrike" kern="1200">
                          <a:solidFill>
                            <a:schemeClr val="bg1"/>
                          </a:solidFill>
                          <a:latin typeface="Calibri"/>
                          <a:ea typeface="+mn-ea"/>
                          <a:cs typeface="+mn-cs"/>
                        </a:rPr>
                        <a:t>TV</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100" b="1" i="0" u="none" strike="noStrike" kern="1200">
                          <a:solidFill>
                            <a:schemeClr val="bg1"/>
                          </a:solidFill>
                          <a:latin typeface="Calibri"/>
                          <a:ea typeface="+mn-ea"/>
                          <a:cs typeface="+mn-cs"/>
                        </a:rPr>
                        <a:t>ITV</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100" b="1" i="0" u="none" strike="noStrike" kern="1200">
                          <a:solidFill>
                            <a:schemeClr val="bg1"/>
                          </a:solidFill>
                          <a:latin typeface="Calibri"/>
                          <a:ea typeface="+mn-ea"/>
                          <a:cs typeface="+mn-cs"/>
                        </a:rPr>
                        <a:t>Sky </a:t>
                      </a:r>
                      <a:br>
                        <a:rPr lang="en-US" sz="1100" b="1" i="0" u="none" strike="noStrike" kern="1200">
                          <a:solidFill>
                            <a:schemeClr val="bg1"/>
                          </a:solidFill>
                          <a:latin typeface="Calibri"/>
                          <a:ea typeface="+mn-ea"/>
                          <a:cs typeface="+mn-cs"/>
                        </a:rPr>
                      </a:br>
                      <a:r>
                        <a:rPr lang="en-US" sz="1100" b="1" i="0" u="none" strike="noStrike" kern="1200">
                          <a:solidFill>
                            <a:schemeClr val="bg1"/>
                          </a:solidFill>
                          <a:latin typeface="Calibri"/>
                          <a:ea typeface="+mn-ea"/>
                          <a:cs typeface="+mn-cs"/>
                        </a:rPr>
                        <a:t>News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100" b="1" i="0" u="none" strike="noStrike" kern="1200">
                          <a:solidFill>
                            <a:schemeClr val="bg1"/>
                          </a:solidFill>
                          <a:latin typeface="Calibri"/>
                          <a:ea typeface="+mn-ea"/>
                          <a:cs typeface="+mn-cs"/>
                        </a:rPr>
                        <a:t>Channel </a:t>
                      </a:r>
                      <a:br>
                        <a:rPr lang="en-US" sz="1100" b="1" i="0" u="none" strike="noStrike" kern="1200">
                          <a:solidFill>
                            <a:schemeClr val="bg1"/>
                          </a:solidFill>
                          <a:latin typeface="Calibri"/>
                          <a:ea typeface="+mn-ea"/>
                          <a:cs typeface="+mn-cs"/>
                        </a:rPr>
                      </a:br>
                      <a:r>
                        <a:rPr lang="en-US" sz="1100" b="1" i="0" u="none" strike="noStrike" kern="1200">
                          <a:solidFill>
                            <a:schemeClr val="bg1"/>
                          </a:solidFill>
                          <a:latin typeface="Calibri"/>
                          <a:ea typeface="+mn-ea"/>
                          <a:cs typeface="+mn-cs"/>
                        </a:rPr>
                        <a:t>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100" b="1" i="0" u="none" strike="noStrike" kern="1200">
                          <a:solidFill>
                            <a:schemeClr val="bg1"/>
                          </a:solidFill>
                          <a:latin typeface="Calibri"/>
                          <a:ea typeface="+mn-ea"/>
                          <a:cs typeface="+mn-cs"/>
                        </a:rPr>
                        <a:t>Channel </a:t>
                      </a:r>
                      <a:br>
                        <a:rPr lang="en-US" sz="1100" b="1" i="0" u="none" strike="noStrike" kern="1200">
                          <a:solidFill>
                            <a:schemeClr val="bg1"/>
                          </a:solidFill>
                          <a:latin typeface="Calibri"/>
                          <a:ea typeface="+mn-ea"/>
                          <a:cs typeface="+mn-cs"/>
                        </a:rPr>
                      </a:br>
                      <a:r>
                        <a:rPr lang="en-US" sz="1100" b="1" i="0" u="none" strike="noStrike" kern="1200">
                          <a:solidFill>
                            <a:schemeClr val="bg1"/>
                          </a:solidFill>
                          <a:latin typeface="Calibri"/>
                          <a:ea typeface="+mn-ea"/>
                          <a:cs typeface="+mn-cs"/>
                        </a:rPr>
                        <a:t>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100" b="1" i="0" u="none" strike="noStrike" kern="1200">
                          <a:solidFill>
                            <a:schemeClr val="bg1"/>
                          </a:solidFill>
                          <a:latin typeface="Calibri"/>
                          <a:ea typeface="+mn-ea"/>
                          <a:cs typeface="+mn-cs"/>
                        </a:rPr>
                        <a:t>CNN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100" b="1" i="0" u="none" strike="noStrike" kern="1200">
                          <a:solidFill>
                            <a:schemeClr val="bg1"/>
                          </a:solidFill>
                          <a:latin typeface="Calibri"/>
                          <a:ea typeface="+mn-ea"/>
                          <a:cs typeface="+mn-cs"/>
                        </a:rPr>
                        <a:t>Al </a:t>
                      </a:r>
                      <a:br>
                        <a:rPr lang="en-US" sz="1100" b="1" i="0" u="none" strike="noStrike" kern="1200">
                          <a:solidFill>
                            <a:schemeClr val="bg1"/>
                          </a:solidFill>
                          <a:latin typeface="Calibri"/>
                          <a:ea typeface="+mn-ea"/>
                          <a:cs typeface="+mn-cs"/>
                        </a:rPr>
                      </a:br>
                      <a:r>
                        <a:rPr lang="en-US" sz="1100" b="1" i="0" u="none" strike="noStrike" kern="1200">
                          <a:solidFill>
                            <a:schemeClr val="bg1"/>
                          </a:solidFill>
                          <a:latin typeface="Calibri"/>
                          <a:ea typeface="+mn-ea"/>
                          <a:cs typeface="+mn-cs"/>
                        </a:rPr>
                        <a:t>Jazeera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123536">
                <a:tc>
                  <a:txBody>
                    <a:bodyPr/>
                    <a:lstStyle/>
                    <a:p>
                      <a:pPr algn="l" fontAlgn="b">
                        <a:lnSpc>
                          <a:spcPct val="90000"/>
                        </a:lnSpc>
                      </a:pPr>
                      <a:endParaRPr lang="en-US" sz="800" b="0" i="0" u="none" strike="noStrike">
                        <a:solidFill>
                          <a:schemeClr val="tx1"/>
                        </a:solidFill>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800" b="0" i="1" u="none" strike="noStrike">
                          <a:solidFill>
                            <a:schemeClr val="bg1"/>
                          </a:solidFill>
                          <a:effectLst/>
                          <a:latin typeface="Calibri" panose="020F0502020204030204" pitchFamily="34" charset="0"/>
                        </a:rPr>
                        <a:t>2165</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1381</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895</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641</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305</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234</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136</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360000">
                <a:tc>
                  <a:txBody>
                    <a:bodyPr/>
                    <a:lstStyle/>
                    <a:p>
                      <a:pPr marL="0" algn="l" defTabSz="457200" rtl="0" eaLnBrk="1" fontAlgn="b" latinLnBrk="0" hangingPunct="1"/>
                      <a:r>
                        <a:rPr lang="en-CA" sz="1100" b="0" i="0" u="none" strike="noStrike" kern="1200">
                          <a:solidFill>
                            <a:schemeClr val="bg1"/>
                          </a:solidFill>
                          <a:effectLst/>
                          <a:latin typeface="Calibri" panose="020F0502020204030204" pitchFamily="34" charset="0"/>
                          <a:ea typeface="+mn-ea"/>
                          <a:cs typeface="+mn-cs"/>
                        </a:rPr>
                        <a:t>Is good for providing news about Covid-19</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78%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76%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52%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2"/>
                  </a:ext>
                </a:extLst>
              </a:tr>
              <a:tr h="360000">
                <a:tc>
                  <a:txBody>
                    <a:bodyPr/>
                    <a:lstStyle/>
                    <a:p>
                      <a:pPr marL="0" algn="l" defTabSz="457200" rtl="0" eaLnBrk="1" fontAlgn="b" latinLnBrk="0" hangingPunct="1"/>
                      <a:r>
                        <a:rPr lang="en-CA" sz="1100" b="0" i="0" u="none" strike="noStrike" kern="1200">
                          <a:solidFill>
                            <a:schemeClr val="bg1"/>
                          </a:solidFill>
                          <a:effectLst/>
                          <a:latin typeface="Calibri" panose="020F0502020204030204" pitchFamily="34" charset="0"/>
                          <a:ea typeface="+mn-ea"/>
                          <a:cs typeface="+mn-cs"/>
                        </a:rPr>
                        <a:t>Is good for helping me understand Covid-19 restrictions</a:t>
                      </a:r>
                      <a:endParaRPr lang="en-US" sz="1100" b="0" i="0" u="none" strike="noStrike" kern="1200">
                        <a:solidFill>
                          <a:schemeClr val="bg1"/>
                        </a:solidFill>
                        <a:effectLst/>
                        <a:latin typeface="Calibri" panose="020F0502020204030204" pitchFamily="34" charset="0"/>
                        <a:ea typeface="+mn-ea"/>
                        <a:cs typeface="+mn-cs"/>
                      </a:endParaRP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76%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76%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71%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3"/>
                  </a:ext>
                </a:extLst>
              </a:tr>
            </a:tbl>
          </a:graphicData>
        </a:graphic>
      </p:graphicFrame>
      <p:graphicFrame>
        <p:nvGraphicFramePr>
          <p:cNvPr id="11" name="Table 10" descr="Users of The Guardian/Observer rate it particularly highly for ‘Is good for providing news about Covid-19’ and ‘Is good for helping me understand Covid-19 restrictions’ (79% and 82% respectively)">
            <a:extLst>
              <a:ext uri="{FF2B5EF4-FFF2-40B4-BE49-F238E27FC236}">
                <a16:creationId xmlns:a16="http://schemas.microsoft.com/office/drawing/2014/main" id="{38C87C19-EF49-4AE8-9FB7-A8D1172B209A}"/>
              </a:ext>
            </a:extLst>
          </p:cNvPr>
          <p:cNvGraphicFramePr>
            <a:graphicFrameLocks noGrp="1"/>
          </p:cNvGraphicFramePr>
          <p:nvPr>
            <p:extLst>
              <p:ext uri="{D42A27DB-BD31-4B8C-83A1-F6EECF244321}">
                <p14:modId xmlns:p14="http://schemas.microsoft.com/office/powerpoint/2010/main" val="2352634714"/>
              </p:ext>
            </p:extLst>
          </p:nvPr>
        </p:nvGraphicFramePr>
        <p:xfrm>
          <a:off x="184129" y="3767806"/>
          <a:ext cx="8802000" cy="1702103"/>
        </p:xfrm>
        <a:graphic>
          <a:graphicData uri="http://schemas.openxmlformats.org/drawingml/2006/table">
            <a:tbl>
              <a:tblPr firstRow="1"/>
              <a:tblGrid>
                <a:gridCol w="1980000">
                  <a:extLst>
                    <a:ext uri="{9D8B030D-6E8A-4147-A177-3AD203B41FA5}">
                      <a16:colId xmlns:a16="http://schemas.microsoft.com/office/drawing/2014/main" val="20000"/>
                    </a:ext>
                  </a:extLst>
                </a:gridCol>
                <a:gridCol w="450000">
                  <a:extLst>
                    <a:ext uri="{9D8B030D-6E8A-4147-A177-3AD203B41FA5}">
                      <a16:colId xmlns:a16="http://schemas.microsoft.com/office/drawing/2014/main" val="20001"/>
                    </a:ext>
                  </a:extLst>
                </a:gridCol>
                <a:gridCol w="450000">
                  <a:extLst>
                    <a:ext uri="{9D8B030D-6E8A-4147-A177-3AD203B41FA5}">
                      <a16:colId xmlns:a16="http://schemas.microsoft.com/office/drawing/2014/main" val="20002"/>
                    </a:ext>
                  </a:extLst>
                </a:gridCol>
                <a:gridCol w="450000">
                  <a:extLst>
                    <a:ext uri="{9D8B030D-6E8A-4147-A177-3AD203B41FA5}">
                      <a16:colId xmlns:a16="http://schemas.microsoft.com/office/drawing/2014/main" val="409193651"/>
                    </a:ext>
                  </a:extLst>
                </a:gridCol>
                <a:gridCol w="450000">
                  <a:extLst>
                    <a:ext uri="{9D8B030D-6E8A-4147-A177-3AD203B41FA5}">
                      <a16:colId xmlns:a16="http://schemas.microsoft.com/office/drawing/2014/main" val="2902279270"/>
                    </a:ext>
                  </a:extLst>
                </a:gridCol>
                <a:gridCol w="450000">
                  <a:extLst>
                    <a:ext uri="{9D8B030D-6E8A-4147-A177-3AD203B41FA5}">
                      <a16:colId xmlns:a16="http://schemas.microsoft.com/office/drawing/2014/main" val="20003"/>
                    </a:ext>
                  </a:extLst>
                </a:gridCol>
                <a:gridCol w="450000">
                  <a:extLst>
                    <a:ext uri="{9D8B030D-6E8A-4147-A177-3AD203B41FA5}">
                      <a16:colId xmlns:a16="http://schemas.microsoft.com/office/drawing/2014/main" val="20004"/>
                    </a:ext>
                  </a:extLst>
                </a:gridCol>
                <a:gridCol w="450000">
                  <a:extLst>
                    <a:ext uri="{9D8B030D-6E8A-4147-A177-3AD203B41FA5}">
                      <a16:colId xmlns:a16="http://schemas.microsoft.com/office/drawing/2014/main" val="20006"/>
                    </a:ext>
                  </a:extLst>
                </a:gridCol>
                <a:gridCol w="450000">
                  <a:extLst>
                    <a:ext uri="{9D8B030D-6E8A-4147-A177-3AD203B41FA5}">
                      <a16:colId xmlns:a16="http://schemas.microsoft.com/office/drawing/2014/main" val="20010"/>
                    </a:ext>
                  </a:extLst>
                </a:gridCol>
                <a:gridCol w="72000">
                  <a:extLst>
                    <a:ext uri="{9D8B030D-6E8A-4147-A177-3AD203B41FA5}">
                      <a16:colId xmlns:a16="http://schemas.microsoft.com/office/drawing/2014/main" val="4244939197"/>
                    </a:ext>
                  </a:extLst>
                </a:gridCol>
                <a:gridCol w="450000">
                  <a:extLst>
                    <a:ext uri="{9D8B030D-6E8A-4147-A177-3AD203B41FA5}">
                      <a16:colId xmlns:a16="http://schemas.microsoft.com/office/drawing/2014/main" val="130179531"/>
                    </a:ext>
                  </a:extLst>
                </a:gridCol>
                <a:gridCol w="450000">
                  <a:extLst>
                    <a:ext uri="{9D8B030D-6E8A-4147-A177-3AD203B41FA5}">
                      <a16:colId xmlns:a16="http://schemas.microsoft.com/office/drawing/2014/main" val="2576702367"/>
                    </a:ext>
                  </a:extLst>
                </a:gridCol>
                <a:gridCol w="450000">
                  <a:extLst>
                    <a:ext uri="{9D8B030D-6E8A-4147-A177-3AD203B41FA5}">
                      <a16:colId xmlns:a16="http://schemas.microsoft.com/office/drawing/2014/main" val="1843606855"/>
                    </a:ext>
                  </a:extLst>
                </a:gridCol>
                <a:gridCol w="450000">
                  <a:extLst>
                    <a:ext uri="{9D8B030D-6E8A-4147-A177-3AD203B41FA5}">
                      <a16:colId xmlns:a16="http://schemas.microsoft.com/office/drawing/2014/main" val="1381901232"/>
                    </a:ext>
                  </a:extLst>
                </a:gridCol>
                <a:gridCol w="450000">
                  <a:extLst>
                    <a:ext uri="{9D8B030D-6E8A-4147-A177-3AD203B41FA5}">
                      <a16:colId xmlns:a16="http://schemas.microsoft.com/office/drawing/2014/main" val="3138867105"/>
                    </a:ext>
                  </a:extLst>
                </a:gridCol>
                <a:gridCol w="450000">
                  <a:extLst>
                    <a:ext uri="{9D8B030D-6E8A-4147-A177-3AD203B41FA5}">
                      <a16:colId xmlns:a16="http://schemas.microsoft.com/office/drawing/2014/main" val="2623703714"/>
                    </a:ext>
                  </a:extLst>
                </a:gridCol>
                <a:gridCol w="450000">
                  <a:extLst>
                    <a:ext uri="{9D8B030D-6E8A-4147-A177-3AD203B41FA5}">
                      <a16:colId xmlns:a16="http://schemas.microsoft.com/office/drawing/2014/main" val="831859707"/>
                    </a:ext>
                  </a:extLst>
                </a:gridCol>
              </a:tblGrid>
              <a:tr h="850658">
                <a:tc>
                  <a:txBody>
                    <a:bodyPr/>
                    <a:lstStyle/>
                    <a:p>
                      <a:pPr algn="l" fontAlgn="b">
                        <a:lnSpc>
                          <a:spcPct val="90000"/>
                        </a:lnSpc>
                      </a:pPr>
                      <a:endParaRPr lang="en-US" sz="1100" b="0" i="0" u="none" strike="noStrike">
                        <a:solidFill>
                          <a:schemeClr val="tx1"/>
                        </a:solidFill>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lnSpc>
                          <a:spcPct val="90000"/>
                        </a:lnSpc>
                      </a:pPr>
                      <a:r>
                        <a:rPr lang="en-CA" sz="1000" b="1" i="0" u="none" strike="noStrike">
                          <a:solidFill>
                            <a:schemeClr val="bg1"/>
                          </a:solidFill>
                          <a:latin typeface="Calibri"/>
                        </a:rPr>
                        <a:t>Daily Mail/</a:t>
                      </a:r>
                      <a:br>
                        <a:rPr lang="en-CA" sz="1000" b="1" i="0" u="none" strike="noStrike">
                          <a:solidFill>
                            <a:schemeClr val="bg1"/>
                          </a:solidFill>
                          <a:latin typeface="Calibri"/>
                        </a:rPr>
                      </a:br>
                      <a:r>
                        <a:rPr lang="en-CA" sz="1000" b="1" i="0" u="none" strike="noStrike">
                          <a:solidFill>
                            <a:schemeClr val="bg1"/>
                          </a:solidFill>
                          <a:latin typeface="Calibri"/>
                        </a:rPr>
                        <a:t>Mail on Sunday</a:t>
                      </a:r>
                    </a:p>
                  </a:txBody>
                  <a:tcPr marL="0" marR="0"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lnSpc>
                          <a:spcPct val="90000"/>
                        </a:lnSpc>
                      </a:pPr>
                      <a:r>
                        <a:rPr lang="en-US" sz="1000" b="1" i="0" u="none" strike="noStrike">
                          <a:solidFill>
                            <a:schemeClr val="bg1"/>
                          </a:solidFill>
                          <a:latin typeface="Calibri"/>
                        </a:rPr>
                        <a:t>The Sun/</a:t>
                      </a:r>
                      <a:br>
                        <a:rPr lang="en-US" sz="1000" b="1" i="0" u="none" strike="noStrike">
                          <a:solidFill>
                            <a:schemeClr val="bg1"/>
                          </a:solidFill>
                          <a:latin typeface="Calibri"/>
                        </a:rPr>
                      </a:br>
                      <a:r>
                        <a:rPr lang="en-US" sz="1000" b="1" i="0" u="none" strike="noStrike">
                          <a:solidFill>
                            <a:schemeClr val="bg1"/>
                          </a:solidFill>
                          <a:latin typeface="Calibri"/>
                        </a:rPr>
                        <a:t>Sun on Sunday</a:t>
                      </a:r>
                    </a:p>
                  </a:txBody>
                  <a:tcPr marL="0" marR="0"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lnSpc>
                          <a:spcPct val="90000"/>
                        </a:lnSpc>
                      </a:pPr>
                      <a:r>
                        <a:rPr lang="en-US" sz="1000" b="1" i="0" u="none" strike="noStrike">
                          <a:solidFill>
                            <a:schemeClr val="bg1"/>
                          </a:solidFill>
                          <a:latin typeface="+mn-lt"/>
                        </a:rPr>
                        <a:t>The Times/</a:t>
                      </a:r>
                      <a:br>
                        <a:rPr lang="en-US" sz="1000" b="1" i="0" u="none" strike="noStrike">
                          <a:solidFill>
                            <a:schemeClr val="bg1"/>
                          </a:solidFill>
                          <a:latin typeface="+mn-lt"/>
                        </a:rPr>
                      </a:br>
                      <a:r>
                        <a:rPr lang="en-US" sz="1000" b="1" i="0" u="none" strike="noStrike">
                          <a:solidFill>
                            <a:schemeClr val="bg1"/>
                          </a:solidFill>
                          <a:latin typeface="+mn-lt"/>
                        </a:rPr>
                        <a:t>Sunday Times</a:t>
                      </a:r>
                      <a:endParaRPr lang="en-US" sz="1000" b="1" i="0" u="none" strike="noStrike">
                        <a:solidFill>
                          <a:schemeClr val="bg1"/>
                        </a:solidFill>
                        <a:latin typeface="Calibri"/>
                      </a:endParaRPr>
                    </a:p>
                  </a:txBody>
                  <a:tcPr marL="0" marR="0"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lnSpc>
                          <a:spcPct val="90000"/>
                        </a:lnSpc>
                      </a:pPr>
                      <a:r>
                        <a:rPr lang="en-US" sz="1000" b="1" i="0" u="none" strike="noStrike">
                          <a:solidFill>
                            <a:schemeClr val="bg1"/>
                          </a:solidFill>
                          <a:latin typeface="+mn-lt"/>
                        </a:rPr>
                        <a:t>The Guardian/</a:t>
                      </a:r>
                      <a:br>
                        <a:rPr lang="en-US" sz="1000" b="1" i="0" u="none" strike="noStrike">
                          <a:solidFill>
                            <a:schemeClr val="bg1"/>
                          </a:solidFill>
                          <a:latin typeface="+mn-lt"/>
                        </a:rPr>
                      </a:br>
                      <a:r>
                        <a:rPr lang="en-US" sz="1000" b="1" i="0" u="none" strike="noStrike">
                          <a:solidFill>
                            <a:schemeClr val="bg1"/>
                          </a:solidFill>
                          <a:latin typeface="+mn-lt"/>
                        </a:rPr>
                        <a:t>Observer</a:t>
                      </a:r>
                      <a:endParaRPr lang="en-US" sz="1000" b="1" i="0" u="none" strike="noStrike">
                        <a:solidFill>
                          <a:schemeClr val="bg1"/>
                        </a:solidFill>
                        <a:latin typeface="Calibri"/>
                      </a:endParaRPr>
                    </a:p>
                  </a:txBody>
                  <a:tcPr marL="0" marR="0"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lnSpc>
                          <a:spcPct val="90000"/>
                        </a:lnSpc>
                      </a:pPr>
                      <a:r>
                        <a:rPr lang="en-US" sz="1000" b="1" i="0" u="none" strike="noStrike">
                          <a:solidFill>
                            <a:schemeClr val="bg1"/>
                          </a:solidFill>
                          <a:latin typeface="Calibri"/>
                        </a:rPr>
                        <a:t>The Metro</a:t>
                      </a:r>
                    </a:p>
                  </a:txBody>
                  <a:tcPr marL="0" marR="0"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lnSpc>
                          <a:spcPct val="90000"/>
                        </a:lnSpc>
                      </a:pPr>
                      <a:r>
                        <a:rPr lang="en-US" sz="1000" b="1" i="0" u="none" strike="noStrike">
                          <a:solidFill>
                            <a:schemeClr val="bg1"/>
                          </a:solidFill>
                          <a:latin typeface="+mn-lt"/>
                        </a:rPr>
                        <a:t>Daily/Sunday</a:t>
                      </a:r>
                      <a:br>
                        <a:rPr lang="en-US" sz="1000" b="1" i="0" u="none" strike="noStrike">
                          <a:solidFill>
                            <a:schemeClr val="bg1"/>
                          </a:solidFill>
                          <a:latin typeface="+mn-lt"/>
                        </a:rPr>
                      </a:br>
                      <a:r>
                        <a:rPr lang="en-US" sz="1000" b="1" i="0" u="none" strike="noStrike">
                          <a:solidFill>
                            <a:schemeClr val="bg1"/>
                          </a:solidFill>
                          <a:latin typeface="+mn-lt"/>
                        </a:rPr>
                        <a:t>Mirror</a:t>
                      </a:r>
                      <a:endParaRPr lang="en-US" sz="1000" b="1" i="0" u="none" strike="noStrike">
                        <a:solidFill>
                          <a:schemeClr val="bg1"/>
                        </a:solidFill>
                        <a:latin typeface="Calibri"/>
                      </a:endParaRPr>
                    </a:p>
                  </a:txBody>
                  <a:tcPr marL="0" marR="0"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lnSpc>
                          <a:spcPct val="90000"/>
                        </a:lnSpc>
                      </a:pPr>
                      <a:r>
                        <a:rPr lang="en-US" sz="1000" b="1" i="0" u="none" strike="noStrike">
                          <a:solidFill>
                            <a:schemeClr val="bg1"/>
                          </a:solidFill>
                          <a:latin typeface="+mn-lt"/>
                        </a:rPr>
                        <a:t>Daily/Sunday</a:t>
                      </a:r>
                      <a:br>
                        <a:rPr lang="en-US" sz="1000" b="1" i="0" u="none" strike="noStrike">
                          <a:solidFill>
                            <a:schemeClr val="bg1"/>
                          </a:solidFill>
                          <a:latin typeface="+mn-lt"/>
                        </a:rPr>
                      </a:br>
                      <a:r>
                        <a:rPr lang="en-US" sz="1000" b="1" i="0" u="none" strike="noStrike">
                          <a:solidFill>
                            <a:schemeClr val="bg1"/>
                          </a:solidFill>
                          <a:latin typeface="+mn-lt"/>
                        </a:rPr>
                        <a:t>Telegraph</a:t>
                      </a:r>
                      <a:endParaRPr lang="en-US" sz="1000" b="1" i="0" u="none" strike="noStrike">
                        <a:solidFill>
                          <a:schemeClr val="bg1"/>
                        </a:solidFill>
                        <a:latin typeface="Calibri"/>
                      </a:endParaRPr>
                    </a:p>
                  </a:txBody>
                  <a:tcPr marL="0" marR="0"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indent="0" algn="ctr" defTabSz="457200" rtl="0" eaLnBrk="1" fontAlgn="b" latinLnBrk="0" hangingPunct="1">
                        <a:lnSpc>
                          <a:spcPct val="90000"/>
                        </a:lnSpc>
                        <a:spcBef>
                          <a:spcPts val="0"/>
                        </a:spcBef>
                        <a:spcAft>
                          <a:spcPts val="0"/>
                        </a:spcAft>
                        <a:buClrTx/>
                        <a:buSzTx/>
                        <a:buFontTx/>
                        <a:buNone/>
                        <a:tabLst/>
                        <a:defRPr/>
                      </a:pPr>
                      <a:r>
                        <a:rPr lang="en-US" sz="1000" b="1" i="0" u="none" strike="noStrike">
                          <a:solidFill>
                            <a:schemeClr val="bg1"/>
                          </a:solidFill>
                          <a:latin typeface="+mn-lt"/>
                        </a:rPr>
                        <a:t>Daily/Sunday</a:t>
                      </a:r>
                      <a:br>
                        <a:rPr lang="en-US" sz="1000" b="1" i="0" u="none" strike="noStrike">
                          <a:solidFill>
                            <a:schemeClr val="bg1"/>
                          </a:solidFill>
                          <a:latin typeface="+mn-lt"/>
                        </a:rPr>
                      </a:br>
                      <a:r>
                        <a:rPr lang="en-US" sz="1000" b="1" i="0" u="none" strike="noStrike">
                          <a:solidFill>
                            <a:schemeClr val="bg1"/>
                          </a:solidFill>
                          <a:latin typeface="+mn-lt"/>
                        </a:rPr>
                        <a:t>Express</a:t>
                      </a:r>
                    </a:p>
                  </a:txBody>
                  <a:tcPr marL="0" marR="0"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indent="0" algn="ctr" defTabSz="457200" rtl="0" eaLnBrk="1" fontAlgn="b" latinLnBrk="0" hangingPunct="1">
                        <a:lnSpc>
                          <a:spcPct val="90000"/>
                        </a:lnSpc>
                        <a:spcBef>
                          <a:spcPts val="0"/>
                        </a:spcBef>
                        <a:spcAft>
                          <a:spcPts val="0"/>
                        </a:spcAft>
                        <a:buClrTx/>
                        <a:buSzTx/>
                        <a:buFontTx/>
                        <a:buNone/>
                        <a:tabLst/>
                        <a:defRPr/>
                      </a:pPr>
                      <a:endParaRPr lang="en-US" sz="1000" b="1" i="0" u="none" strike="noStrike">
                        <a:solidFill>
                          <a:schemeClr val="bg1"/>
                        </a:solidFill>
                        <a:latin typeface="+mn-lt"/>
                      </a:endParaRPr>
                    </a:p>
                  </a:txBody>
                  <a:tcPr marL="0" marR="0"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lnSpc>
                          <a:spcPct val="90000"/>
                        </a:lnSpc>
                      </a:pPr>
                      <a:r>
                        <a:rPr lang="en-CA" sz="1000" b="1" i="0" u="none" strike="noStrike">
                          <a:solidFill>
                            <a:schemeClr val="bg1"/>
                          </a:solidFill>
                          <a:latin typeface="Calibri"/>
                        </a:rPr>
                        <a:t>BBC Radio</a:t>
                      </a:r>
                    </a:p>
                  </a:txBody>
                  <a:tcPr marL="0" marR="0" marT="0"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000" b="1" i="0" u="none" strike="noStrike" kern="1200">
                          <a:solidFill>
                            <a:schemeClr val="bg1"/>
                          </a:solidFill>
                          <a:latin typeface="Calibri"/>
                          <a:ea typeface="+mn-ea"/>
                          <a:cs typeface="+mn-cs"/>
                        </a:rPr>
                        <a:t>Heart</a:t>
                      </a: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000" b="1" i="0" u="none" strike="noStrike" kern="1200">
                          <a:solidFill>
                            <a:schemeClr val="bg1"/>
                          </a:solidFill>
                          <a:latin typeface="+mn-lt"/>
                          <a:ea typeface="+mn-ea"/>
                          <a:cs typeface="+mn-cs"/>
                        </a:rPr>
                        <a:t>Classic FM</a:t>
                      </a:r>
                      <a:endParaRPr lang="en-US" sz="1000" b="1" i="0" u="none" strike="noStrike" kern="1200">
                        <a:solidFill>
                          <a:schemeClr val="bg1"/>
                        </a:solidFill>
                        <a:latin typeface="Calibri"/>
                        <a:ea typeface="+mn-ea"/>
                        <a:cs typeface="+mn-cs"/>
                      </a:endParaRP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000" b="1" i="0" u="none" strike="noStrike" kern="1200">
                          <a:solidFill>
                            <a:schemeClr val="bg1"/>
                          </a:solidFill>
                          <a:latin typeface="+mn-lt"/>
                          <a:ea typeface="+mn-ea"/>
                          <a:cs typeface="+mn-cs"/>
                        </a:rPr>
                        <a:t>Capital</a:t>
                      </a:r>
                      <a:endParaRPr lang="en-US" sz="1000" b="1" i="0" u="none" strike="noStrike" kern="1200">
                        <a:solidFill>
                          <a:schemeClr val="bg1"/>
                        </a:solidFill>
                        <a:latin typeface="Calibri"/>
                        <a:ea typeface="+mn-ea"/>
                        <a:cs typeface="+mn-cs"/>
                      </a:endParaRP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000" b="1" i="0" u="none" strike="noStrike" kern="1200">
                          <a:solidFill>
                            <a:schemeClr val="bg1"/>
                          </a:solidFill>
                          <a:latin typeface="Calibri"/>
                          <a:ea typeface="+mn-ea"/>
                          <a:cs typeface="+mn-cs"/>
                        </a:rPr>
                        <a:t>Smooth Radio</a:t>
                      </a: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000" b="1" i="0" u="none" strike="noStrike" kern="1200">
                          <a:solidFill>
                            <a:schemeClr val="bg1"/>
                          </a:solidFill>
                          <a:latin typeface="Calibri"/>
                          <a:ea typeface="+mn-ea"/>
                          <a:cs typeface="+mn-cs"/>
                        </a:rPr>
                        <a:t>LBC</a:t>
                      </a: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lnSpc>
                          <a:spcPct val="90000"/>
                        </a:lnSpc>
                      </a:pPr>
                      <a:r>
                        <a:rPr lang="en-US" sz="1000" b="1" i="0" u="none" strike="noStrike" kern="1200">
                          <a:solidFill>
                            <a:schemeClr val="bg1"/>
                          </a:solidFill>
                          <a:latin typeface="Calibri"/>
                          <a:ea typeface="+mn-ea"/>
                          <a:cs typeface="+mn-cs"/>
                        </a:rPr>
                        <a:t>talkSPORT/ talkSPORT2/ talkRADIO</a:t>
                      </a:r>
                      <a:endParaRPr lang="en-US" sz="1050" b="1" i="0" u="none" strike="noStrike" kern="1200">
                        <a:solidFill>
                          <a:schemeClr val="bg1"/>
                        </a:solidFill>
                        <a:latin typeface="Calibri"/>
                        <a:ea typeface="+mn-ea"/>
                        <a:cs typeface="+mn-cs"/>
                      </a:endParaRP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123536">
                <a:tc>
                  <a:txBody>
                    <a:bodyPr/>
                    <a:lstStyle/>
                    <a:p>
                      <a:pPr algn="l" fontAlgn="b">
                        <a:lnSpc>
                          <a:spcPct val="90000"/>
                        </a:lnSpc>
                      </a:pPr>
                      <a:endParaRPr lang="en-US" sz="800" b="0" i="0" u="none" strike="noStrike">
                        <a:solidFill>
                          <a:schemeClr val="tx1"/>
                        </a:solidFill>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800" b="0" i="1" u="none" strike="noStrike">
                          <a:solidFill>
                            <a:schemeClr val="bg1"/>
                          </a:solidFill>
                          <a:effectLst/>
                          <a:latin typeface="Calibri" panose="020F0502020204030204" pitchFamily="34" charset="0"/>
                        </a:rPr>
                        <a:t>414</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289</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219</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180</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178</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174</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174</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121</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endParaRPr lang="en-US" sz="800" b="0" i="1" u="none" strike="noStrike">
                        <a:solidFill>
                          <a:schemeClr val="bg1"/>
                        </a:solidFill>
                        <a:effectLst/>
                        <a:latin typeface="Calibri" panose="020F050202020403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US" sz="800" b="0" i="1" u="none" strike="noStrike">
                          <a:solidFill>
                            <a:schemeClr val="bg1"/>
                          </a:solidFill>
                          <a:effectLst/>
                          <a:latin typeface="Calibri" panose="020F0502020204030204" pitchFamily="34" charset="0"/>
                        </a:rPr>
                        <a:t>1085</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196</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147</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142</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124</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122</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102</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360000">
                <a:tc>
                  <a:txBody>
                    <a:bodyPr/>
                    <a:lstStyle/>
                    <a:p>
                      <a:pPr marL="0" algn="l" defTabSz="457200" rtl="0" eaLnBrk="1" fontAlgn="b" latinLnBrk="0" hangingPunct="1"/>
                      <a:r>
                        <a:rPr lang="en-CA" sz="1100" b="0" i="0" u="none" strike="noStrike" kern="1200">
                          <a:solidFill>
                            <a:schemeClr val="bg1"/>
                          </a:solidFill>
                          <a:effectLst/>
                          <a:latin typeface="Calibri" panose="020F0502020204030204" pitchFamily="34" charset="0"/>
                          <a:ea typeface="+mn-ea"/>
                          <a:cs typeface="+mn-cs"/>
                        </a:rPr>
                        <a:t>Is good for providing news about Covid-19</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73%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75%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79%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71%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endParaRPr lang="en-US" sz="1100" b="0" i="0" u="none" strike="noStrike" kern="1200">
                        <a:solidFill>
                          <a:srgbClr val="000000"/>
                        </a:solidFill>
                        <a:effectLst/>
                        <a:latin typeface="Calibri" panose="020F0502020204030204" pitchFamily="34"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71%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44%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2"/>
                  </a:ext>
                </a:extLst>
              </a:tr>
              <a:tr h="360000">
                <a:tc>
                  <a:txBody>
                    <a:bodyPr/>
                    <a:lstStyle/>
                    <a:p>
                      <a:pPr marL="0" algn="l" defTabSz="457200" rtl="0" eaLnBrk="1" fontAlgn="b" latinLnBrk="0" hangingPunct="1"/>
                      <a:r>
                        <a:rPr lang="en-CA" sz="1100" b="0" i="0" u="none" strike="noStrike" kern="1200">
                          <a:solidFill>
                            <a:schemeClr val="bg1"/>
                          </a:solidFill>
                          <a:effectLst/>
                          <a:latin typeface="Calibri" panose="020F0502020204030204" pitchFamily="34" charset="0"/>
                          <a:ea typeface="+mn-ea"/>
                          <a:cs typeface="+mn-cs"/>
                        </a:rPr>
                        <a:t>Is good for helping me understand Covid-19 restrictions</a:t>
                      </a:r>
                      <a:endParaRPr lang="en-US" sz="1100" b="0" i="0" u="none" strike="noStrike" kern="1200">
                        <a:solidFill>
                          <a:schemeClr val="bg1"/>
                        </a:solidFill>
                        <a:effectLst/>
                        <a:latin typeface="Calibri" panose="020F0502020204030204" pitchFamily="34" charset="0"/>
                        <a:ea typeface="+mn-ea"/>
                        <a:cs typeface="+mn-cs"/>
                      </a:endParaRP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76%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82%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62%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71%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endParaRPr lang="en-US" sz="1100" b="0" i="0" u="none" strike="noStrike" kern="1200">
                        <a:solidFill>
                          <a:srgbClr val="000000"/>
                        </a:solidFill>
                        <a:effectLst/>
                        <a:latin typeface="Calibri" panose="020F0502020204030204" pitchFamily="34" charset="0"/>
                        <a:ea typeface="+mn-ea"/>
                        <a:cs typeface="+mn-cs"/>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41%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42%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3"/>
                  </a:ext>
                </a:extLst>
              </a:tr>
            </a:tbl>
          </a:graphicData>
        </a:graphic>
      </p:graphicFrame>
      <p:sp>
        <p:nvSpPr>
          <p:cNvPr id="15" name="Text Placeholder 6"/>
          <p:cNvSpPr>
            <a:spLocks noGrp="1"/>
          </p:cNvSpPr>
          <p:nvPr>
            <p:ph type="body" sz="quarter" idx="12"/>
          </p:nvPr>
        </p:nvSpPr>
        <p:spPr>
          <a:xfrm>
            <a:off x="0" y="5981677"/>
            <a:ext cx="8942247" cy="880439"/>
          </a:xfrm>
        </p:spPr>
        <p:txBody>
          <a:bodyPr/>
          <a:lstStyle/>
          <a:p>
            <a:pPr>
              <a:spcBef>
                <a:spcPts val="100"/>
              </a:spcBef>
              <a:tabLst>
                <a:tab pos="8696325" algn="r"/>
              </a:tabLst>
            </a:pPr>
            <a:r>
              <a:rPr lang="en-CA"/>
              <a:t>Source: Ofcom News Consumption Survey 2021 - ONLINE sample only 	</a:t>
            </a:r>
            <a:endParaRPr lang="en-GB"/>
          </a:p>
          <a:p>
            <a:pPr>
              <a:spcBef>
                <a:spcPts val="100"/>
              </a:spcBef>
            </a:pPr>
            <a:r>
              <a:rPr lang="nl-NL"/>
              <a:t>Question: </a:t>
            </a:r>
            <a:r>
              <a:rPr lang="en-US"/>
              <a:t>F10. Thinking now about Covid-19, to what extent do you think these statements apply to &lt;BRAND&gt; as a news source? Answer using a scale of 1 to 10</a:t>
            </a:r>
          </a:p>
          <a:p>
            <a:pPr>
              <a:spcBef>
                <a:spcPts val="100"/>
              </a:spcBef>
            </a:pPr>
            <a:r>
              <a:rPr lang="en-GB"/>
              <a:t>Base: All using each source for news at least weekly (or every 2-3 weeks for weekly newspapers) 2021 – bases shown above</a:t>
            </a:r>
          </a:p>
        </p:txBody>
      </p:sp>
    </p:spTree>
    <p:extLst>
      <p:ext uri="{BB962C8B-B14F-4D97-AF65-F5344CB8AC3E}">
        <p14:creationId xmlns:p14="http://schemas.microsoft.com/office/powerpoint/2010/main" val="34636740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5">
            <a:extLst>
              <a:ext uri="{FF2B5EF4-FFF2-40B4-BE49-F238E27FC236}">
                <a16:creationId xmlns:a16="http://schemas.microsoft.com/office/drawing/2014/main" id="{462242CE-2266-43C0-AAB4-1BFCF6161541}"/>
              </a:ext>
            </a:extLst>
          </p:cNvPr>
          <p:cNvSpPr>
            <a:spLocks noGrp="1"/>
          </p:cNvSpPr>
          <p:nvPr>
            <p:ph type="title"/>
          </p:nvPr>
        </p:nvSpPr>
        <p:spPr>
          <a:xfrm>
            <a:off x="93601" y="1424381"/>
            <a:ext cx="9046078" cy="300991"/>
          </a:xfrm>
          <a:prstGeom prst="rect">
            <a:avLst/>
          </a:prstGeom>
        </p:spPr>
        <p:txBody>
          <a:bodyPr/>
          <a:lstStyle/>
          <a:p>
            <a:r>
              <a:rPr lang="en-GB" kern="0">
                <a:cs typeface="Arial" pitchFamily="34" charset="0"/>
              </a:rPr>
              <a:t>Attributes of Social Media and Other Websites/Apps on COVID-19 issues - 2021</a:t>
            </a:r>
            <a:br>
              <a:rPr lang="en-GB" kern="0">
                <a:cs typeface="Arial" pitchFamily="34" charset="0"/>
              </a:rPr>
            </a:br>
            <a:r>
              <a:rPr lang="en-GB" sz="1100" i="1" kern="0">
                <a:cs typeface="Arial" pitchFamily="34" charset="0"/>
              </a:rPr>
              <a:t>% of regular users rating each source highly (7-10) </a:t>
            </a:r>
            <a:br>
              <a:rPr lang="en-GB" kern="0">
                <a:cs typeface="Arial" pitchFamily="34" charset="0"/>
              </a:rPr>
            </a:br>
            <a:endParaRPr lang="en-GB"/>
          </a:p>
        </p:txBody>
      </p:sp>
      <p:sp>
        <p:nvSpPr>
          <p:cNvPr id="10" name="Text Placeholder 3">
            <a:extLst>
              <a:ext uri="{FF2B5EF4-FFF2-40B4-BE49-F238E27FC236}">
                <a16:creationId xmlns:a16="http://schemas.microsoft.com/office/drawing/2014/main" id="{6BABF208-58C5-4142-A1AC-6D959846A66E}"/>
              </a:ext>
            </a:extLst>
          </p:cNvPr>
          <p:cNvSpPr>
            <a:spLocks noGrp="1"/>
          </p:cNvSpPr>
          <p:nvPr>
            <p:ph type="body" sz="quarter" idx="14"/>
          </p:nvPr>
        </p:nvSpPr>
        <p:spPr>
          <a:xfrm>
            <a:off x="0" y="308032"/>
            <a:ext cx="7622931" cy="705057"/>
          </a:xfrm>
          <a:prstGeom prst="rect">
            <a:avLst/>
          </a:prstGeom>
        </p:spPr>
        <p:txBody>
          <a:bodyPr anchor="t" anchorCtr="0"/>
          <a:lstStyle/>
          <a:p>
            <a:pPr>
              <a:lnSpc>
                <a:spcPts val="1800"/>
              </a:lnSpc>
            </a:pPr>
            <a:r>
              <a:rPr lang="en-GB" sz="1800"/>
              <a:t>The BBC website is rated highly by its users for ‘providing news about Covid-19’ and ‘helping people to understand the restrictions’. The social media platforms score poorly compared to all other platforms</a:t>
            </a:r>
          </a:p>
          <a:p>
            <a:pPr>
              <a:lnSpc>
                <a:spcPts val="1800"/>
              </a:lnSpc>
            </a:pPr>
            <a:endParaRPr lang="en-GB" sz="1800"/>
          </a:p>
          <a:p>
            <a:pPr>
              <a:lnSpc>
                <a:spcPts val="1800"/>
              </a:lnSpc>
            </a:pPr>
            <a:endParaRPr lang="en-GB" sz="1800"/>
          </a:p>
          <a:p>
            <a:pPr>
              <a:lnSpc>
                <a:spcPts val="1800"/>
              </a:lnSpc>
            </a:pPr>
            <a:endParaRPr lang="en-GB" sz="1800"/>
          </a:p>
        </p:txBody>
      </p:sp>
      <p:sp>
        <p:nvSpPr>
          <p:cNvPr id="13" name="Title 1">
            <a:extLst>
              <a:ext uri="{FF2B5EF4-FFF2-40B4-BE49-F238E27FC236}">
                <a16:creationId xmlns:a16="http://schemas.microsoft.com/office/drawing/2014/main" id="{90251F5A-153F-4BFD-BB23-92088EFE24DD}"/>
              </a:ext>
            </a:extLst>
          </p:cNvPr>
          <p:cNvSpPr txBox="1">
            <a:spLocks/>
          </p:cNvSpPr>
          <p:nvPr/>
        </p:nvSpPr>
        <p:spPr>
          <a:xfrm>
            <a:off x="80265" y="1168237"/>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11.14</a:t>
            </a:r>
            <a:br>
              <a:rPr lang="en-GB" sz="1800" b="1">
                <a:latin typeface="+mn-lt"/>
                <a:cs typeface="Arial" pitchFamily="34" charset="0"/>
              </a:rPr>
            </a:br>
            <a:endParaRPr lang="en-GB" sz="1800" b="1">
              <a:latin typeface="+mn-lt"/>
              <a:cs typeface="Arial" pitchFamily="34" charset="0"/>
            </a:endParaRPr>
          </a:p>
        </p:txBody>
      </p:sp>
      <p:graphicFrame>
        <p:nvGraphicFramePr>
          <p:cNvPr id="7" name="Table 6" descr="These tables show the performance of various social media and other website/app news sources against the same COVID-19 attributes – using the 2021 online data. Users of social media platforms scored these channels poorly compared to all other sources. For example, only 36% of Facebook users rated it highly for the attributes"/>
          <p:cNvGraphicFramePr>
            <a:graphicFrameLocks noGrp="1"/>
          </p:cNvGraphicFramePr>
          <p:nvPr>
            <p:extLst>
              <p:ext uri="{D42A27DB-BD31-4B8C-83A1-F6EECF244321}">
                <p14:modId xmlns:p14="http://schemas.microsoft.com/office/powerpoint/2010/main" val="3508414421"/>
              </p:ext>
            </p:extLst>
          </p:nvPr>
        </p:nvGraphicFramePr>
        <p:xfrm>
          <a:off x="184129" y="2143465"/>
          <a:ext cx="4572000" cy="1247445"/>
        </p:xfrm>
        <a:graphic>
          <a:graphicData uri="http://schemas.openxmlformats.org/drawingml/2006/table">
            <a:tbl>
              <a:tblPr firstRow="1"/>
              <a:tblGrid>
                <a:gridCol w="198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648000">
                  <a:extLst>
                    <a:ext uri="{9D8B030D-6E8A-4147-A177-3AD203B41FA5}">
                      <a16:colId xmlns:a16="http://schemas.microsoft.com/office/drawing/2014/main" val="20002"/>
                    </a:ext>
                  </a:extLst>
                </a:gridCol>
                <a:gridCol w="648000">
                  <a:extLst>
                    <a:ext uri="{9D8B030D-6E8A-4147-A177-3AD203B41FA5}">
                      <a16:colId xmlns:a16="http://schemas.microsoft.com/office/drawing/2014/main" val="20003"/>
                    </a:ext>
                  </a:extLst>
                </a:gridCol>
                <a:gridCol w="648000">
                  <a:extLst>
                    <a:ext uri="{9D8B030D-6E8A-4147-A177-3AD203B41FA5}">
                      <a16:colId xmlns:a16="http://schemas.microsoft.com/office/drawing/2014/main" val="20004"/>
                    </a:ext>
                  </a:extLst>
                </a:gridCol>
              </a:tblGrid>
              <a:tr h="396000">
                <a:tc>
                  <a:txBody>
                    <a:bodyPr/>
                    <a:lstStyle/>
                    <a:p>
                      <a:pPr algn="l" fontAlgn="b">
                        <a:lnSpc>
                          <a:spcPct val="90000"/>
                        </a:lnSpc>
                      </a:pPr>
                      <a:endParaRPr lang="en-US" sz="800" b="0" i="0" u="none" strike="noStrike">
                        <a:solidFill>
                          <a:schemeClr val="tx1"/>
                        </a:solidFill>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457200" rtl="0" eaLnBrk="1" fontAlgn="b" latinLnBrk="0" hangingPunct="1"/>
                      <a:r>
                        <a:rPr lang="en-US" sz="1100" b="1" i="0" u="none" strike="noStrike" kern="1200">
                          <a:solidFill>
                            <a:schemeClr val="bg1"/>
                          </a:solidFill>
                          <a:latin typeface="Calibri"/>
                          <a:ea typeface="+mn-ea"/>
                          <a:cs typeface="+mn-cs"/>
                        </a:rPr>
                        <a:t>Facebook</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algn="ctr" defTabSz="457200" rtl="0" eaLnBrk="1" fontAlgn="b" latinLnBrk="0" hangingPunct="1"/>
                      <a:r>
                        <a:rPr lang="en-US" sz="1100" b="1" i="0" u="none" strike="noStrike" kern="1200">
                          <a:solidFill>
                            <a:schemeClr val="bg1"/>
                          </a:solidFill>
                          <a:latin typeface="Calibri"/>
                          <a:ea typeface="+mn-ea"/>
                          <a:cs typeface="+mn-cs"/>
                        </a:rPr>
                        <a:t>Twitter</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algn="ctr" defTabSz="457200" rtl="0" eaLnBrk="1" fontAlgn="b" latinLnBrk="0" hangingPunct="1"/>
                      <a:r>
                        <a:rPr lang="en-US" sz="1100" b="1" i="0" u="none" strike="noStrike" kern="1200">
                          <a:solidFill>
                            <a:schemeClr val="bg1"/>
                          </a:solidFill>
                          <a:latin typeface="Calibri"/>
                          <a:ea typeface="+mn-ea"/>
                          <a:cs typeface="+mn-cs"/>
                        </a:rPr>
                        <a:t>Instagram</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algn="ctr" defTabSz="457200" rtl="0" eaLnBrk="1" fontAlgn="b" latinLnBrk="0" hangingPunct="1"/>
                      <a:r>
                        <a:rPr lang="en-US" sz="1100" b="1" i="0" u="none" strike="noStrike" kern="1200">
                          <a:solidFill>
                            <a:schemeClr val="bg1"/>
                          </a:solidFill>
                          <a:latin typeface="Calibri"/>
                          <a:ea typeface="+mn-ea"/>
                          <a:cs typeface="+mn-cs"/>
                        </a:rPr>
                        <a:t>Snapchat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123536">
                <a:tc>
                  <a:txBody>
                    <a:bodyPr/>
                    <a:lstStyle/>
                    <a:p>
                      <a:pPr algn="l" fontAlgn="b">
                        <a:lnSpc>
                          <a:spcPct val="90000"/>
                        </a:lnSpc>
                      </a:pPr>
                      <a:endParaRPr lang="en-US" sz="800" b="0" i="0" u="none" strike="noStrike">
                        <a:solidFill>
                          <a:schemeClr val="tx1"/>
                        </a:solidFill>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ctr" defTabSz="457200" rtl="0" eaLnBrk="1" fontAlgn="b" latinLnBrk="0" hangingPunct="1"/>
                      <a:r>
                        <a:rPr lang="en-US" sz="800" b="0" i="1" u="none" strike="noStrike" kern="1200">
                          <a:solidFill>
                            <a:schemeClr val="bg1"/>
                          </a:solidFill>
                          <a:effectLst/>
                          <a:latin typeface="Calibri" panose="020F0502020204030204" pitchFamily="34" charset="0"/>
                          <a:ea typeface="+mn-ea"/>
                          <a:cs typeface="+mn-cs"/>
                        </a:rPr>
                        <a:t>1150</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algn="ctr" defTabSz="457200" rtl="0" eaLnBrk="1" fontAlgn="b" latinLnBrk="0" hangingPunct="1"/>
                      <a:r>
                        <a:rPr lang="en-US" sz="800" b="0" i="1" u="none" strike="noStrike" kern="1200">
                          <a:solidFill>
                            <a:schemeClr val="bg1"/>
                          </a:solidFill>
                          <a:effectLst/>
                          <a:latin typeface="Calibri" panose="020F0502020204030204" pitchFamily="34" charset="0"/>
                          <a:ea typeface="+mn-ea"/>
                          <a:cs typeface="+mn-cs"/>
                        </a:rPr>
                        <a:t>771</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algn="ctr" defTabSz="457200" rtl="0" eaLnBrk="1" fontAlgn="b" latinLnBrk="0" hangingPunct="1"/>
                      <a:r>
                        <a:rPr lang="en-US" sz="800" b="0" i="1" u="none" strike="noStrike" kern="1200">
                          <a:solidFill>
                            <a:schemeClr val="bg1"/>
                          </a:solidFill>
                          <a:effectLst/>
                          <a:latin typeface="Calibri" panose="020F0502020204030204" pitchFamily="34" charset="0"/>
                          <a:ea typeface="+mn-ea"/>
                          <a:cs typeface="+mn-cs"/>
                        </a:rPr>
                        <a:t>614</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algn="ctr" defTabSz="457200" rtl="0" eaLnBrk="1" fontAlgn="b" latinLnBrk="0" hangingPunct="1"/>
                      <a:r>
                        <a:rPr lang="en-US" sz="800" b="0" i="1" u="none" strike="noStrike" kern="1200">
                          <a:solidFill>
                            <a:schemeClr val="bg1"/>
                          </a:solidFill>
                          <a:effectLst/>
                          <a:latin typeface="Calibri" panose="020F0502020204030204" pitchFamily="34" charset="0"/>
                          <a:ea typeface="+mn-ea"/>
                          <a:cs typeface="+mn-cs"/>
                        </a:rPr>
                        <a:t>294</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360000">
                <a:tc>
                  <a:txBody>
                    <a:bodyPr/>
                    <a:lstStyle/>
                    <a:p>
                      <a:pPr marL="0" algn="l" defTabSz="457200" rtl="0" eaLnBrk="1" fontAlgn="b" latinLnBrk="0" hangingPunct="1"/>
                      <a:r>
                        <a:rPr lang="en-CA" sz="1100" b="0" i="0" u="none" strike="noStrike" kern="1200">
                          <a:solidFill>
                            <a:schemeClr val="bg1"/>
                          </a:solidFill>
                          <a:effectLst/>
                          <a:latin typeface="Calibri" panose="020F0502020204030204" pitchFamily="34" charset="0"/>
                          <a:ea typeface="+mn-ea"/>
                          <a:cs typeface="+mn-cs"/>
                        </a:rPr>
                        <a:t>Is good for providing news about Covid-19</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2"/>
                  </a:ext>
                </a:extLst>
              </a:tr>
              <a:tr h="360000">
                <a:tc>
                  <a:txBody>
                    <a:bodyPr/>
                    <a:lstStyle/>
                    <a:p>
                      <a:pPr marL="0" algn="l" defTabSz="457200" rtl="0" eaLnBrk="1" fontAlgn="b" latinLnBrk="0" hangingPunct="1"/>
                      <a:r>
                        <a:rPr lang="en-CA" sz="1100" b="0" i="0" u="none" strike="noStrike" kern="1200">
                          <a:solidFill>
                            <a:schemeClr val="bg1"/>
                          </a:solidFill>
                          <a:effectLst/>
                          <a:latin typeface="Calibri" panose="020F0502020204030204" pitchFamily="34" charset="0"/>
                          <a:ea typeface="+mn-ea"/>
                          <a:cs typeface="+mn-cs"/>
                        </a:rPr>
                        <a:t>Is good for helping me understand Covid-19 restrictions</a:t>
                      </a:r>
                      <a:endParaRPr lang="en-US" sz="1100" b="0" i="0" u="none" strike="noStrike" kern="1200">
                        <a:solidFill>
                          <a:schemeClr val="bg1"/>
                        </a:solidFill>
                        <a:effectLst/>
                        <a:latin typeface="Calibri" panose="020F0502020204030204" pitchFamily="34" charset="0"/>
                        <a:ea typeface="+mn-ea"/>
                        <a:cs typeface="+mn-cs"/>
                      </a:endParaRP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45%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3"/>
                  </a:ext>
                </a:extLst>
              </a:tr>
            </a:tbl>
          </a:graphicData>
        </a:graphic>
      </p:graphicFrame>
      <p:graphicFrame>
        <p:nvGraphicFramePr>
          <p:cNvPr id="11" name="Table 10" descr="Users of the BBC website/app rated it particularly highly for ‘Is good for providing news about Covid-19’ and ‘Is good for helping me understand Covid-19 restrictions’ (82% and 79% respectively)">
            <a:extLst>
              <a:ext uri="{FF2B5EF4-FFF2-40B4-BE49-F238E27FC236}">
                <a16:creationId xmlns:a16="http://schemas.microsoft.com/office/drawing/2014/main" id="{38C87C19-EF49-4AE8-9FB7-A8D1172B209A}"/>
              </a:ext>
            </a:extLst>
          </p:cNvPr>
          <p:cNvGraphicFramePr>
            <a:graphicFrameLocks noGrp="1"/>
          </p:cNvGraphicFramePr>
          <p:nvPr>
            <p:extLst>
              <p:ext uri="{D42A27DB-BD31-4B8C-83A1-F6EECF244321}">
                <p14:modId xmlns:p14="http://schemas.microsoft.com/office/powerpoint/2010/main" val="2668943711"/>
              </p:ext>
            </p:extLst>
          </p:nvPr>
        </p:nvGraphicFramePr>
        <p:xfrm>
          <a:off x="184129" y="3767806"/>
          <a:ext cx="7830000" cy="1702103"/>
        </p:xfrm>
        <a:graphic>
          <a:graphicData uri="http://schemas.openxmlformats.org/drawingml/2006/table">
            <a:tbl>
              <a:tblPr firstRow="1"/>
              <a:tblGrid>
                <a:gridCol w="1980000">
                  <a:extLst>
                    <a:ext uri="{9D8B030D-6E8A-4147-A177-3AD203B41FA5}">
                      <a16:colId xmlns:a16="http://schemas.microsoft.com/office/drawing/2014/main" val="20000"/>
                    </a:ext>
                  </a:extLst>
                </a:gridCol>
                <a:gridCol w="450000">
                  <a:extLst>
                    <a:ext uri="{9D8B030D-6E8A-4147-A177-3AD203B41FA5}">
                      <a16:colId xmlns:a16="http://schemas.microsoft.com/office/drawing/2014/main" val="20001"/>
                    </a:ext>
                  </a:extLst>
                </a:gridCol>
                <a:gridCol w="450000">
                  <a:extLst>
                    <a:ext uri="{9D8B030D-6E8A-4147-A177-3AD203B41FA5}">
                      <a16:colId xmlns:a16="http://schemas.microsoft.com/office/drawing/2014/main" val="20002"/>
                    </a:ext>
                  </a:extLst>
                </a:gridCol>
                <a:gridCol w="450000">
                  <a:extLst>
                    <a:ext uri="{9D8B030D-6E8A-4147-A177-3AD203B41FA5}">
                      <a16:colId xmlns:a16="http://schemas.microsoft.com/office/drawing/2014/main" val="409193651"/>
                    </a:ext>
                  </a:extLst>
                </a:gridCol>
                <a:gridCol w="450000">
                  <a:extLst>
                    <a:ext uri="{9D8B030D-6E8A-4147-A177-3AD203B41FA5}">
                      <a16:colId xmlns:a16="http://schemas.microsoft.com/office/drawing/2014/main" val="2902279270"/>
                    </a:ext>
                  </a:extLst>
                </a:gridCol>
                <a:gridCol w="450000">
                  <a:extLst>
                    <a:ext uri="{9D8B030D-6E8A-4147-A177-3AD203B41FA5}">
                      <a16:colId xmlns:a16="http://schemas.microsoft.com/office/drawing/2014/main" val="20003"/>
                    </a:ext>
                  </a:extLst>
                </a:gridCol>
                <a:gridCol w="450000">
                  <a:extLst>
                    <a:ext uri="{9D8B030D-6E8A-4147-A177-3AD203B41FA5}">
                      <a16:colId xmlns:a16="http://schemas.microsoft.com/office/drawing/2014/main" val="20004"/>
                    </a:ext>
                  </a:extLst>
                </a:gridCol>
                <a:gridCol w="450000">
                  <a:extLst>
                    <a:ext uri="{9D8B030D-6E8A-4147-A177-3AD203B41FA5}">
                      <a16:colId xmlns:a16="http://schemas.microsoft.com/office/drawing/2014/main" val="20006"/>
                    </a:ext>
                  </a:extLst>
                </a:gridCol>
                <a:gridCol w="450000">
                  <a:extLst>
                    <a:ext uri="{9D8B030D-6E8A-4147-A177-3AD203B41FA5}">
                      <a16:colId xmlns:a16="http://schemas.microsoft.com/office/drawing/2014/main" val="20010"/>
                    </a:ext>
                  </a:extLst>
                </a:gridCol>
                <a:gridCol w="450000">
                  <a:extLst>
                    <a:ext uri="{9D8B030D-6E8A-4147-A177-3AD203B41FA5}">
                      <a16:colId xmlns:a16="http://schemas.microsoft.com/office/drawing/2014/main" val="130179531"/>
                    </a:ext>
                  </a:extLst>
                </a:gridCol>
                <a:gridCol w="450000">
                  <a:extLst>
                    <a:ext uri="{9D8B030D-6E8A-4147-A177-3AD203B41FA5}">
                      <a16:colId xmlns:a16="http://schemas.microsoft.com/office/drawing/2014/main" val="2576702367"/>
                    </a:ext>
                  </a:extLst>
                </a:gridCol>
                <a:gridCol w="450000">
                  <a:extLst>
                    <a:ext uri="{9D8B030D-6E8A-4147-A177-3AD203B41FA5}">
                      <a16:colId xmlns:a16="http://schemas.microsoft.com/office/drawing/2014/main" val="1843606855"/>
                    </a:ext>
                  </a:extLst>
                </a:gridCol>
                <a:gridCol w="450000">
                  <a:extLst>
                    <a:ext uri="{9D8B030D-6E8A-4147-A177-3AD203B41FA5}">
                      <a16:colId xmlns:a16="http://schemas.microsoft.com/office/drawing/2014/main" val="1381901232"/>
                    </a:ext>
                  </a:extLst>
                </a:gridCol>
                <a:gridCol w="450000">
                  <a:extLst>
                    <a:ext uri="{9D8B030D-6E8A-4147-A177-3AD203B41FA5}">
                      <a16:colId xmlns:a16="http://schemas.microsoft.com/office/drawing/2014/main" val="3138867105"/>
                    </a:ext>
                  </a:extLst>
                </a:gridCol>
              </a:tblGrid>
              <a:tr h="850658">
                <a:tc>
                  <a:txBody>
                    <a:bodyPr/>
                    <a:lstStyle/>
                    <a:p>
                      <a:pPr algn="l" fontAlgn="b">
                        <a:lnSpc>
                          <a:spcPct val="90000"/>
                        </a:lnSpc>
                      </a:pPr>
                      <a:endParaRPr lang="en-US" sz="1100" b="0" i="0" u="none" strike="noStrike">
                        <a:solidFill>
                          <a:schemeClr val="tx1"/>
                        </a:solidFill>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lnSpc>
                          <a:spcPct val="90000"/>
                        </a:lnSpc>
                      </a:pPr>
                      <a:r>
                        <a:rPr lang="en-US" sz="1000" b="1" i="0" u="none" strike="noStrike">
                          <a:solidFill>
                            <a:schemeClr val="bg1"/>
                          </a:solidFill>
                          <a:latin typeface="Calibri"/>
                        </a:rPr>
                        <a:t>BBC </a:t>
                      </a:r>
                      <a:br>
                        <a:rPr lang="en-US" sz="1000" b="1" i="0" u="none" strike="noStrike">
                          <a:solidFill>
                            <a:schemeClr val="bg1"/>
                          </a:solidFill>
                          <a:latin typeface="Calibri"/>
                        </a:rPr>
                      </a:br>
                      <a:r>
                        <a:rPr lang="en-US" sz="1000" b="1" i="0" u="none" strike="noStrike">
                          <a:solidFill>
                            <a:schemeClr val="bg1"/>
                          </a:solidFill>
                          <a:latin typeface="Calibri"/>
                        </a:rPr>
                        <a:t>website/app </a:t>
                      </a: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lnSpc>
                          <a:spcPct val="90000"/>
                        </a:lnSpc>
                      </a:pPr>
                      <a:r>
                        <a:rPr lang="en-CA" sz="1000" b="1" i="0" u="none" strike="noStrike">
                          <a:solidFill>
                            <a:schemeClr val="bg1"/>
                          </a:solidFill>
                          <a:latin typeface="+mn-lt"/>
                        </a:rPr>
                        <a:t>Sky News</a:t>
                      </a:r>
                      <a:r>
                        <a:rPr lang="en-CA" sz="1000" b="1" i="0" u="none" strike="noStrike">
                          <a:solidFill>
                            <a:schemeClr val="bg1"/>
                          </a:solidFill>
                          <a:latin typeface="Calibri"/>
                        </a:rPr>
                        <a:t> website/app</a:t>
                      </a: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lnSpc>
                          <a:spcPct val="90000"/>
                        </a:lnSpc>
                      </a:pPr>
                      <a:r>
                        <a:rPr lang="en-CA" sz="1000" b="1" i="0" u="none" strike="noStrike">
                          <a:solidFill>
                            <a:schemeClr val="bg1"/>
                          </a:solidFill>
                          <a:latin typeface="+mn-lt"/>
                        </a:rPr>
                        <a:t>Guardian/ Observer</a:t>
                      </a:r>
                      <a:endParaRPr lang="en-CA" sz="1000" b="1" i="0" u="none" strike="noStrike">
                        <a:solidFill>
                          <a:schemeClr val="bg1"/>
                        </a:solidFill>
                        <a:latin typeface="Calibri"/>
                      </a:endParaRP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lnSpc>
                          <a:spcPct val="90000"/>
                        </a:lnSpc>
                      </a:pPr>
                      <a:r>
                        <a:rPr lang="en-CA" sz="1000" b="1" i="0" u="none" strike="noStrike">
                          <a:solidFill>
                            <a:schemeClr val="bg1"/>
                          </a:solidFill>
                          <a:latin typeface="+mn-lt"/>
                        </a:rPr>
                        <a:t>Daily Mail website/app</a:t>
                      </a:r>
                      <a:endParaRPr lang="en-CA" sz="1000" b="1" i="0" u="none" strike="noStrike">
                        <a:solidFill>
                          <a:schemeClr val="bg1"/>
                        </a:solidFill>
                        <a:latin typeface="Calibri"/>
                      </a:endParaRP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lnSpc>
                          <a:spcPct val="90000"/>
                        </a:lnSpc>
                      </a:pPr>
                      <a:r>
                        <a:rPr lang="en-CA" sz="1000" b="1" i="0" u="none" strike="noStrike">
                          <a:solidFill>
                            <a:schemeClr val="bg1"/>
                          </a:solidFill>
                          <a:latin typeface="+mn-lt"/>
                        </a:rPr>
                        <a:t>YouTube</a:t>
                      </a:r>
                      <a:endParaRPr lang="en-CA" sz="1000" b="1" i="0" u="none" strike="noStrike">
                        <a:solidFill>
                          <a:schemeClr val="bg1"/>
                        </a:solidFill>
                        <a:latin typeface="Calibri"/>
                      </a:endParaRP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lnSpc>
                          <a:spcPct val="90000"/>
                        </a:lnSpc>
                      </a:pPr>
                      <a:r>
                        <a:rPr lang="en-CA" sz="1000" b="1" i="0" u="none" strike="noStrike">
                          <a:solidFill>
                            <a:schemeClr val="bg1"/>
                          </a:solidFill>
                          <a:latin typeface="+mn-lt"/>
                        </a:rPr>
                        <a:t>Google</a:t>
                      </a:r>
                      <a:br>
                        <a:rPr lang="en-CA" sz="1000" b="1" i="0" u="none" strike="noStrike">
                          <a:solidFill>
                            <a:schemeClr val="bg1"/>
                          </a:solidFill>
                          <a:latin typeface="+mn-lt"/>
                        </a:rPr>
                      </a:br>
                      <a:r>
                        <a:rPr lang="en-CA" sz="1000" b="1" i="0" u="none" strike="noStrike">
                          <a:solidFill>
                            <a:schemeClr val="bg1"/>
                          </a:solidFill>
                          <a:latin typeface="+mn-lt"/>
                        </a:rPr>
                        <a:t> News</a:t>
                      </a:r>
                      <a:endParaRPr lang="en-US" sz="1000" b="1" i="0" u="none" strike="noStrike">
                        <a:solidFill>
                          <a:schemeClr val="bg1"/>
                        </a:solidFill>
                        <a:latin typeface="Calibri"/>
                      </a:endParaRP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lnSpc>
                          <a:spcPct val="90000"/>
                        </a:lnSpc>
                      </a:pPr>
                      <a:r>
                        <a:rPr lang="en-US" sz="1000" b="1" i="0" u="none" strike="noStrike">
                          <a:solidFill>
                            <a:schemeClr val="bg1"/>
                          </a:solidFill>
                          <a:latin typeface="+mn-lt"/>
                        </a:rPr>
                        <a:t>MSN News</a:t>
                      </a:r>
                      <a:endParaRPr lang="en-CA" sz="1000" b="1" i="0" u="none" strike="noStrike">
                        <a:solidFill>
                          <a:schemeClr val="bg1"/>
                        </a:solidFill>
                        <a:latin typeface="Calibri"/>
                      </a:endParaRP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lnSpc>
                          <a:spcPct val="90000"/>
                        </a:lnSpc>
                      </a:pPr>
                      <a:r>
                        <a:rPr lang="en-CA" sz="1000" b="1" i="0" u="none" strike="noStrike">
                          <a:solidFill>
                            <a:schemeClr val="bg1"/>
                          </a:solidFill>
                          <a:latin typeface="+mn-lt"/>
                        </a:rPr>
                        <a:t>ITV/ITN*</a:t>
                      </a:r>
                      <a:br>
                        <a:rPr lang="en-CA" sz="1000" b="1" i="0" u="none" strike="noStrike">
                          <a:solidFill>
                            <a:schemeClr val="bg1"/>
                          </a:solidFill>
                          <a:latin typeface="+mn-lt"/>
                        </a:rPr>
                      </a:br>
                      <a:r>
                        <a:rPr lang="en-CA" sz="1000" b="1" i="0" u="none" strike="noStrike">
                          <a:solidFill>
                            <a:schemeClr val="bg1"/>
                          </a:solidFill>
                          <a:latin typeface="+mn-lt"/>
                        </a:rPr>
                        <a:t>website/app</a:t>
                      </a:r>
                      <a:endParaRPr lang="en-CA" sz="1000" b="1" i="0" u="none" strike="noStrike">
                        <a:solidFill>
                          <a:schemeClr val="bg1"/>
                        </a:solidFill>
                        <a:latin typeface="Calibri"/>
                      </a:endParaRP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457200" rtl="0" eaLnBrk="1" fontAlgn="b" latinLnBrk="0" hangingPunct="1">
                        <a:lnSpc>
                          <a:spcPct val="90000"/>
                        </a:lnSpc>
                        <a:spcBef>
                          <a:spcPts val="0"/>
                        </a:spcBef>
                        <a:spcAft>
                          <a:spcPts val="0"/>
                        </a:spcAft>
                        <a:buClrTx/>
                        <a:buSzTx/>
                        <a:buFontTx/>
                        <a:buNone/>
                        <a:tabLst/>
                        <a:defRPr/>
                      </a:pPr>
                      <a:r>
                        <a:rPr lang="en-US" sz="1000" b="1" i="0" u="none" strike="noStrike">
                          <a:solidFill>
                            <a:schemeClr val="bg1"/>
                          </a:solidFill>
                          <a:latin typeface="+mn-lt"/>
                        </a:rPr>
                        <a:t>Yahoo </a:t>
                      </a:r>
                      <a:br>
                        <a:rPr lang="en-US" sz="1000" b="1" i="0" u="none" strike="noStrike">
                          <a:solidFill>
                            <a:schemeClr val="bg1"/>
                          </a:solidFill>
                          <a:latin typeface="+mn-lt"/>
                        </a:rPr>
                      </a:br>
                      <a:r>
                        <a:rPr lang="en-US" sz="1000" b="1" i="0" u="none" strike="noStrike">
                          <a:solidFill>
                            <a:schemeClr val="bg1"/>
                          </a:solidFill>
                          <a:latin typeface="+mn-lt"/>
                        </a:rPr>
                        <a:t>News</a:t>
                      </a: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lnSpc>
                          <a:spcPct val="90000"/>
                        </a:lnSpc>
                      </a:pPr>
                      <a:r>
                        <a:rPr lang="en-CA" sz="1000" b="1" i="0" u="none" strike="noStrike">
                          <a:solidFill>
                            <a:schemeClr val="bg1"/>
                          </a:solidFill>
                          <a:latin typeface="+mn-lt"/>
                        </a:rPr>
                        <a:t>Telegraph website/app</a:t>
                      </a:r>
                      <a:endParaRPr lang="en-CA" sz="1000" b="1" i="0" u="none" strike="noStrike">
                        <a:solidFill>
                          <a:schemeClr val="bg1"/>
                        </a:solidFill>
                        <a:latin typeface="Calibri"/>
                      </a:endParaRP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lnSpc>
                          <a:spcPct val="90000"/>
                        </a:lnSpc>
                      </a:pPr>
                      <a:r>
                        <a:rPr lang="en-CA" sz="1000" b="1" i="0" u="none" strike="noStrike">
                          <a:solidFill>
                            <a:schemeClr val="bg1"/>
                          </a:solidFill>
                          <a:latin typeface="+mn-lt"/>
                        </a:rPr>
                        <a:t>Independent website/app</a:t>
                      </a:r>
                      <a:endParaRPr lang="en-CA" sz="1000" b="1" i="0" u="none" strike="noStrike">
                        <a:solidFill>
                          <a:schemeClr val="bg1"/>
                        </a:solidFill>
                        <a:latin typeface="Calibri"/>
                      </a:endParaRP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lnSpc>
                          <a:spcPct val="90000"/>
                        </a:lnSpc>
                      </a:pPr>
                      <a:r>
                        <a:rPr lang="en-US" sz="1000" b="1" i="0" u="none" strike="noStrike">
                          <a:solidFill>
                            <a:schemeClr val="bg1"/>
                          </a:solidFill>
                          <a:latin typeface="+mn-lt"/>
                        </a:rPr>
                        <a:t>Huffington </a:t>
                      </a:r>
                      <a:br>
                        <a:rPr lang="en-US" sz="1000" b="1" i="0" u="none" strike="noStrike">
                          <a:solidFill>
                            <a:schemeClr val="bg1"/>
                          </a:solidFill>
                          <a:latin typeface="+mn-lt"/>
                        </a:rPr>
                      </a:br>
                      <a:r>
                        <a:rPr lang="en-US" sz="1000" b="1" i="0" u="none" strike="noStrike">
                          <a:solidFill>
                            <a:schemeClr val="bg1"/>
                          </a:solidFill>
                          <a:latin typeface="+mn-lt"/>
                        </a:rPr>
                        <a:t>Post </a:t>
                      </a:r>
                      <a:endParaRPr lang="en-US" sz="1000" b="1" i="0" u="none" strike="noStrike">
                        <a:solidFill>
                          <a:schemeClr val="bg1"/>
                        </a:solidFill>
                        <a:latin typeface="Calibri"/>
                      </a:endParaRP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lnSpc>
                          <a:spcPct val="90000"/>
                        </a:lnSpc>
                      </a:pPr>
                      <a:r>
                        <a:rPr lang="en-CA" sz="1000" b="1" i="0" u="none" strike="noStrike">
                          <a:solidFill>
                            <a:schemeClr val="bg1"/>
                          </a:solidFill>
                          <a:latin typeface="+mn-lt"/>
                        </a:rPr>
                        <a:t>The Sun website/app</a:t>
                      </a:r>
                      <a:endParaRPr lang="en-CA" sz="1000" b="1" i="0" u="none" strike="noStrike">
                        <a:solidFill>
                          <a:schemeClr val="bg1"/>
                        </a:solidFill>
                        <a:latin typeface="Calibri"/>
                      </a:endParaRPr>
                    </a:p>
                  </a:txBody>
                  <a:tcPr marL="9525" marR="9525" marT="9525" marB="0"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123536">
                <a:tc>
                  <a:txBody>
                    <a:bodyPr/>
                    <a:lstStyle/>
                    <a:p>
                      <a:pPr algn="l" fontAlgn="b">
                        <a:lnSpc>
                          <a:spcPct val="90000"/>
                        </a:lnSpc>
                      </a:pPr>
                      <a:endParaRPr lang="en-US" sz="800" b="0" i="0" u="none" strike="noStrike">
                        <a:solidFill>
                          <a:schemeClr val="tx1"/>
                        </a:solidFill>
                        <a:latin typeface="Calibri"/>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800" b="0" i="1" u="none" strike="noStrike">
                          <a:solidFill>
                            <a:schemeClr val="bg1"/>
                          </a:solidFill>
                          <a:effectLst/>
                          <a:latin typeface="Calibri" panose="020F0502020204030204" pitchFamily="34" charset="0"/>
                        </a:rPr>
                        <a:t>1004</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350</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320</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301</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267</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228</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165</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160</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150</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127</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125</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113</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800" b="0" i="1" u="none" strike="noStrike">
                          <a:solidFill>
                            <a:schemeClr val="bg1"/>
                          </a:solidFill>
                          <a:effectLst/>
                          <a:latin typeface="Calibri" panose="020F0502020204030204" pitchFamily="34" charset="0"/>
                        </a:rPr>
                        <a:t>108</a:t>
                      </a: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360000">
                <a:tc>
                  <a:txBody>
                    <a:bodyPr/>
                    <a:lstStyle/>
                    <a:p>
                      <a:pPr marL="0" algn="l" defTabSz="457200" rtl="0" eaLnBrk="1" fontAlgn="b" latinLnBrk="0" hangingPunct="1"/>
                      <a:r>
                        <a:rPr lang="en-CA" sz="1100" b="0" i="0" u="none" strike="noStrike" kern="1200">
                          <a:solidFill>
                            <a:schemeClr val="bg1"/>
                          </a:solidFill>
                          <a:effectLst/>
                          <a:latin typeface="Calibri" panose="020F0502020204030204" pitchFamily="34" charset="0"/>
                          <a:ea typeface="+mn-ea"/>
                          <a:cs typeface="+mn-cs"/>
                        </a:rPr>
                        <a:t>Is good for providing news about Covid-19</a:t>
                      </a: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82%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59%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68%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2"/>
                  </a:ext>
                </a:extLst>
              </a:tr>
              <a:tr h="360000">
                <a:tc>
                  <a:txBody>
                    <a:bodyPr/>
                    <a:lstStyle/>
                    <a:p>
                      <a:pPr marL="0" algn="l" defTabSz="457200" rtl="0" eaLnBrk="1" fontAlgn="b" latinLnBrk="0" hangingPunct="1"/>
                      <a:r>
                        <a:rPr lang="en-CA" sz="1100" b="0" i="0" u="none" strike="noStrike" kern="1200">
                          <a:solidFill>
                            <a:schemeClr val="bg1"/>
                          </a:solidFill>
                          <a:effectLst/>
                          <a:latin typeface="Calibri" panose="020F0502020204030204" pitchFamily="34" charset="0"/>
                          <a:ea typeface="+mn-ea"/>
                          <a:cs typeface="+mn-cs"/>
                        </a:rPr>
                        <a:t>Is good for helping me understand Covid-19 restrictions</a:t>
                      </a:r>
                      <a:endParaRPr lang="en-US" sz="1100" b="0" i="0" u="none" strike="noStrike" kern="1200">
                        <a:solidFill>
                          <a:schemeClr val="bg1"/>
                        </a:solidFill>
                        <a:effectLst/>
                        <a:latin typeface="Calibri" panose="020F0502020204030204" pitchFamily="34" charset="0"/>
                        <a:ea typeface="+mn-ea"/>
                        <a:cs typeface="+mn-cs"/>
                      </a:endParaRPr>
                    </a:p>
                  </a:txBody>
                  <a:tcPr marL="36000" marR="952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79%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72%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67%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63%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55%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32%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tc>
                  <a:txBody>
                    <a:bodyPr/>
                    <a:lstStyle/>
                    <a:p>
                      <a:pPr marL="0" algn="ctr" defTabSz="457200" rtl="0" eaLnBrk="1" fontAlgn="ctr" latinLnBrk="0" hangingPunct="1"/>
                      <a:r>
                        <a:rPr lang="en-US" sz="1100" b="0" i="0" u="none" strike="noStrike" kern="1200">
                          <a:solidFill>
                            <a:srgbClr val="000000"/>
                          </a:solidFill>
                          <a:effectLst/>
                          <a:latin typeface="Calibri" panose="020F0502020204030204" pitchFamily="34" charset="0"/>
                          <a:ea typeface="+mn-ea"/>
                          <a:cs typeface="+mn-cs"/>
                        </a:rPr>
                        <a:t>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D9E9"/>
                    </a:solidFill>
                  </a:tcPr>
                </a:tc>
                <a:extLst>
                  <a:ext uri="{0D108BD9-81ED-4DB2-BD59-A6C34878D82A}">
                    <a16:rowId xmlns:a16="http://schemas.microsoft.com/office/drawing/2014/main" val="10003"/>
                  </a:ext>
                </a:extLst>
              </a:tr>
            </a:tbl>
          </a:graphicData>
        </a:graphic>
      </p:graphicFrame>
      <p:sp>
        <p:nvSpPr>
          <p:cNvPr id="15" name="Text Placeholder 6"/>
          <p:cNvSpPr>
            <a:spLocks noGrp="1"/>
          </p:cNvSpPr>
          <p:nvPr>
            <p:ph type="body" sz="quarter" idx="12"/>
          </p:nvPr>
        </p:nvSpPr>
        <p:spPr>
          <a:xfrm>
            <a:off x="0" y="5981677"/>
            <a:ext cx="8942247" cy="880439"/>
          </a:xfrm>
        </p:spPr>
        <p:txBody>
          <a:bodyPr/>
          <a:lstStyle/>
          <a:p>
            <a:pPr>
              <a:spcBef>
                <a:spcPts val="100"/>
              </a:spcBef>
              <a:tabLst>
                <a:tab pos="8696325" algn="r"/>
              </a:tabLst>
            </a:pPr>
            <a:r>
              <a:rPr lang="en-CA"/>
              <a:t>Source: Ofcom News Consumption Survey 2021 - ONLINE sample only 	</a:t>
            </a:r>
            <a:endParaRPr lang="en-GB"/>
          </a:p>
          <a:p>
            <a:pPr>
              <a:spcBef>
                <a:spcPts val="100"/>
              </a:spcBef>
            </a:pPr>
            <a:r>
              <a:rPr lang="nl-NL"/>
              <a:t>Question: </a:t>
            </a:r>
            <a:r>
              <a:rPr lang="en-US"/>
              <a:t>F10. Thinking now about Covid-19, to what extent do you think these statements apply to &lt;BRAND&gt; as a news source? Answer using a scale of 1 to 10</a:t>
            </a:r>
          </a:p>
          <a:p>
            <a:pPr>
              <a:spcBef>
                <a:spcPts val="100"/>
              </a:spcBef>
            </a:pPr>
            <a:r>
              <a:rPr lang="en-GB"/>
              <a:t>Base: All using each source for news at least weekly 2021 – bases shown above</a:t>
            </a:r>
          </a:p>
          <a:p>
            <a:pPr>
              <a:spcBef>
                <a:spcPts val="100"/>
              </a:spcBef>
            </a:pPr>
            <a:r>
              <a:rPr lang="en-GB"/>
              <a:t>*ITV/ITN  website/app – only includes ratings of ITV/ITN specifically, does </a:t>
            </a:r>
            <a:r>
              <a:rPr lang="en-GB" u="sng"/>
              <a:t>not</a:t>
            </a:r>
            <a:r>
              <a:rPr lang="en-GB"/>
              <a:t> include ratings of STV website/app</a:t>
            </a:r>
          </a:p>
        </p:txBody>
      </p:sp>
    </p:spTree>
    <p:extLst>
      <p:ext uri="{BB962C8B-B14F-4D97-AF65-F5344CB8AC3E}">
        <p14:creationId xmlns:p14="http://schemas.microsoft.com/office/powerpoint/2010/main" val="32386831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2780928"/>
            <a:ext cx="7886700" cy="1080120"/>
          </a:xfrm>
        </p:spPr>
        <p:txBody>
          <a:bodyPr/>
          <a:lstStyle/>
          <a:p>
            <a:r>
              <a:rPr lang="en-GB"/>
              <a:t>Local news</a:t>
            </a:r>
          </a:p>
        </p:txBody>
      </p:sp>
    </p:spTree>
    <p:extLst>
      <p:ext uri="{BB962C8B-B14F-4D97-AF65-F5344CB8AC3E}">
        <p14:creationId xmlns:p14="http://schemas.microsoft.com/office/powerpoint/2010/main" val="6623398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2"/>
          <p:cNvSpPr>
            <a:spLocks noGrp="1"/>
          </p:cNvSpPr>
          <p:nvPr>
            <p:ph type="title"/>
          </p:nvPr>
        </p:nvSpPr>
        <p:spPr>
          <a:xfrm>
            <a:off x="106503" y="1406748"/>
            <a:ext cx="9046078" cy="300991"/>
          </a:xfrm>
        </p:spPr>
        <p:txBody>
          <a:bodyPr/>
          <a:lstStyle/>
          <a:p>
            <a:r>
              <a:rPr lang="en-GB" kern="0">
                <a:latin typeface="+mn-lt"/>
                <a:cs typeface="Arial" pitchFamily="34" charset="0"/>
              </a:rPr>
              <a:t>Platforms used to access </a:t>
            </a:r>
            <a:r>
              <a:rPr lang="en-GB" b="1" kern="0">
                <a:latin typeface="+mn-lt"/>
                <a:cs typeface="Arial" pitchFamily="34" charset="0"/>
              </a:rPr>
              <a:t>local news </a:t>
            </a:r>
            <a:br>
              <a:rPr lang="en-GB" kern="0">
                <a:latin typeface="+mn-lt"/>
                <a:cs typeface="Arial" pitchFamily="34" charset="0"/>
              </a:rPr>
            </a:br>
            <a:r>
              <a:rPr lang="en-GB" sz="1100" i="1" kern="0">
                <a:cs typeface="Arial" pitchFamily="34" charset="0"/>
              </a:rPr>
              <a:t>All adults 16+ who follow news</a:t>
            </a:r>
            <a:endParaRPr lang="en-US" i="1" kern="0">
              <a:latin typeface="+mn-lt"/>
              <a:cs typeface="Arial" pitchFamily="34" charset="0"/>
            </a:endParaRPr>
          </a:p>
        </p:txBody>
      </p:sp>
      <p:sp>
        <p:nvSpPr>
          <p:cNvPr id="8" name="Text Placeholder 7"/>
          <p:cNvSpPr>
            <a:spLocks noGrp="1"/>
          </p:cNvSpPr>
          <p:nvPr>
            <p:ph type="body" sz="quarter" idx="14"/>
          </p:nvPr>
        </p:nvSpPr>
        <p:spPr>
          <a:xfrm>
            <a:off x="106503" y="346504"/>
            <a:ext cx="7740000" cy="705057"/>
          </a:xfrm>
        </p:spPr>
        <p:txBody>
          <a:bodyPr anchor="t" anchorCtr="0"/>
          <a:lstStyle/>
          <a:p>
            <a:pPr>
              <a:lnSpc>
                <a:spcPts val="1800"/>
              </a:lnSpc>
            </a:pPr>
            <a:r>
              <a:rPr lang="en-GB" sz="1800"/>
              <a:t>TV remains the most used platform for accessing local news. Compared to 2020, adults are less satisfied with the local news provided via social media</a:t>
            </a:r>
            <a:endParaRPr lang="en-US" sz="1800"/>
          </a:p>
        </p:txBody>
      </p:sp>
      <p:sp>
        <p:nvSpPr>
          <p:cNvPr id="21" name="Title 1">
            <a:extLst>
              <a:ext uri="{FF2B5EF4-FFF2-40B4-BE49-F238E27FC236}">
                <a16:creationId xmlns:a16="http://schemas.microsoft.com/office/drawing/2014/main" id="{6E2CAE32-452F-42F6-B26E-FE8602C22D6B}"/>
              </a:ext>
            </a:extLst>
          </p:cNvPr>
          <p:cNvSpPr txBox="1">
            <a:spLocks/>
          </p:cNvSpPr>
          <p:nvPr/>
        </p:nvSpPr>
        <p:spPr>
          <a:xfrm>
            <a:off x="107447" y="1093952"/>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12.1</a:t>
            </a:r>
            <a:br>
              <a:rPr lang="en-GB" sz="1800" b="1">
                <a:latin typeface="+mn-lt"/>
                <a:cs typeface="Arial" pitchFamily="34" charset="0"/>
              </a:rPr>
            </a:br>
            <a:endParaRPr lang="en-GB" sz="1800" b="1">
              <a:latin typeface="+mn-lt"/>
              <a:cs typeface="Arial" pitchFamily="34" charset="0"/>
            </a:endParaRPr>
          </a:p>
        </p:txBody>
      </p:sp>
      <p:pic>
        <p:nvPicPr>
          <p:cNvPr id="5" name="Picture 4" descr="This chart shows the platforms used to access local news and the satisfaction with the news provided – using the 2021 and 2020 online data.  TV remains the most used platform for accessing local news, with 50% using BBC TV and 37% using ITV.  Users of TV and Radio are generally more satisfied with the quality of local news provided than users of newspapers, magazines and online sources. Users of social media for local news are less satisfied than they were in 2020, with satisfaction levels dropping from 72% to 65%">
            <a:extLst>
              <a:ext uri="{FF2B5EF4-FFF2-40B4-BE49-F238E27FC236}">
                <a16:creationId xmlns:a16="http://schemas.microsoft.com/office/drawing/2014/main" id="{BB91E0F5-D508-4805-B399-24DDE171E1C0}"/>
              </a:ext>
            </a:extLst>
          </p:cNvPr>
          <p:cNvPicPr>
            <a:picLocks noChangeAspect="1"/>
          </p:cNvPicPr>
          <p:nvPr/>
        </p:nvPicPr>
        <p:blipFill>
          <a:blip r:embed="rId3"/>
          <a:stretch>
            <a:fillRect/>
          </a:stretch>
        </p:blipFill>
        <p:spPr>
          <a:xfrm>
            <a:off x="207787" y="1368303"/>
            <a:ext cx="8974090" cy="4749196"/>
          </a:xfrm>
          <a:prstGeom prst="rect">
            <a:avLst/>
          </a:prstGeom>
        </p:spPr>
      </p:pic>
      <p:sp>
        <p:nvSpPr>
          <p:cNvPr id="7" name="Text Placeholder 6"/>
          <p:cNvSpPr>
            <a:spLocks noGrp="1"/>
          </p:cNvSpPr>
          <p:nvPr>
            <p:ph type="body" sz="quarter" idx="12"/>
          </p:nvPr>
        </p:nvSpPr>
        <p:spPr>
          <a:xfrm>
            <a:off x="11253" y="5977560"/>
            <a:ext cx="9075903" cy="880439"/>
          </a:xfrm>
        </p:spPr>
        <p:txBody>
          <a:bodyPr/>
          <a:lstStyle/>
          <a:p>
            <a:pPr>
              <a:tabLst>
                <a:tab pos="8696325" algn="r"/>
              </a:tabLst>
            </a:pPr>
            <a:r>
              <a:rPr lang="en-CA"/>
              <a:t>Source: Ofcom News Consumption Survey 2021 - ONLINE sample only </a:t>
            </a:r>
            <a:r>
              <a:rPr lang="en-GB"/>
              <a:t>	</a:t>
            </a:r>
            <a:r>
              <a:rPr lang="en-US"/>
              <a:t> Green/red triangles </a:t>
            </a:r>
            <a:r>
              <a:rPr lang="en-GB"/>
              <a:t>indicate statistically significant differences between 2021 and 2020</a:t>
            </a:r>
          </a:p>
          <a:p>
            <a:r>
              <a:rPr lang="en-GB"/>
              <a:t>Question: </a:t>
            </a:r>
            <a:r>
              <a:rPr lang="en-US"/>
              <a:t>F8: Thinking particularly about local news,</a:t>
            </a:r>
            <a:r>
              <a:rPr lang="en-US" b="1"/>
              <a:t> </a:t>
            </a:r>
            <a:r>
              <a:rPr lang="en-US"/>
              <a:t>which of the following do you use?   </a:t>
            </a:r>
            <a:r>
              <a:rPr lang="en-GB"/>
              <a:t>Base: All adults 16+ who follow news – 2021=3234, 2020=2446</a:t>
            </a:r>
          </a:p>
          <a:p>
            <a:pPr>
              <a:spcBef>
                <a:spcPts val="200"/>
              </a:spcBef>
            </a:pPr>
            <a:r>
              <a:rPr lang="en-US"/>
              <a:t>F9. How satisfied are you with the quality of the local news available from [source]?  </a:t>
            </a:r>
            <a:br>
              <a:rPr lang="en-US"/>
            </a:br>
            <a:r>
              <a:rPr lang="en-US"/>
              <a:t>Base: All </a:t>
            </a:r>
            <a:r>
              <a:rPr lang="en-GB"/>
              <a:t>using each source – 2021=144-1599, 2020=110-1188    *sample size &lt;100</a:t>
            </a:r>
            <a:endParaRPr lang="en-US"/>
          </a:p>
        </p:txBody>
      </p:sp>
      <p:sp>
        <p:nvSpPr>
          <p:cNvPr id="24" name="TextBox 23">
            <a:extLst>
              <a:ext uri="{FF2B5EF4-FFF2-40B4-BE49-F238E27FC236}">
                <a16:creationId xmlns:a16="http://schemas.microsoft.com/office/drawing/2014/main" id="{DB95DF52-08C3-44B5-9451-E46A0E40964D}"/>
              </a:ext>
            </a:extLst>
          </p:cNvPr>
          <p:cNvSpPr txBox="1"/>
          <p:nvPr/>
        </p:nvSpPr>
        <p:spPr>
          <a:xfrm>
            <a:off x="6375903" y="6523539"/>
            <a:ext cx="2444247" cy="257369"/>
          </a:xfrm>
          <a:prstGeom prst="rect">
            <a:avLst/>
          </a:prstGeom>
          <a:solidFill>
            <a:schemeClr val="accent5">
              <a:lumMod val="20000"/>
              <a:lumOff val="80000"/>
            </a:schemeClr>
          </a:solidFill>
        </p:spPr>
        <p:txBody>
          <a:bodyPr wrap="square" lIns="36000" tIns="36000" rIns="36000" bIns="36000" rtlCol="0">
            <a:spAutoFit/>
          </a:bodyPr>
          <a:lstStyle/>
          <a:p>
            <a:pPr algn="ctr"/>
            <a:r>
              <a:rPr lang="en-GB" sz="1200"/>
              <a:t>2020 and 2021 ONLINE SAMPLE ONLY </a:t>
            </a:r>
          </a:p>
        </p:txBody>
      </p:sp>
    </p:spTree>
    <p:extLst>
      <p:ext uri="{BB962C8B-B14F-4D97-AF65-F5344CB8AC3E}">
        <p14:creationId xmlns:p14="http://schemas.microsoft.com/office/powerpoint/2010/main" val="11636272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2780928"/>
            <a:ext cx="7886700" cy="1080120"/>
          </a:xfrm>
        </p:spPr>
        <p:txBody>
          <a:bodyPr/>
          <a:lstStyle/>
          <a:p>
            <a:r>
              <a:rPr lang="en-GB"/>
              <a:t>News consumption in the nations</a:t>
            </a:r>
          </a:p>
        </p:txBody>
      </p:sp>
    </p:spTree>
    <p:extLst>
      <p:ext uri="{BB962C8B-B14F-4D97-AF65-F5344CB8AC3E}">
        <p14:creationId xmlns:p14="http://schemas.microsoft.com/office/powerpoint/2010/main" val="218550288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6586" y="1233425"/>
            <a:ext cx="9046078" cy="300991"/>
          </a:xfrm>
          <a:prstGeom prst="rect">
            <a:avLst/>
          </a:prstGeom>
        </p:spPr>
        <p:txBody>
          <a:bodyPr/>
          <a:lstStyle/>
          <a:p>
            <a:r>
              <a:rPr lang="en-GB" kern="0">
                <a:cs typeface="Arial" pitchFamily="34" charset="0"/>
              </a:rPr>
              <a:t>Platforms used for news in general nowadays – by Nation</a:t>
            </a:r>
            <a:br>
              <a:rPr lang="en-GB" kern="0">
                <a:cs typeface="Arial" pitchFamily="34" charset="0"/>
              </a:rPr>
            </a:br>
            <a:r>
              <a:rPr lang="en-GB" sz="1100" i="1" kern="0">
                <a:cs typeface="Arial" pitchFamily="34" charset="0"/>
              </a:rPr>
              <a:t>All adults 16+ in each Nation</a:t>
            </a:r>
            <a:endParaRPr lang="en-GB"/>
          </a:p>
        </p:txBody>
      </p:sp>
      <p:sp>
        <p:nvSpPr>
          <p:cNvPr id="4" name="Text Placeholder 3"/>
          <p:cNvSpPr>
            <a:spLocks noGrp="1"/>
          </p:cNvSpPr>
          <p:nvPr>
            <p:ph type="body" sz="quarter" idx="14"/>
          </p:nvPr>
        </p:nvSpPr>
        <p:spPr>
          <a:xfrm>
            <a:off x="106959" y="325586"/>
            <a:ext cx="7399348" cy="705057"/>
          </a:xfrm>
          <a:prstGeom prst="rect">
            <a:avLst/>
          </a:prstGeom>
        </p:spPr>
        <p:txBody>
          <a:bodyPr/>
          <a:lstStyle/>
          <a:p>
            <a:pPr>
              <a:lnSpc>
                <a:spcPts val="1800"/>
              </a:lnSpc>
            </a:pPr>
            <a:r>
              <a:rPr lang="en-GB" sz="1800"/>
              <a:t>TV remains the most used platform for accessing news within each nation </a:t>
            </a:r>
          </a:p>
        </p:txBody>
      </p:sp>
      <p:sp>
        <p:nvSpPr>
          <p:cNvPr id="8" name="Title 1">
            <a:extLst>
              <a:ext uri="{FF2B5EF4-FFF2-40B4-BE49-F238E27FC236}">
                <a16:creationId xmlns:a16="http://schemas.microsoft.com/office/drawing/2014/main" id="{9805EF2E-36F5-4950-9DEF-1D9A536262B2}"/>
              </a:ext>
            </a:extLst>
          </p:cNvPr>
          <p:cNvSpPr txBox="1">
            <a:spLocks/>
          </p:cNvSpPr>
          <p:nvPr/>
        </p:nvSpPr>
        <p:spPr>
          <a:xfrm>
            <a:off x="96586" y="978534"/>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13.1</a:t>
            </a:r>
            <a:br>
              <a:rPr lang="en-GB" sz="1800" b="1">
                <a:latin typeface="+mn-lt"/>
                <a:cs typeface="Arial" pitchFamily="34" charset="0"/>
              </a:rPr>
            </a:br>
            <a:endParaRPr lang="en-GB" sz="1800" b="1">
              <a:latin typeface="+mn-lt"/>
              <a:cs typeface="Arial" pitchFamily="34" charset="0"/>
            </a:endParaRPr>
          </a:p>
        </p:txBody>
      </p:sp>
      <p:graphicFrame>
        <p:nvGraphicFramePr>
          <p:cNvPr id="7" name="Chart Placeholder 10" descr="This chart shows the platforms used to access general news nowadays by nation – using the 2021 combined CATI and online data. TV is the most used platform for accessing news within England (80%), Scotland (79%), Wales (74%) and Northern Ireland (78%). "/>
          <p:cNvGraphicFramePr>
            <a:graphicFrameLocks noGrp="1"/>
          </p:cNvGraphicFramePr>
          <p:nvPr>
            <p:ph type="chart" sz="quarter" idx="4294967295"/>
            <p:extLst>
              <p:ext uri="{D42A27DB-BD31-4B8C-83A1-F6EECF244321}">
                <p14:modId xmlns:p14="http://schemas.microsoft.com/office/powerpoint/2010/main" val="3504691979"/>
              </p:ext>
            </p:extLst>
          </p:nvPr>
        </p:nvGraphicFramePr>
        <p:xfrm>
          <a:off x="849432" y="1534416"/>
          <a:ext cx="6192688" cy="448919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4"/>
          <p:cNvSpPr>
            <a:spLocks noGrp="1"/>
          </p:cNvSpPr>
          <p:nvPr>
            <p:ph type="body" sz="quarter" idx="12"/>
          </p:nvPr>
        </p:nvSpPr>
        <p:spPr>
          <a:xfrm>
            <a:off x="11253" y="5977560"/>
            <a:ext cx="9132747" cy="880439"/>
          </a:xfrm>
        </p:spPr>
        <p:txBody>
          <a:bodyPr/>
          <a:lstStyle/>
          <a:p>
            <a:pPr>
              <a:spcBef>
                <a:spcPts val="100"/>
              </a:spcBef>
              <a:tabLst>
                <a:tab pos="8610600" algn="r"/>
              </a:tabLst>
            </a:pPr>
            <a:r>
              <a:rPr lang="en-CA"/>
              <a:t>Source: Ofcom News Consumption Survey 2021 – </a:t>
            </a:r>
            <a:r>
              <a:rPr lang="en-CA">
                <a:solidFill>
                  <a:srgbClr val="FFFF00"/>
                </a:solidFill>
              </a:rPr>
              <a:t>COMBINED CATI &amp; ONLINE</a:t>
            </a:r>
            <a:r>
              <a:rPr lang="en-CA"/>
              <a:t> sample </a:t>
            </a:r>
            <a:r>
              <a:rPr lang="en-GB"/>
              <a:t>	</a:t>
            </a:r>
          </a:p>
          <a:p>
            <a:pPr>
              <a:spcBef>
                <a:spcPts val="100"/>
              </a:spcBef>
            </a:pPr>
            <a:r>
              <a:rPr lang="en-GB"/>
              <a:t>Question: </a:t>
            </a:r>
            <a:r>
              <a:rPr lang="en-US"/>
              <a:t>C1. Which of the following platforms do you use for news nowadays? </a:t>
            </a:r>
          </a:p>
          <a:p>
            <a:pPr>
              <a:spcBef>
                <a:spcPts val="100"/>
              </a:spcBef>
            </a:pPr>
            <a:r>
              <a:rPr lang="en-GB"/>
              <a:t>Base: All adults 16+ 2021/2020 – Eng=3123, Scot=529, Wales=478, NI=475</a:t>
            </a:r>
          </a:p>
          <a:p>
            <a:pPr>
              <a:spcBef>
                <a:spcPts val="100"/>
              </a:spcBef>
              <a:tabLst>
                <a:tab pos="8229600" algn="r"/>
              </a:tabLst>
            </a:pPr>
            <a:r>
              <a:rPr lang="en-GB"/>
              <a:t>*Internet includes use of social media, podcasts and all other websites/apps accessed via any device </a:t>
            </a:r>
          </a:p>
          <a:p>
            <a:pPr>
              <a:spcBef>
                <a:spcPts val="100"/>
              </a:spcBef>
              <a:tabLst>
                <a:tab pos="8229600" algn="r"/>
              </a:tabLst>
            </a:pPr>
            <a:r>
              <a:rPr lang="en-GB"/>
              <a:t>**Other websites/apps includes any non-social media internet source (excluding podcasts)</a:t>
            </a:r>
          </a:p>
          <a:p>
            <a:pPr>
              <a:spcBef>
                <a:spcPts val="200"/>
              </a:spcBef>
            </a:pPr>
            <a:endParaRPr lang="en-GB"/>
          </a:p>
        </p:txBody>
      </p:sp>
      <p:sp>
        <p:nvSpPr>
          <p:cNvPr id="16" name="TextBox 15">
            <a:extLst>
              <a:ext uri="{FF2B5EF4-FFF2-40B4-BE49-F238E27FC236}">
                <a16:creationId xmlns:a16="http://schemas.microsoft.com/office/drawing/2014/main" id="{D9BF9249-CB5A-45A1-8EC5-91A3A12C5377}"/>
              </a:ext>
            </a:extLst>
          </p:cNvPr>
          <p:cNvSpPr txBox="1"/>
          <p:nvPr/>
        </p:nvSpPr>
        <p:spPr>
          <a:xfrm>
            <a:off x="7014334" y="5997158"/>
            <a:ext cx="1748666" cy="830997"/>
          </a:xfrm>
          <a:prstGeom prst="rect">
            <a:avLst/>
          </a:prstGeom>
          <a:solidFill>
            <a:schemeClr val="accent6"/>
          </a:solidFill>
        </p:spPr>
        <p:txBody>
          <a:bodyPr wrap="square" rtlCol="0">
            <a:spAutoFit/>
          </a:bodyPr>
          <a:lstStyle/>
          <a:p>
            <a:pPr algn="ctr"/>
            <a:r>
              <a:rPr lang="en-GB" sz="1200">
                <a:solidFill>
                  <a:srgbClr val="000000"/>
                </a:solidFill>
              </a:rPr>
              <a:t>Data not comparable to previous surveys, due to Covid-19 enforced methodological changes</a:t>
            </a:r>
          </a:p>
        </p:txBody>
      </p:sp>
    </p:spTree>
    <p:extLst>
      <p:ext uri="{BB962C8B-B14F-4D97-AF65-F5344CB8AC3E}">
        <p14:creationId xmlns:p14="http://schemas.microsoft.com/office/powerpoint/2010/main" val="26938072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927BACEA-8E18-4DC8-ACAB-D7FAA3BB3A67}"/>
              </a:ext>
            </a:extLst>
          </p:cNvPr>
          <p:cNvSpPr>
            <a:spLocks noGrp="1"/>
          </p:cNvSpPr>
          <p:nvPr>
            <p:ph type="title"/>
          </p:nvPr>
        </p:nvSpPr>
        <p:spPr>
          <a:xfrm>
            <a:off x="96334" y="1258308"/>
            <a:ext cx="9046078" cy="300991"/>
          </a:xfrm>
          <a:prstGeom prst="rect">
            <a:avLst/>
          </a:prstGeom>
        </p:spPr>
        <p:txBody>
          <a:bodyPr/>
          <a:lstStyle/>
          <a:p>
            <a:r>
              <a:rPr lang="en-GB" kern="0">
                <a:cs typeface="Arial" pitchFamily="34" charset="0"/>
              </a:rPr>
              <a:t>Top sources for news in general nowadays – by Nation</a:t>
            </a:r>
            <a:br>
              <a:rPr lang="en-GB">
                <a:latin typeface="+mn-lt"/>
                <a:cs typeface="Arial" pitchFamily="34" charset="0"/>
              </a:rPr>
            </a:br>
            <a:r>
              <a:rPr lang="en-GB" sz="1100" i="1" kern="0">
                <a:cs typeface="Arial" pitchFamily="34" charset="0"/>
              </a:rPr>
              <a:t>All adults 16+ in each Nation</a:t>
            </a:r>
            <a:endParaRPr lang="en-GB">
              <a:latin typeface="+mn-lt"/>
              <a:cs typeface="Arial" pitchFamily="34" charset="0"/>
            </a:endParaRPr>
          </a:p>
        </p:txBody>
      </p:sp>
      <p:sp>
        <p:nvSpPr>
          <p:cNvPr id="4" name="Text Placeholder 3"/>
          <p:cNvSpPr>
            <a:spLocks noGrp="1"/>
          </p:cNvSpPr>
          <p:nvPr>
            <p:ph type="body" sz="quarter" idx="14"/>
          </p:nvPr>
        </p:nvSpPr>
        <p:spPr>
          <a:xfrm>
            <a:off x="96586" y="321780"/>
            <a:ext cx="7545785" cy="705057"/>
          </a:xfrm>
          <a:prstGeom prst="rect">
            <a:avLst/>
          </a:prstGeom>
        </p:spPr>
        <p:txBody>
          <a:bodyPr anchor="t" anchorCtr="0"/>
          <a:lstStyle/>
          <a:p>
            <a:pPr>
              <a:lnSpc>
                <a:spcPts val="1800"/>
              </a:lnSpc>
            </a:pPr>
            <a:r>
              <a:rPr lang="en-GB" sz="1800"/>
              <a:t>BBC One is the most used news source across all four nations for general news nowadays </a:t>
            </a:r>
          </a:p>
          <a:p>
            <a:pPr>
              <a:lnSpc>
                <a:spcPts val="1800"/>
              </a:lnSpc>
            </a:pPr>
            <a:endParaRPr lang="en-GB" sz="1800"/>
          </a:p>
        </p:txBody>
      </p:sp>
      <p:sp>
        <p:nvSpPr>
          <p:cNvPr id="6" name="Title 1">
            <a:extLst>
              <a:ext uri="{FF2B5EF4-FFF2-40B4-BE49-F238E27FC236}">
                <a16:creationId xmlns:a16="http://schemas.microsoft.com/office/drawing/2014/main" id="{B3A7A332-6CA2-4C97-9121-9DBEBE0340E3}"/>
              </a:ext>
            </a:extLst>
          </p:cNvPr>
          <p:cNvSpPr txBox="1">
            <a:spLocks/>
          </p:cNvSpPr>
          <p:nvPr/>
        </p:nvSpPr>
        <p:spPr>
          <a:xfrm>
            <a:off x="97922" y="984294"/>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13.2</a:t>
            </a:r>
            <a:br>
              <a:rPr lang="en-GB" sz="1800" b="1">
                <a:latin typeface="+mn-lt"/>
                <a:cs typeface="Arial" pitchFamily="34" charset="0"/>
              </a:rPr>
            </a:br>
            <a:endParaRPr lang="en-GB" sz="1800" b="1">
              <a:latin typeface="+mn-lt"/>
              <a:cs typeface="Arial" pitchFamily="34" charset="0"/>
            </a:endParaRPr>
          </a:p>
        </p:txBody>
      </p:sp>
      <p:pic>
        <p:nvPicPr>
          <p:cNvPr id="5" name="Picture 4" descr="This chart shows the top sources used to access general news nowadays by nation – using the 2021 online data. BBC One is the most used platform for accessing news within England (63%), Scotland (59%), Wales (57%) and Northern Ireland (69%). ">
            <a:extLst>
              <a:ext uri="{FF2B5EF4-FFF2-40B4-BE49-F238E27FC236}">
                <a16:creationId xmlns:a16="http://schemas.microsoft.com/office/drawing/2014/main" id="{D1EDD4C4-0355-46F7-921C-0394C95346C2}"/>
              </a:ext>
            </a:extLst>
          </p:cNvPr>
          <p:cNvPicPr>
            <a:picLocks noChangeAspect="1"/>
          </p:cNvPicPr>
          <p:nvPr/>
        </p:nvPicPr>
        <p:blipFill>
          <a:blip r:embed="rId3"/>
          <a:stretch>
            <a:fillRect/>
          </a:stretch>
        </p:blipFill>
        <p:spPr>
          <a:xfrm>
            <a:off x="572677" y="1461702"/>
            <a:ext cx="7998645" cy="4487045"/>
          </a:xfrm>
          <a:prstGeom prst="rect">
            <a:avLst/>
          </a:prstGeom>
        </p:spPr>
      </p:pic>
      <p:sp>
        <p:nvSpPr>
          <p:cNvPr id="15" name="Text Placeholder 6"/>
          <p:cNvSpPr>
            <a:spLocks noGrp="1"/>
          </p:cNvSpPr>
          <p:nvPr>
            <p:ph type="body" sz="quarter" idx="12"/>
          </p:nvPr>
        </p:nvSpPr>
        <p:spPr>
          <a:xfrm>
            <a:off x="11253" y="5977560"/>
            <a:ext cx="9132747" cy="880439"/>
          </a:xfrm>
        </p:spPr>
        <p:txBody>
          <a:bodyPr/>
          <a:lstStyle/>
          <a:p>
            <a:pPr>
              <a:spcBef>
                <a:spcPts val="100"/>
              </a:spcBef>
              <a:tabLst>
                <a:tab pos="8696325" algn="r"/>
              </a:tabLst>
            </a:pPr>
            <a:r>
              <a:rPr lang="en-CA"/>
              <a:t>Source: Ofcom News Consumption Survey 2021 - ONLINE sample only 	</a:t>
            </a:r>
            <a:r>
              <a:rPr lang="en-US"/>
              <a:t>Green/red triangles </a:t>
            </a:r>
            <a:r>
              <a:rPr lang="en-GB"/>
              <a:t>indicate statistically significant differences between 2021 and 2020 </a:t>
            </a:r>
            <a:r>
              <a:rPr lang="en-US"/>
              <a:t> </a:t>
            </a:r>
          </a:p>
          <a:p>
            <a:pPr>
              <a:spcBef>
                <a:spcPts val="100"/>
              </a:spcBef>
              <a:tabLst>
                <a:tab pos="8229600" algn="r"/>
              </a:tabLst>
            </a:pPr>
            <a:r>
              <a:rPr lang="en-GB"/>
              <a:t>Question: D2a-D8a</a:t>
            </a:r>
            <a:r>
              <a:rPr lang="nl-NL"/>
              <a:t>. </a:t>
            </a:r>
            <a:r>
              <a:rPr lang="en-GB"/>
              <a:t>Thinking specifically about  &lt;platform&gt;, which of the following do you use for news nowadays?</a:t>
            </a:r>
            <a:endParaRPr lang="en-US"/>
          </a:p>
          <a:p>
            <a:pPr>
              <a:spcBef>
                <a:spcPts val="100"/>
              </a:spcBef>
            </a:pPr>
            <a:r>
              <a:rPr lang="en-GB"/>
              <a:t>Base: All adults 16+ 2021/2020 – England=2522/2149, Scotland=303/182, Wales=252/103</a:t>
            </a:r>
            <a:r>
              <a:rPr lang="en-GB" sz="1000" baseline="30000"/>
              <a:t> -</a:t>
            </a:r>
            <a:r>
              <a:rPr lang="en-GB"/>
              <a:t>, Northern Ireland=250/76 </a:t>
            </a:r>
            <a:r>
              <a:rPr lang="en-GB" sz="1200" baseline="30000"/>
              <a:t>-</a:t>
            </a:r>
            <a:r>
              <a:rPr lang="en-GB"/>
              <a:t>   </a:t>
            </a:r>
            <a:br>
              <a:rPr lang="en-GB"/>
            </a:br>
            <a:r>
              <a:rPr lang="en-GB" sz="1200" baseline="30000"/>
              <a:t>-</a:t>
            </a:r>
            <a:r>
              <a:rPr lang="en-GB"/>
              <a:t> 2020 data not shown here as sample size =103/76 </a:t>
            </a:r>
          </a:p>
          <a:p>
            <a:pPr>
              <a:spcBef>
                <a:spcPts val="100"/>
              </a:spcBef>
            </a:pPr>
            <a:r>
              <a:rPr lang="en-GB"/>
              <a:t>Only sources with an incidence of 20%+ in 2021 for the Total sample are shown</a:t>
            </a:r>
          </a:p>
        </p:txBody>
      </p:sp>
      <p:sp>
        <p:nvSpPr>
          <p:cNvPr id="14" name="TextBox 13">
            <a:extLst>
              <a:ext uri="{FF2B5EF4-FFF2-40B4-BE49-F238E27FC236}">
                <a16:creationId xmlns:a16="http://schemas.microsoft.com/office/drawing/2014/main" id="{5131D3A3-D80A-47D8-A0F9-DCC19E1FEB33}"/>
              </a:ext>
            </a:extLst>
          </p:cNvPr>
          <p:cNvSpPr txBox="1"/>
          <p:nvPr/>
        </p:nvSpPr>
        <p:spPr>
          <a:xfrm>
            <a:off x="7161818" y="6288030"/>
            <a:ext cx="1681315" cy="461665"/>
          </a:xfrm>
          <a:prstGeom prst="rect">
            <a:avLst/>
          </a:prstGeom>
          <a:solidFill>
            <a:schemeClr val="accent5">
              <a:lumMod val="20000"/>
              <a:lumOff val="80000"/>
            </a:schemeClr>
          </a:solidFill>
        </p:spPr>
        <p:txBody>
          <a:bodyPr wrap="square" rtlCol="0">
            <a:spAutoFit/>
          </a:bodyPr>
          <a:lstStyle/>
          <a:p>
            <a:pPr algn="ctr"/>
            <a:r>
              <a:rPr lang="en-GB" sz="1200"/>
              <a:t>2020 and 2021 ONLINE SAMPLE ONLY </a:t>
            </a:r>
          </a:p>
        </p:txBody>
      </p:sp>
    </p:spTree>
    <p:extLst>
      <p:ext uri="{BB962C8B-B14F-4D97-AF65-F5344CB8AC3E}">
        <p14:creationId xmlns:p14="http://schemas.microsoft.com/office/powerpoint/2010/main" val="483023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17B246FB-E35C-4B12-BBF0-959E409E59DF}"/>
              </a:ext>
            </a:extLst>
          </p:cNvPr>
          <p:cNvSpPr>
            <a:spLocks noGrp="1"/>
          </p:cNvSpPr>
          <p:nvPr>
            <p:ph type="title"/>
          </p:nvPr>
        </p:nvSpPr>
        <p:spPr>
          <a:xfrm>
            <a:off x="178307" y="317409"/>
            <a:ext cx="8248650" cy="307777"/>
          </a:xfrm>
        </p:spPr>
        <p:txBody>
          <a:bodyPr/>
          <a:lstStyle/>
          <a:p>
            <a:pPr algn="l"/>
            <a:r>
              <a:rPr lang="en-GB" sz="2400" b="1">
                <a:solidFill>
                  <a:schemeClr val="tx1"/>
                </a:solidFill>
                <a:latin typeface="+mn-lt"/>
                <a:cs typeface="Arial" panose="020B0604020202020204" pitchFamily="34" charset="0"/>
              </a:rPr>
              <a:t>Overall summary </a:t>
            </a:r>
            <a:r>
              <a:rPr lang="en-GB" sz="2400" b="1">
                <a:solidFill>
                  <a:schemeClr val="tx1"/>
                </a:solidFill>
                <a:cs typeface="Arial" panose="020B0604020202020204" pitchFamily="34" charset="0"/>
              </a:rPr>
              <a:t>– Adults (2)</a:t>
            </a:r>
            <a:endParaRPr lang="en-GB" sz="2400" b="1">
              <a:solidFill>
                <a:schemeClr val="tx1"/>
              </a:solidFill>
              <a:latin typeface="+mn-lt"/>
              <a:cs typeface="Arial" panose="020B0604020202020204" pitchFamily="34" charset="0"/>
            </a:endParaRPr>
          </a:p>
        </p:txBody>
      </p:sp>
      <p:sp>
        <p:nvSpPr>
          <p:cNvPr id="5" name="Rectangle 4">
            <a:extLst>
              <a:ext uri="{FF2B5EF4-FFF2-40B4-BE49-F238E27FC236}">
                <a16:creationId xmlns:a16="http://schemas.microsoft.com/office/drawing/2014/main" id="{BF800B9B-6357-4A54-AD8B-157AA876879E}"/>
              </a:ext>
            </a:extLst>
          </p:cNvPr>
          <p:cNvSpPr/>
          <p:nvPr/>
        </p:nvSpPr>
        <p:spPr>
          <a:xfrm>
            <a:off x="257839" y="946207"/>
            <a:ext cx="8628321" cy="5024068"/>
          </a:xfrm>
          <a:prstGeom prst="rect">
            <a:avLst/>
          </a:prstGeom>
        </p:spPr>
        <p:txBody>
          <a:bodyPr wrap="square" anchor="t">
            <a:spAutoFit/>
          </a:bodyPr>
          <a:lstStyle/>
          <a:p>
            <a:pPr>
              <a:lnSpc>
                <a:spcPct val="107000"/>
              </a:lnSpc>
            </a:pPr>
            <a:endParaRPr lang="en-GB" sz="1200" b="1">
              <a:latin typeface="+mj-lt"/>
              <a:cs typeface="Calibri" panose="020F0502020204030204" pitchFamily="34" charset="0"/>
            </a:endParaRPr>
          </a:p>
          <a:p>
            <a:pPr>
              <a:lnSpc>
                <a:spcPct val="107000"/>
              </a:lnSpc>
            </a:pPr>
            <a:r>
              <a:rPr lang="en-US" sz="1200" b="1">
                <a:latin typeface="+mj-lt"/>
                <a:cs typeface="Calibri"/>
              </a:rPr>
              <a:t>In 2021, a third of users of social media for news claimed to mostly get news from social media posts, a decrease from 2020. </a:t>
            </a:r>
            <a:r>
              <a:rPr lang="en-US" sz="1200">
                <a:latin typeface="+mj-lt"/>
                <a:cs typeface="Calibri"/>
              </a:rPr>
              <a:t>As in 2020, news consumed on social media is more likely to be from news organisations than ‘friends/family’ or ‘others you follow’. The </a:t>
            </a:r>
            <a:r>
              <a:rPr lang="en-GB" sz="1200"/>
              <a:t>BBC remains the most commonly followed news organisation across the social media sites, followed by Sky News on Twitter, Instagram and YouTube, ITV on Facebook and The Sun on Snapchat.</a:t>
            </a:r>
            <a:endParaRPr lang="en-US" sz="1200"/>
          </a:p>
          <a:p>
            <a:pPr>
              <a:lnSpc>
                <a:spcPct val="107000"/>
              </a:lnSpc>
              <a:spcAft>
                <a:spcPts val="0"/>
              </a:spcAft>
            </a:pPr>
            <a:endParaRPr lang="en-GB" sz="1200">
              <a:latin typeface="+mj-lt"/>
              <a:cs typeface="Calibri" panose="020F0502020204030204" pitchFamily="34" charset="0"/>
            </a:endParaRPr>
          </a:p>
          <a:p>
            <a:pPr>
              <a:lnSpc>
                <a:spcPct val="107000"/>
              </a:lnSpc>
            </a:pPr>
            <a:r>
              <a:rPr lang="en-GB" sz="1200" b="1">
                <a:latin typeface="+mj-lt"/>
                <a:cs typeface="Calibri"/>
              </a:rPr>
              <a:t>At a platform level, attitudes towards news provision (including quality, accuracy, trustworthiness and impartiality) remain consistent with 2020, with TV and magazines performing strongest, and social media performing least well. At the individual source level attitudes also remain largely consistent with 2020. </a:t>
            </a:r>
            <a:r>
              <a:rPr lang="en-GB" sz="1200">
                <a:latin typeface="+mj-lt"/>
                <a:cs typeface="Calibri"/>
              </a:rPr>
              <a:t>When asked which sources were good for </a:t>
            </a:r>
            <a:r>
              <a:rPr lang="en-GB" sz="1200"/>
              <a:t>‘providing news about Covid-19’ and ‘helping people to understand the restrictions’ users of each platform identified TV as performing strongest and social media as performing comparatively poorly.</a:t>
            </a:r>
          </a:p>
          <a:p>
            <a:pPr>
              <a:lnSpc>
                <a:spcPct val="107000"/>
              </a:lnSpc>
            </a:pPr>
            <a:endParaRPr lang="en-GB" sz="1200">
              <a:latin typeface="+mj-lt"/>
              <a:cs typeface="Calibri" panose="020F0502020204030204" pitchFamily="34" charset="0"/>
            </a:endParaRPr>
          </a:p>
          <a:p>
            <a:pPr>
              <a:lnSpc>
                <a:spcPct val="107000"/>
              </a:lnSpc>
              <a:spcAft>
                <a:spcPts val="0"/>
              </a:spcAft>
            </a:pPr>
            <a:r>
              <a:rPr lang="en-GB" sz="1200" b="1">
                <a:latin typeface="+mj-lt"/>
                <a:cs typeface="Calibri"/>
              </a:rPr>
              <a:t>TV remains the most popular platform for accessing local news and people are still highly satisfied with the quality of this news. </a:t>
            </a:r>
            <a:r>
              <a:rPr lang="en-GB" sz="1200">
                <a:latin typeface="+mj-lt"/>
                <a:cs typeface="Calibri"/>
              </a:rPr>
              <a:t>Half of online UK adults who follow news say they watch regional/local broadcasts on BBC TV and 37% watch </a:t>
            </a:r>
            <a:r>
              <a:rPr lang="en-US" sz="1200">
                <a:latin typeface="+mj-lt"/>
                <a:cs typeface="Calibri"/>
              </a:rPr>
              <a:t>ITV/ITV WALES/UTV/STV</a:t>
            </a:r>
            <a:r>
              <a:rPr lang="en-GB" sz="1200">
                <a:latin typeface="+mj-lt"/>
                <a:cs typeface="Calibri"/>
              </a:rPr>
              <a:t>. Four in five of these viewers are satisfied with the quality of news these channels provide. </a:t>
            </a:r>
            <a:endParaRPr lang="en-GB" sz="1200">
              <a:latin typeface="+mj-lt"/>
              <a:cs typeface="Calibri" panose="020F0502020204030204" pitchFamily="34" charset="0"/>
            </a:endParaRPr>
          </a:p>
          <a:p>
            <a:pPr>
              <a:lnSpc>
                <a:spcPct val="107000"/>
              </a:lnSpc>
              <a:spcAft>
                <a:spcPts val="0"/>
              </a:spcAft>
            </a:pPr>
            <a:endParaRPr lang="en-GB" sz="1200">
              <a:latin typeface="+mj-lt"/>
              <a:cs typeface="Calibri" panose="020F0502020204030204" pitchFamily="34" charset="0"/>
            </a:endParaRPr>
          </a:p>
          <a:p>
            <a:pPr>
              <a:lnSpc>
                <a:spcPct val="107000"/>
              </a:lnSpc>
            </a:pPr>
            <a:r>
              <a:rPr lang="en-GB" sz="1200" b="1">
                <a:latin typeface="+mj-lt"/>
                <a:cs typeface="Calibri"/>
              </a:rPr>
              <a:t>TV remains the most common platform for accessing news about respondents’ own nation. </a:t>
            </a:r>
            <a:r>
              <a:rPr lang="en-GB" sz="1200"/>
              <a:t>BBC One is the most used news source in England and Wales for accessing news about the nation, whereas STV is most used in Scotland and UTV and BBC One are most used in Northern Ireland. </a:t>
            </a:r>
            <a:r>
              <a:rPr lang="en-GB" sz="1200">
                <a:latin typeface="+mj-lt"/>
                <a:cs typeface="Calibri"/>
              </a:rPr>
              <a:t>BBC One is the most important news source in England, Wales and Northern Ireland while BBC One and the BBC website/app are equally important in Scotland. Respondents in Northern Ireland and Scotland are most likely to say they are very interested in news about their nation (57% in Northern Ireland and 51% in Scotland vs 41% in Wales and 31% in England). </a:t>
            </a:r>
            <a:endParaRPr lang="en-GB" sz="1200">
              <a:latin typeface="+mj-lt"/>
              <a:cs typeface="Calibri" panose="020F0502020204030204" pitchFamily="34" charset="0"/>
            </a:endParaRPr>
          </a:p>
          <a:p>
            <a:pPr>
              <a:lnSpc>
                <a:spcPct val="107000"/>
              </a:lnSpc>
              <a:spcAft>
                <a:spcPts val="0"/>
              </a:spcAft>
            </a:pPr>
            <a:endParaRPr lang="en-GB" sz="1200">
              <a:latin typeface="+mj-lt"/>
              <a:cs typeface="Calibri" panose="020F0502020204030204" pitchFamily="34" charset="0"/>
            </a:endParaRPr>
          </a:p>
          <a:p>
            <a:pPr>
              <a:lnSpc>
                <a:spcPct val="107000"/>
              </a:lnSpc>
            </a:pPr>
            <a:r>
              <a:rPr lang="en-GB" sz="1200" b="1">
                <a:latin typeface="+mj-lt"/>
                <a:cs typeface="Calibri"/>
              </a:rPr>
              <a:t>As in 2020, six in ten adults</a:t>
            </a:r>
            <a:r>
              <a:rPr lang="en-GB" sz="1200" b="1">
                <a:cs typeface="Calibri"/>
              </a:rPr>
              <a:t> (63%)</a:t>
            </a:r>
            <a:r>
              <a:rPr lang="en-GB" sz="1200" b="1">
                <a:latin typeface="+mj-lt"/>
                <a:cs typeface="Calibri"/>
              </a:rPr>
              <a:t> think it is important for ‘society overall’ that broadcasters provide current affairs programming, more than those who say it is important to them personally (54%). </a:t>
            </a:r>
            <a:endParaRPr lang="en-GB" sz="1200" b="1">
              <a:latin typeface="+mj-lt"/>
              <a:cs typeface="Calibri" panose="020F0502020204030204" pitchFamily="34" charset="0"/>
            </a:endParaRPr>
          </a:p>
          <a:p>
            <a:pPr>
              <a:lnSpc>
                <a:spcPct val="107000"/>
              </a:lnSpc>
              <a:spcAft>
                <a:spcPts val="0"/>
              </a:spcAft>
            </a:pPr>
            <a:endParaRPr lang="en-GB" sz="120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1555782"/>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34" y="1258308"/>
            <a:ext cx="9046078" cy="300991"/>
          </a:xfrm>
          <a:prstGeom prst="rect">
            <a:avLst/>
          </a:prstGeom>
        </p:spPr>
        <p:txBody>
          <a:bodyPr/>
          <a:lstStyle/>
          <a:p>
            <a:r>
              <a:rPr lang="en-GB" kern="0">
                <a:cs typeface="Arial" pitchFamily="34" charset="0"/>
              </a:rPr>
              <a:t>Top 20 sources for news in general -</a:t>
            </a:r>
            <a:r>
              <a:rPr lang="en-GB">
                <a:latin typeface="+mn-lt"/>
                <a:cs typeface="Arial" pitchFamily="34" charset="0"/>
              </a:rPr>
              <a:t> </a:t>
            </a:r>
            <a:r>
              <a:rPr lang="en-GB" b="1">
                <a:latin typeface="+mn-lt"/>
                <a:cs typeface="Arial" pitchFamily="34" charset="0"/>
              </a:rPr>
              <a:t>England</a:t>
            </a:r>
            <a:br>
              <a:rPr lang="en-GB">
                <a:latin typeface="+mn-lt"/>
                <a:cs typeface="Arial" pitchFamily="34" charset="0"/>
              </a:rPr>
            </a:br>
            <a:r>
              <a:rPr lang="en-GB" sz="1100" i="1" kern="0">
                <a:cs typeface="Arial" pitchFamily="34" charset="0"/>
              </a:rPr>
              <a:t>% of adults 16+ in England using each source for news nowadays</a:t>
            </a:r>
            <a:endParaRPr lang="en-GB">
              <a:latin typeface="+mn-lt"/>
              <a:cs typeface="Arial" pitchFamily="34" charset="0"/>
            </a:endParaRPr>
          </a:p>
        </p:txBody>
      </p:sp>
      <p:sp>
        <p:nvSpPr>
          <p:cNvPr id="6" name="Text Placeholder 5"/>
          <p:cNvSpPr>
            <a:spLocks noGrp="1"/>
          </p:cNvSpPr>
          <p:nvPr>
            <p:ph type="body" sz="quarter" idx="14"/>
          </p:nvPr>
        </p:nvSpPr>
        <p:spPr>
          <a:xfrm>
            <a:off x="92564" y="302052"/>
            <a:ext cx="7399348" cy="705057"/>
          </a:xfrm>
        </p:spPr>
        <p:txBody>
          <a:bodyPr anchor="t" anchorCtr="0"/>
          <a:lstStyle/>
          <a:p>
            <a:pPr>
              <a:lnSpc>
                <a:spcPts val="1800"/>
              </a:lnSpc>
            </a:pPr>
            <a:r>
              <a:rPr lang="en-GB" sz="1800"/>
              <a:t>Almost two thirds of adults in England claim to use BBC One for news. Fewer people use ITV, Facebook, Channel 4 and BBC Radio 2 compared to last year</a:t>
            </a:r>
            <a:endParaRPr lang="en-US" sz="1800"/>
          </a:p>
        </p:txBody>
      </p:sp>
      <p:sp>
        <p:nvSpPr>
          <p:cNvPr id="15" name="Title 1">
            <a:extLst>
              <a:ext uri="{FF2B5EF4-FFF2-40B4-BE49-F238E27FC236}">
                <a16:creationId xmlns:a16="http://schemas.microsoft.com/office/drawing/2014/main" id="{B28720F5-A88E-4DC4-8314-1825F4B93DA3}"/>
              </a:ext>
            </a:extLst>
          </p:cNvPr>
          <p:cNvSpPr txBox="1">
            <a:spLocks/>
          </p:cNvSpPr>
          <p:nvPr/>
        </p:nvSpPr>
        <p:spPr>
          <a:xfrm>
            <a:off x="92564" y="959484"/>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13.3</a:t>
            </a:r>
            <a:br>
              <a:rPr lang="en-GB" sz="1800" b="1">
                <a:latin typeface="+mn-lt"/>
                <a:cs typeface="Arial" pitchFamily="34" charset="0"/>
              </a:rPr>
            </a:br>
            <a:endParaRPr lang="en-GB" sz="1800" b="1">
              <a:latin typeface="+mn-lt"/>
              <a:cs typeface="Arial" pitchFamily="34" charset="0"/>
            </a:endParaRPr>
          </a:p>
        </p:txBody>
      </p:sp>
      <p:pic>
        <p:nvPicPr>
          <p:cNvPr id="4" name="Picture 3" descr="This chart shows the top 20 most used news sources across England – using the 2021 and 2020 online data.  BBC One is the most used source in 2021 at 63%, followed by ITV at 45% and Facebook at 36%. The BBC website/app, BBC News Channel and Sky News Channel are all used by 31% of adults in England">
            <a:extLst>
              <a:ext uri="{FF2B5EF4-FFF2-40B4-BE49-F238E27FC236}">
                <a16:creationId xmlns:a16="http://schemas.microsoft.com/office/drawing/2014/main" id="{FACD63AA-0241-4EE8-930E-35C99198342D}"/>
              </a:ext>
            </a:extLst>
          </p:cNvPr>
          <p:cNvPicPr>
            <a:picLocks noChangeAspect="1"/>
          </p:cNvPicPr>
          <p:nvPr/>
        </p:nvPicPr>
        <p:blipFill>
          <a:blip r:embed="rId3"/>
          <a:stretch>
            <a:fillRect/>
          </a:stretch>
        </p:blipFill>
        <p:spPr>
          <a:xfrm>
            <a:off x="98880" y="1495637"/>
            <a:ext cx="8864352" cy="4767485"/>
          </a:xfrm>
          <a:prstGeom prst="rect">
            <a:avLst/>
          </a:prstGeom>
        </p:spPr>
      </p:pic>
      <p:sp>
        <p:nvSpPr>
          <p:cNvPr id="5" name="Text Placeholder 4"/>
          <p:cNvSpPr>
            <a:spLocks noGrp="1"/>
          </p:cNvSpPr>
          <p:nvPr>
            <p:ph type="body" sz="quarter" idx="12"/>
          </p:nvPr>
        </p:nvSpPr>
        <p:spPr>
          <a:xfrm>
            <a:off x="11253" y="5977560"/>
            <a:ext cx="9127389" cy="880439"/>
          </a:xfrm>
        </p:spPr>
        <p:txBody>
          <a:bodyPr/>
          <a:lstStyle/>
          <a:p>
            <a:pPr>
              <a:tabLst>
                <a:tab pos="8696325" algn="r"/>
              </a:tabLst>
            </a:pPr>
            <a:r>
              <a:rPr lang="en-CA"/>
              <a:t>Source: Ofcom News Consumption Survey 2021 - ONLINE sample only </a:t>
            </a:r>
            <a:r>
              <a:rPr lang="en-GB"/>
              <a:t>	</a:t>
            </a:r>
            <a:r>
              <a:rPr lang="en-US"/>
              <a:t> Green/red triangles </a:t>
            </a:r>
            <a:r>
              <a:rPr lang="en-GB"/>
              <a:t>indicate statistically significant differences between 2021 and 2020</a:t>
            </a:r>
            <a:endParaRPr lang="en-US"/>
          </a:p>
          <a:p>
            <a:pPr>
              <a:tabLst>
                <a:tab pos="8229600" algn="r"/>
              </a:tabLst>
            </a:pPr>
            <a:r>
              <a:rPr lang="en-GB"/>
              <a:t>Question: D2a-D8a</a:t>
            </a:r>
            <a:r>
              <a:rPr lang="nl-NL"/>
              <a:t>. </a:t>
            </a:r>
            <a:r>
              <a:rPr lang="en-GB"/>
              <a:t>Thinking specifically about  &lt;platform&gt;, which of the following do you use for news nowadays?</a:t>
            </a:r>
            <a:endParaRPr lang="en-US"/>
          </a:p>
          <a:p>
            <a:r>
              <a:rPr lang="en-GB"/>
              <a:t>Base: All adults 16+ in England – 2021=2522, 2020=2149</a:t>
            </a:r>
          </a:p>
          <a:p>
            <a:endParaRPr lang="en-GB"/>
          </a:p>
        </p:txBody>
      </p:sp>
      <p:sp>
        <p:nvSpPr>
          <p:cNvPr id="18" name="TextBox 17">
            <a:extLst>
              <a:ext uri="{FF2B5EF4-FFF2-40B4-BE49-F238E27FC236}">
                <a16:creationId xmlns:a16="http://schemas.microsoft.com/office/drawing/2014/main" id="{C7593C73-0F92-4150-99ED-4FED8FF03917}"/>
              </a:ext>
            </a:extLst>
          </p:cNvPr>
          <p:cNvSpPr txBox="1"/>
          <p:nvPr/>
        </p:nvSpPr>
        <p:spPr>
          <a:xfrm>
            <a:off x="7161818" y="6288030"/>
            <a:ext cx="1681315" cy="461665"/>
          </a:xfrm>
          <a:prstGeom prst="rect">
            <a:avLst/>
          </a:prstGeom>
          <a:solidFill>
            <a:schemeClr val="accent5">
              <a:lumMod val="20000"/>
              <a:lumOff val="80000"/>
            </a:schemeClr>
          </a:solidFill>
        </p:spPr>
        <p:txBody>
          <a:bodyPr wrap="square" rtlCol="0">
            <a:spAutoFit/>
          </a:bodyPr>
          <a:lstStyle/>
          <a:p>
            <a:pPr algn="ctr"/>
            <a:r>
              <a:rPr lang="en-GB" sz="1200"/>
              <a:t>2020 and 2021 ONLINE SAMPLE ONLY </a:t>
            </a:r>
          </a:p>
        </p:txBody>
      </p:sp>
    </p:spTree>
    <p:extLst>
      <p:ext uri="{BB962C8B-B14F-4D97-AF65-F5344CB8AC3E}">
        <p14:creationId xmlns:p14="http://schemas.microsoft.com/office/powerpoint/2010/main" val="29546863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56" y="1258308"/>
            <a:ext cx="9046078" cy="300991"/>
          </a:xfrm>
          <a:prstGeom prst="rect">
            <a:avLst/>
          </a:prstGeom>
        </p:spPr>
        <p:txBody>
          <a:bodyPr/>
          <a:lstStyle/>
          <a:p>
            <a:r>
              <a:rPr lang="en-GB" kern="0">
                <a:cs typeface="Arial" pitchFamily="34" charset="0"/>
              </a:rPr>
              <a:t>Top 20 sources for news in general -</a:t>
            </a:r>
            <a:r>
              <a:rPr lang="en-GB">
                <a:latin typeface="+mn-lt"/>
                <a:cs typeface="Arial" pitchFamily="34" charset="0"/>
              </a:rPr>
              <a:t> </a:t>
            </a:r>
            <a:r>
              <a:rPr lang="en-GB" b="1">
                <a:latin typeface="+mn-lt"/>
                <a:cs typeface="Arial" pitchFamily="34" charset="0"/>
              </a:rPr>
              <a:t>Scotland</a:t>
            </a:r>
            <a:br>
              <a:rPr lang="en-GB">
                <a:latin typeface="+mn-lt"/>
                <a:cs typeface="Arial" pitchFamily="34" charset="0"/>
              </a:rPr>
            </a:br>
            <a:r>
              <a:rPr lang="en-GB" sz="1100" i="1" kern="0">
                <a:cs typeface="Arial" pitchFamily="34" charset="0"/>
              </a:rPr>
              <a:t>% of adults 16+ in Scotland using each source for news nowadays</a:t>
            </a:r>
            <a:endParaRPr lang="en-GB">
              <a:latin typeface="+mn-lt"/>
              <a:cs typeface="Arial" pitchFamily="34" charset="0"/>
            </a:endParaRPr>
          </a:p>
        </p:txBody>
      </p:sp>
      <p:sp>
        <p:nvSpPr>
          <p:cNvPr id="6" name="Text Placeholder 5"/>
          <p:cNvSpPr>
            <a:spLocks noGrp="1"/>
          </p:cNvSpPr>
          <p:nvPr>
            <p:ph type="body" sz="quarter" idx="14"/>
          </p:nvPr>
        </p:nvSpPr>
        <p:spPr>
          <a:xfrm>
            <a:off x="100356" y="376237"/>
            <a:ext cx="7459783" cy="705057"/>
          </a:xfrm>
        </p:spPr>
        <p:txBody>
          <a:bodyPr anchor="t" anchorCtr="0"/>
          <a:lstStyle/>
          <a:p>
            <a:pPr>
              <a:lnSpc>
                <a:spcPts val="1800"/>
              </a:lnSpc>
            </a:pPr>
            <a:r>
              <a:rPr lang="en-GB" sz="1800"/>
              <a:t>Three in five adults in Scotland use BBC One, with half using STV</a:t>
            </a:r>
            <a:endParaRPr lang="en-US" sz="1800" strike="sngStrike"/>
          </a:p>
        </p:txBody>
      </p:sp>
      <p:sp>
        <p:nvSpPr>
          <p:cNvPr id="15" name="Title 1">
            <a:extLst>
              <a:ext uri="{FF2B5EF4-FFF2-40B4-BE49-F238E27FC236}">
                <a16:creationId xmlns:a16="http://schemas.microsoft.com/office/drawing/2014/main" id="{B28720F5-A88E-4DC4-8314-1825F4B93DA3}"/>
              </a:ext>
            </a:extLst>
          </p:cNvPr>
          <p:cNvSpPr txBox="1">
            <a:spLocks/>
          </p:cNvSpPr>
          <p:nvPr/>
        </p:nvSpPr>
        <p:spPr>
          <a:xfrm>
            <a:off x="87061" y="959484"/>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13.4</a:t>
            </a:r>
            <a:br>
              <a:rPr lang="en-GB" sz="1800" b="1">
                <a:latin typeface="+mn-lt"/>
                <a:cs typeface="Arial" pitchFamily="34" charset="0"/>
              </a:rPr>
            </a:br>
            <a:endParaRPr lang="en-GB" sz="1800" b="1">
              <a:latin typeface="+mn-lt"/>
              <a:cs typeface="Arial" pitchFamily="34" charset="0"/>
            </a:endParaRPr>
          </a:p>
        </p:txBody>
      </p:sp>
      <p:pic>
        <p:nvPicPr>
          <p:cNvPr id="3" name="Picture 2" descr="This chart shows the top 20 most used news sources across Scotland – using the 2021 and 2020 online data.  BBC One is the most used source in 2021 at 59%, followed by STV at 51%, Facebook at 42% and the BBC website/app at 34%. In total, 68% of adults in Scotland used a BBC TV source for news in 2021 ">
            <a:extLst>
              <a:ext uri="{FF2B5EF4-FFF2-40B4-BE49-F238E27FC236}">
                <a16:creationId xmlns:a16="http://schemas.microsoft.com/office/drawing/2014/main" id="{378CB402-767A-4BD3-BB90-FA5992040E6B}"/>
              </a:ext>
            </a:extLst>
          </p:cNvPr>
          <p:cNvPicPr>
            <a:picLocks noChangeAspect="1"/>
          </p:cNvPicPr>
          <p:nvPr/>
        </p:nvPicPr>
        <p:blipFill>
          <a:blip r:embed="rId3"/>
          <a:stretch>
            <a:fillRect/>
          </a:stretch>
        </p:blipFill>
        <p:spPr>
          <a:xfrm>
            <a:off x="-209550" y="1614502"/>
            <a:ext cx="9144000" cy="4352895"/>
          </a:xfrm>
          <a:prstGeom prst="rect">
            <a:avLst/>
          </a:prstGeom>
        </p:spPr>
      </p:pic>
      <p:sp>
        <p:nvSpPr>
          <p:cNvPr id="5" name="Text Placeholder 4"/>
          <p:cNvSpPr>
            <a:spLocks noGrp="1"/>
          </p:cNvSpPr>
          <p:nvPr>
            <p:ph type="body" sz="quarter" idx="12"/>
          </p:nvPr>
        </p:nvSpPr>
        <p:spPr>
          <a:xfrm>
            <a:off x="11253" y="5977560"/>
            <a:ext cx="9121886" cy="880439"/>
          </a:xfrm>
        </p:spPr>
        <p:txBody>
          <a:bodyPr/>
          <a:lstStyle/>
          <a:p>
            <a:pPr>
              <a:tabLst>
                <a:tab pos="8696325" algn="r"/>
              </a:tabLst>
            </a:pPr>
            <a:r>
              <a:rPr lang="en-CA"/>
              <a:t>Source: Ofcom News Consumption Survey 2021 - ONLINE sample only 	</a:t>
            </a:r>
            <a:r>
              <a:rPr lang="en-US"/>
              <a:t> Green/red triangles </a:t>
            </a:r>
            <a:r>
              <a:rPr lang="en-GB"/>
              <a:t>indicate statistically significant differences between 2021 and 2020</a:t>
            </a:r>
          </a:p>
          <a:p>
            <a:pPr>
              <a:tabLst>
                <a:tab pos="8229600" algn="r"/>
              </a:tabLst>
            </a:pPr>
            <a:r>
              <a:rPr lang="en-GB"/>
              <a:t>Question: D2a-D8a</a:t>
            </a:r>
            <a:r>
              <a:rPr lang="nl-NL"/>
              <a:t>. </a:t>
            </a:r>
            <a:r>
              <a:rPr lang="en-GB"/>
              <a:t>Thinking specifically about  &lt;platform&gt;, which of the following do you use for news nowadays?</a:t>
            </a:r>
            <a:endParaRPr lang="en-US"/>
          </a:p>
          <a:p>
            <a:r>
              <a:rPr lang="en-GB"/>
              <a:t>Base: All adults 16+ in Scotland – 2021=303, 2020=182</a:t>
            </a:r>
          </a:p>
          <a:p>
            <a:endParaRPr lang="en-GB" sz="950"/>
          </a:p>
        </p:txBody>
      </p:sp>
      <p:sp>
        <p:nvSpPr>
          <p:cNvPr id="16" name="TextBox 15">
            <a:extLst>
              <a:ext uri="{FF2B5EF4-FFF2-40B4-BE49-F238E27FC236}">
                <a16:creationId xmlns:a16="http://schemas.microsoft.com/office/drawing/2014/main" id="{D738411A-4D8C-47F3-A93A-313D6D7128B8}"/>
              </a:ext>
            </a:extLst>
          </p:cNvPr>
          <p:cNvSpPr txBox="1"/>
          <p:nvPr/>
        </p:nvSpPr>
        <p:spPr>
          <a:xfrm>
            <a:off x="7161818" y="6288030"/>
            <a:ext cx="1681315" cy="461665"/>
          </a:xfrm>
          <a:prstGeom prst="rect">
            <a:avLst/>
          </a:prstGeom>
          <a:solidFill>
            <a:schemeClr val="accent5">
              <a:lumMod val="20000"/>
              <a:lumOff val="80000"/>
            </a:schemeClr>
          </a:solidFill>
        </p:spPr>
        <p:txBody>
          <a:bodyPr wrap="square" rtlCol="0">
            <a:spAutoFit/>
          </a:bodyPr>
          <a:lstStyle/>
          <a:p>
            <a:pPr algn="ctr"/>
            <a:r>
              <a:rPr lang="en-GB" sz="1200"/>
              <a:t>2020 and 2021 ONLINE SAMPLE ONLY </a:t>
            </a:r>
          </a:p>
        </p:txBody>
      </p:sp>
    </p:spTree>
    <p:extLst>
      <p:ext uri="{BB962C8B-B14F-4D97-AF65-F5344CB8AC3E}">
        <p14:creationId xmlns:p14="http://schemas.microsoft.com/office/powerpoint/2010/main" val="76493285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97921" y="338330"/>
            <a:ext cx="7312679" cy="705057"/>
          </a:xfrm>
        </p:spPr>
        <p:txBody>
          <a:bodyPr/>
          <a:lstStyle/>
          <a:p>
            <a:pPr>
              <a:lnSpc>
                <a:spcPts val="1800"/>
              </a:lnSpc>
            </a:pPr>
            <a:r>
              <a:rPr lang="en-GB" sz="1800"/>
              <a:t>Three fifths of adults in Wales use BBC One for news, two fifths use ITV and one third Facebook and/or the BBC website/app</a:t>
            </a:r>
            <a:endParaRPr lang="en-US" sz="1800"/>
          </a:p>
        </p:txBody>
      </p:sp>
      <p:sp>
        <p:nvSpPr>
          <p:cNvPr id="15" name="Title 1">
            <a:extLst>
              <a:ext uri="{FF2B5EF4-FFF2-40B4-BE49-F238E27FC236}">
                <a16:creationId xmlns:a16="http://schemas.microsoft.com/office/drawing/2014/main" id="{B28720F5-A88E-4DC4-8314-1825F4B93DA3}"/>
              </a:ext>
            </a:extLst>
          </p:cNvPr>
          <p:cNvSpPr txBox="1">
            <a:spLocks/>
          </p:cNvSpPr>
          <p:nvPr/>
        </p:nvSpPr>
        <p:spPr>
          <a:xfrm>
            <a:off x="97922" y="1052875"/>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13.5</a:t>
            </a:r>
            <a:br>
              <a:rPr lang="en-GB" sz="1800" b="1">
                <a:latin typeface="+mn-lt"/>
                <a:cs typeface="Arial" pitchFamily="34" charset="0"/>
              </a:rPr>
            </a:br>
            <a:endParaRPr lang="en-GB" sz="1800" b="1">
              <a:latin typeface="+mn-lt"/>
              <a:cs typeface="Arial" pitchFamily="34" charset="0"/>
            </a:endParaRPr>
          </a:p>
        </p:txBody>
      </p:sp>
      <p:sp>
        <p:nvSpPr>
          <p:cNvPr id="2" name="Title 1"/>
          <p:cNvSpPr>
            <a:spLocks noGrp="1"/>
          </p:cNvSpPr>
          <p:nvPr>
            <p:ph type="title"/>
          </p:nvPr>
        </p:nvSpPr>
        <p:spPr>
          <a:xfrm>
            <a:off x="97922" y="1299941"/>
            <a:ext cx="9046078" cy="300991"/>
          </a:xfrm>
          <a:prstGeom prst="rect">
            <a:avLst/>
          </a:prstGeom>
        </p:spPr>
        <p:txBody>
          <a:bodyPr/>
          <a:lstStyle/>
          <a:p>
            <a:r>
              <a:rPr lang="en-GB" kern="0">
                <a:cs typeface="Arial" pitchFamily="34" charset="0"/>
              </a:rPr>
              <a:t>Top 20 sources for news in general -</a:t>
            </a:r>
            <a:r>
              <a:rPr lang="en-GB">
                <a:latin typeface="+mn-lt"/>
                <a:cs typeface="Arial" pitchFamily="34" charset="0"/>
              </a:rPr>
              <a:t> </a:t>
            </a:r>
            <a:r>
              <a:rPr lang="en-GB" b="1">
                <a:latin typeface="+mn-lt"/>
                <a:cs typeface="Arial" pitchFamily="34" charset="0"/>
              </a:rPr>
              <a:t>Wales</a:t>
            </a:r>
            <a:br>
              <a:rPr lang="en-GB">
                <a:latin typeface="+mn-lt"/>
                <a:cs typeface="Arial" pitchFamily="34" charset="0"/>
              </a:rPr>
            </a:br>
            <a:r>
              <a:rPr lang="en-GB" sz="1100" i="1" kern="0">
                <a:cs typeface="Arial" pitchFamily="34" charset="0"/>
              </a:rPr>
              <a:t>% of adults 16+ in Wales using each source for news nowadays</a:t>
            </a:r>
            <a:endParaRPr lang="en-GB">
              <a:latin typeface="+mn-lt"/>
              <a:cs typeface="Arial" pitchFamily="34" charset="0"/>
            </a:endParaRPr>
          </a:p>
        </p:txBody>
      </p:sp>
      <p:pic>
        <p:nvPicPr>
          <p:cNvPr id="3" name="Picture 2" descr="This chart shows the top 20 most used news sources across Wales – using the 2021 and 2020 online data.  BBC One is the most used source in 2021 at 57%, followed by ITV Wales at 38%, Facebook at 34% and the BBC website/app at 31%.">
            <a:extLst>
              <a:ext uri="{FF2B5EF4-FFF2-40B4-BE49-F238E27FC236}">
                <a16:creationId xmlns:a16="http://schemas.microsoft.com/office/drawing/2014/main" id="{BF37C2E5-6796-432A-A855-46741043D38D}"/>
              </a:ext>
            </a:extLst>
          </p:cNvPr>
          <p:cNvPicPr>
            <a:picLocks noChangeAspect="1"/>
          </p:cNvPicPr>
          <p:nvPr/>
        </p:nvPicPr>
        <p:blipFill>
          <a:blip r:embed="rId3"/>
          <a:stretch>
            <a:fillRect/>
          </a:stretch>
        </p:blipFill>
        <p:spPr>
          <a:xfrm>
            <a:off x="287435" y="1658496"/>
            <a:ext cx="9047248" cy="4365114"/>
          </a:xfrm>
          <a:prstGeom prst="rect">
            <a:avLst/>
          </a:prstGeom>
        </p:spPr>
      </p:pic>
      <p:sp>
        <p:nvSpPr>
          <p:cNvPr id="5" name="Text Placeholder 4"/>
          <p:cNvSpPr>
            <a:spLocks noGrp="1"/>
          </p:cNvSpPr>
          <p:nvPr>
            <p:ph type="body" sz="quarter" idx="12"/>
          </p:nvPr>
        </p:nvSpPr>
        <p:spPr>
          <a:xfrm>
            <a:off x="11253" y="5977560"/>
            <a:ext cx="9132747" cy="880439"/>
          </a:xfrm>
        </p:spPr>
        <p:txBody>
          <a:bodyPr/>
          <a:lstStyle/>
          <a:p>
            <a:pPr>
              <a:tabLst>
                <a:tab pos="8696325" algn="r"/>
              </a:tabLst>
            </a:pPr>
            <a:r>
              <a:rPr lang="en-CA"/>
              <a:t>Source: Ofcom News Consumption Survey 2021</a:t>
            </a:r>
            <a:r>
              <a:rPr lang="en-US"/>
              <a:t> </a:t>
            </a:r>
            <a:r>
              <a:rPr lang="en-CA"/>
              <a:t>- ONLINE sample only	</a:t>
            </a:r>
            <a:r>
              <a:rPr lang="en-US"/>
              <a:t> </a:t>
            </a:r>
            <a:endParaRPr lang="en-GB"/>
          </a:p>
          <a:p>
            <a:pPr>
              <a:tabLst>
                <a:tab pos="8229600" algn="r"/>
              </a:tabLst>
            </a:pPr>
            <a:r>
              <a:rPr lang="en-GB"/>
              <a:t>Question: D2a-D8a</a:t>
            </a:r>
            <a:r>
              <a:rPr lang="nl-NL"/>
              <a:t>. </a:t>
            </a:r>
            <a:r>
              <a:rPr lang="en-GB"/>
              <a:t>Thinking specifically about  &lt;platform&gt;, which of the following do you use for news nowadays?</a:t>
            </a:r>
            <a:endParaRPr lang="en-US"/>
          </a:p>
          <a:p>
            <a:r>
              <a:rPr lang="en-GB"/>
              <a:t>Base: All adults 16+ in Wales – 2021=252, 2020=103</a:t>
            </a:r>
            <a:r>
              <a:rPr lang="en-GB" sz="1200" baseline="30000"/>
              <a:t>-</a:t>
            </a:r>
            <a:r>
              <a:rPr lang="en-GB"/>
              <a:t>         </a:t>
            </a:r>
            <a:r>
              <a:rPr lang="en-GB" sz="1200" baseline="30000"/>
              <a:t>-</a:t>
            </a:r>
            <a:r>
              <a:rPr lang="en-GB"/>
              <a:t>2020 data not shown here as sample size=103</a:t>
            </a:r>
          </a:p>
          <a:p>
            <a:endParaRPr lang="en-GB"/>
          </a:p>
          <a:p>
            <a:endParaRPr lang="en-GB"/>
          </a:p>
        </p:txBody>
      </p:sp>
      <p:sp>
        <p:nvSpPr>
          <p:cNvPr id="12" name="TextBox 11">
            <a:extLst>
              <a:ext uri="{FF2B5EF4-FFF2-40B4-BE49-F238E27FC236}">
                <a16:creationId xmlns:a16="http://schemas.microsoft.com/office/drawing/2014/main" id="{0ACCE2C8-0B19-4CB1-946B-861086CCD5F8}"/>
              </a:ext>
            </a:extLst>
          </p:cNvPr>
          <p:cNvSpPr txBox="1"/>
          <p:nvPr/>
        </p:nvSpPr>
        <p:spPr>
          <a:xfrm>
            <a:off x="7161818" y="6288030"/>
            <a:ext cx="1681315" cy="461665"/>
          </a:xfrm>
          <a:prstGeom prst="rect">
            <a:avLst/>
          </a:prstGeom>
          <a:solidFill>
            <a:schemeClr val="accent5">
              <a:lumMod val="20000"/>
              <a:lumOff val="80000"/>
            </a:schemeClr>
          </a:solidFill>
        </p:spPr>
        <p:txBody>
          <a:bodyPr wrap="square" rtlCol="0">
            <a:spAutoFit/>
          </a:bodyPr>
          <a:lstStyle/>
          <a:p>
            <a:pPr algn="ctr"/>
            <a:r>
              <a:rPr lang="en-GB" sz="1200"/>
              <a:t>2020 and 2021 ONLINE SAMPLE ONLY </a:t>
            </a:r>
          </a:p>
        </p:txBody>
      </p:sp>
    </p:spTree>
    <p:extLst>
      <p:ext uri="{BB962C8B-B14F-4D97-AF65-F5344CB8AC3E}">
        <p14:creationId xmlns:p14="http://schemas.microsoft.com/office/powerpoint/2010/main" val="2524599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22" y="1263301"/>
            <a:ext cx="9046078" cy="300991"/>
          </a:xfrm>
          <a:prstGeom prst="rect">
            <a:avLst/>
          </a:prstGeom>
        </p:spPr>
        <p:txBody>
          <a:bodyPr/>
          <a:lstStyle/>
          <a:p>
            <a:r>
              <a:rPr lang="en-GB" kern="0">
                <a:cs typeface="Arial" pitchFamily="34" charset="0"/>
              </a:rPr>
              <a:t>Top 20 sources for news in general -</a:t>
            </a:r>
            <a:r>
              <a:rPr lang="en-GB">
                <a:latin typeface="+mn-lt"/>
                <a:cs typeface="Arial" pitchFamily="34" charset="0"/>
              </a:rPr>
              <a:t> </a:t>
            </a:r>
            <a:r>
              <a:rPr lang="en-GB" b="1">
                <a:cs typeface="Arial" pitchFamily="34" charset="0"/>
              </a:rPr>
              <a:t>Northern Ireland</a:t>
            </a:r>
            <a:br>
              <a:rPr lang="en-GB">
                <a:latin typeface="+mn-lt"/>
                <a:cs typeface="Arial" pitchFamily="34" charset="0"/>
              </a:rPr>
            </a:br>
            <a:r>
              <a:rPr lang="en-GB" sz="1100" i="1" kern="0">
                <a:cs typeface="Arial" pitchFamily="34" charset="0"/>
              </a:rPr>
              <a:t>% of adults 16+ in </a:t>
            </a:r>
            <a:r>
              <a:rPr lang="en-GB" sz="1100" i="1">
                <a:cs typeface="Arial" pitchFamily="34" charset="0"/>
              </a:rPr>
              <a:t>Northern Ireland </a:t>
            </a:r>
            <a:r>
              <a:rPr lang="en-GB" sz="1100" i="1" kern="0">
                <a:cs typeface="Arial" pitchFamily="34" charset="0"/>
              </a:rPr>
              <a:t>using each source for news nowadays</a:t>
            </a:r>
            <a:endParaRPr lang="en-GB">
              <a:latin typeface="+mn-lt"/>
              <a:cs typeface="Arial" pitchFamily="34" charset="0"/>
            </a:endParaRPr>
          </a:p>
        </p:txBody>
      </p:sp>
      <p:sp>
        <p:nvSpPr>
          <p:cNvPr id="6" name="Text Placeholder 5"/>
          <p:cNvSpPr>
            <a:spLocks noGrp="1"/>
          </p:cNvSpPr>
          <p:nvPr>
            <p:ph type="body" sz="quarter" idx="14"/>
          </p:nvPr>
        </p:nvSpPr>
        <p:spPr>
          <a:xfrm>
            <a:off x="87061" y="273477"/>
            <a:ext cx="7656764" cy="705057"/>
          </a:xfrm>
        </p:spPr>
        <p:txBody>
          <a:bodyPr/>
          <a:lstStyle/>
          <a:p>
            <a:pPr>
              <a:lnSpc>
                <a:spcPct val="90000"/>
              </a:lnSpc>
            </a:pPr>
            <a:r>
              <a:rPr lang="en-GB" sz="1800"/>
              <a:t>Two thirds of adults in Northern Ireland claim to use BBC One; three in five use UTV; just over two in five use Facebook; and around one third use BBC website/app, BBC News Channel and Sky News channel</a:t>
            </a:r>
            <a:endParaRPr lang="en-US" sz="1800"/>
          </a:p>
        </p:txBody>
      </p:sp>
      <p:sp>
        <p:nvSpPr>
          <p:cNvPr id="15" name="Title 1">
            <a:extLst>
              <a:ext uri="{FF2B5EF4-FFF2-40B4-BE49-F238E27FC236}">
                <a16:creationId xmlns:a16="http://schemas.microsoft.com/office/drawing/2014/main" id="{B28720F5-A88E-4DC4-8314-1825F4B93DA3}"/>
              </a:ext>
            </a:extLst>
          </p:cNvPr>
          <p:cNvSpPr txBox="1">
            <a:spLocks/>
          </p:cNvSpPr>
          <p:nvPr/>
        </p:nvSpPr>
        <p:spPr>
          <a:xfrm>
            <a:off x="97922" y="1039381"/>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13.6</a:t>
            </a:r>
            <a:br>
              <a:rPr lang="en-GB" sz="1800" b="1">
                <a:latin typeface="+mn-lt"/>
                <a:cs typeface="Arial" pitchFamily="34" charset="0"/>
              </a:rPr>
            </a:br>
            <a:endParaRPr lang="en-GB" sz="1800" b="1">
              <a:latin typeface="+mn-lt"/>
              <a:cs typeface="Arial" pitchFamily="34" charset="0"/>
            </a:endParaRPr>
          </a:p>
        </p:txBody>
      </p:sp>
      <p:pic>
        <p:nvPicPr>
          <p:cNvPr id="3" name="Picture 2" descr="This chart shows the top 20 most used news sources across Northern Ireland – using the 2021 online data.  BBC One is the most used source in 2021 at 69%, followed by UTV at 59%, Facebook at 44% and the BBC website/app at 37%">
            <a:extLst>
              <a:ext uri="{FF2B5EF4-FFF2-40B4-BE49-F238E27FC236}">
                <a16:creationId xmlns:a16="http://schemas.microsoft.com/office/drawing/2014/main" id="{AD2171FC-53D4-4EA4-B8E4-70CEBF25C954}"/>
              </a:ext>
            </a:extLst>
          </p:cNvPr>
          <p:cNvPicPr>
            <a:picLocks noChangeAspect="1"/>
          </p:cNvPicPr>
          <p:nvPr/>
        </p:nvPicPr>
        <p:blipFill>
          <a:blip r:embed="rId3"/>
          <a:stretch>
            <a:fillRect/>
          </a:stretch>
        </p:blipFill>
        <p:spPr>
          <a:xfrm>
            <a:off x="67148" y="1692570"/>
            <a:ext cx="8382727" cy="4371211"/>
          </a:xfrm>
          <a:prstGeom prst="rect">
            <a:avLst/>
          </a:prstGeom>
        </p:spPr>
      </p:pic>
      <p:sp>
        <p:nvSpPr>
          <p:cNvPr id="5" name="Text Placeholder 4"/>
          <p:cNvSpPr>
            <a:spLocks noGrp="1"/>
          </p:cNvSpPr>
          <p:nvPr>
            <p:ph type="body" sz="quarter" idx="12"/>
          </p:nvPr>
        </p:nvSpPr>
        <p:spPr>
          <a:xfrm>
            <a:off x="11253" y="5977560"/>
            <a:ext cx="9132747" cy="880439"/>
          </a:xfrm>
        </p:spPr>
        <p:txBody>
          <a:bodyPr/>
          <a:lstStyle/>
          <a:p>
            <a:pPr>
              <a:tabLst>
                <a:tab pos="8696325" algn="r"/>
              </a:tabLst>
            </a:pPr>
            <a:r>
              <a:rPr lang="en-CA"/>
              <a:t>Source: Ofcom News Consumption Survey 2021</a:t>
            </a:r>
            <a:r>
              <a:rPr lang="en-US"/>
              <a:t> </a:t>
            </a:r>
            <a:r>
              <a:rPr lang="en-CA"/>
              <a:t>- ONLINE sample only	</a:t>
            </a:r>
            <a:endParaRPr lang="en-US"/>
          </a:p>
          <a:p>
            <a:pPr>
              <a:tabLst>
                <a:tab pos="8229600" algn="r"/>
              </a:tabLst>
            </a:pPr>
            <a:r>
              <a:rPr lang="en-GB"/>
              <a:t>Question: D2a-D8a</a:t>
            </a:r>
            <a:r>
              <a:rPr lang="nl-NL"/>
              <a:t>. </a:t>
            </a:r>
            <a:r>
              <a:rPr lang="en-GB"/>
              <a:t>Thinking specifically about  &lt;platform&gt;, which of the following do you use for news nowadays?</a:t>
            </a:r>
            <a:endParaRPr lang="en-US"/>
          </a:p>
          <a:p>
            <a:r>
              <a:rPr lang="en-GB"/>
              <a:t>Base: All adults 16+ in Northern Ireland – 2021=250, 2020=76 </a:t>
            </a:r>
            <a:r>
              <a:rPr lang="en-GB" sz="1200" baseline="30000"/>
              <a:t>-</a:t>
            </a:r>
            <a:r>
              <a:rPr lang="en-GB"/>
              <a:t>         </a:t>
            </a:r>
            <a:r>
              <a:rPr lang="en-GB" sz="1200" baseline="30000"/>
              <a:t>-</a:t>
            </a:r>
            <a:r>
              <a:rPr lang="en-GB"/>
              <a:t> 2020 data not shown here as sample size=76</a:t>
            </a:r>
          </a:p>
          <a:p>
            <a:endParaRPr lang="en-GB"/>
          </a:p>
          <a:p>
            <a:endParaRPr lang="en-GB"/>
          </a:p>
        </p:txBody>
      </p:sp>
      <p:sp>
        <p:nvSpPr>
          <p:cNvPr id="10" name="TextBox 9">
            <a:extLst>
              <a:ext uri="{FF2B5EF4-FFF2-40B4-BE49-F238E27FC236}">
                <a16:creationId xmlns:a16="http://schemas.microsoft.com/office/drawing/2014/main" id="{E35D9D7D-3C00-401D-88DB-79463C539255}"/>
              </a:ext>
            </a:extLst>
          </p:cNvPr>
          <p:cNvSpPr txBox="1"/>
          <p:nvPr/>
        </p:nvSpPr>
        <p:spPr>
          <a:xfrm>
            <a:off x="7161818" y="6288030"/>
            <a:ext cx="1681315" cy="461665"/>
          </a:xfrm>
          <a:prstGeom prst="rect">
            <a:avLst/>
          </a:prstGeom>
          <a:solidFill>
            <a:schemeClr val="accent5">
              <a:lumMod val="20000"/>
              <a:lumOff val="80000"/>
            </a:schemeClr>
          </a:solidFill>
        </p:spPr>
        <p:txBody>
          <a:bodyPr wrap="square" rtlCol="0">
            <a:spAutoFit/>
          </a:bodyPr>
          <a:lstStyle/>
          <a:p>
            <a:pPr algn="ctr"/>
            <a:r>
              <a:rPr lang="en-GB" sz="1200"/>
              <a:t>2021 ONLINE SAMPLE ONLY </a:t>
            </a:r>
          </a:p>
        </p:txBody>
      </p:sp>
    </p:spTree>
    <p:extLst>
      <p:ext uri="{BB962C8B-B14F-4D97-AF65-F5344CB8AC3E}">
        <p14:creationId xmlns:p14="http://schemas.microsoft.com/office/powerpoint/2010/main" val="11328912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5"/>
          <p:cNvSpPr>
            <a:spLocks noGrp="1"/>
          </p:cNvSpPr>
          <p:nvPr>
            <p:ph type="title"/>
          </p:nvPr>
        </p:nvSpPr>
        <p:spPr>
          <a:xfrm>
            <a:off x="97922" y="1203652"/>
            <a:ext cx="9046078" cy="300991"/>
          </a:xfrm>
          <a:prstGeom prst="rect">
            <a:avLst/>
          </a:prstGeom>
        </p:spPr>
        <p:txBody>
          <a:bodyPr/>
          <a:lstStyle/>
          <a:p>
            <a:r>
              <a:rPr lang="en-GB" kern="0">
                <a:cs typeface="Arial" pitchFamily="34" charset="0"/>
              </a:rPr>
              <a:t>Single most important source for news in general – by Nation</a:t>
            </a:r>
            <a:br>
              <a:rPr lang="en-GB" kern="0">
                <a:cs typeface="Arial" pitchFamily="34" charset="0"/>
              </a:rPr>
            </a:br>
            <a:r>
              <a:rPr lang="en-GB" sz="1100" i="1" kern="0">
                <a:cs typeface="Arial" pitchFamily="34" charset="0"/>
              </a:rPr>
              <a:t>All adults 16+ in each Nation using </a:t>
            </a:r>
            <a:r>
              <a:rPr lang="en-CA" sz="1100" i="1" kern="0">
                <a:cs typeface="Arial" pitchFamily="34" charset="0"/>
              </a:rPr>
              <a:t>TV/Newspapers/Radio/Internet/Magazines for news </a:t>
            </a:r>
            <a:br>
              <a:rPr lang="en-GB" kern="0">
                <a:cs typeface="Arial" pitchFamily="34" charset="0"/>
              </a:rPr>
            </a:br>
            <a:endParaRPr lang="en-GB"/>
          </a:p>
        </p:txBody>
      </p:sp>
      <p:sp>
        <p:nvSpPr>
          <p:cNvPr id="4" name="Text Placeholder 3"/>
          <p:cNvSpPr>
            <a:spLocks noGrp="1"/>
          </p:cNvSpPr>
          <p:nvPr>
            <p:ph type="body" sz="quarter" idx="14"/>
          </p:nvPr>
        </p:nvSpPr>
        <p:spPr>
          <a:xfrm>
            <a:off x="96586" y="321780"/>
            <a:ext cx="7545785" cy="705057"/>
          </a:xfrm>
          <a:prstGeom prst="rect">
            <a:avLst/>
          </a:prstGeom>
        </p:spPr>
        <p:txBody>
          <a:bodyPr anchor="t" anchorCtr="0"/>
          <a:lstStyle/>
          <a:p>
            <a:pPr>
              <a:lnSpc>
                <a:spcPts val="1800"/>
              </a:lnSpc>
            </a:pPr>
            <a:r>
              <a:rPr lang="en-GB" sz="1800"/>
              <a:t>BBC One is the single most important news source across Wales, England and Northern Ireland, and joint most important with the BBC website/app in Scotland.</a:t>
            </a:r>
          </a:p>
        </p:txBody>
      </p:sp>
      <p:sp>
        <p:nvSpPr>
          <p:cNvPr id="6" name="Title 1">
            <a:extLst>
              <a:ext uri="{FF2B5EF4-FFF2-40B4-BE49-F238E27FC236}">
                <a16:creationId xmlns:a16="http://schemas.microsoft.com/office/drawing/2014/main" id="{B3A7A332-6CA2-4C97-9121-9DBEBE0340E3}"/>
              </a:ext>
            </a:extLst>
          </p:cNvPr>
          <p:cNvSpPr txBox="1">
            <a:spLocks/>
          </p:cNvSpPr>
          <p:nvPr/>
        </p:nvSpPr>
        <p:spPr>
          <a:xfrm>
            <a:off x="97922" y="984294"/>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13.7</a:t>
            </a:r>
            <a:br>
              <a:rPr lang="en-GB" sz="1800" b="1">
                <a:latin typeface="+mn-lt"/>
                <a:cs typeface="Arial" pitchFamily="34" charset="0"/>
              </a:rPr>
            </a:br>
            <a:endParaRPr lang="en-GB" sz="1800" b="1">
              <a:latin typeface="+mn-lt"/>
              <a:cs typeface="Arial" pitchFamily="34" charset="0"/>
            </a:endParaRPr>
          </a:p>
        </p:txBody>
      </p:sp>
      <p:sp>
        <p:nvSpPr>
          <p:cNvPr id="15" name="Text Placeholder 6"/>
          <p:cNvSpPr>
            <a:spLocks noGrp="1"/>
          </p:cNvSpPr>
          <p:nvPr>
            <p:ph type="body" sz="quarter" idx="12"/>
          </p:nvPr>
        </p:nvSpPr>
        <p:spPr>
          <a:xfrm>
            <a:off x="11253" y="5977560"/>
            <a:ext cx="9132747" cy="880439"/>
          </a:xfrm>
        </p:spPr>
        <p:txBody>
          <a:bodyPr/>
          <a:lstStyle/>
          <a:p>
            <a:pPr>
              <a:spcBef>
                <a:spcPts val="240"/>
              </a:spcBef>
              <a:tabLst>
                <a:tab pos="8696325" algn="r"/>
              </a:tabLst>
            </a:pPr>
            <a:r>
              <a:rPr lang="en-CA"/>
              <a:t>Source: Ofcom News Consumption Survey 2021 - ONLINE sample only 	</a:t>
            </a:r>
            <a:r>
              <a:rPr lang="en-US"/>
              <a:t>Green/red triangles </a:t>
            </a:r>
            <a:r>
              <a:rPr lang="en-GB"/>
              <a:t>indicate statistically significant differences between 2021 and 2020 </a:t>
            </a:r>
            <a:r>
              <a:rPr lang="en-US"/>
              <a:t> </a:t>
            </a:r>
          </a:p>
          <a:p>
            <a:pPr>
              <a:spcBef>
                <a:spcPts val="240"/>
              </a:spcBef>
              <a:tabLst>
                <a:tab pos="8229600" algn="r"/>
              </a:tabLst>
            </a:pPr>
            <a:r>
              <a:rPr lang="nl-NL"/>
              <a:t>Question: E1a. Looking at all the sources of news you have just said that you use, which one is most important to you?</a:t>
            </a:r>
            <a:endParaRPr lang="en-GB"/>
          </a:p>
          <a:p>
            <a:pPr>
              <a:spcBef>
                <a:spcPts val="240"/>
              </a:spcBef>
            </a:pPr>
            <a:r>
              <a:rPr lang="en-GB"/>
              <a:t>Base: All adults 16+ using </a:t>
            </a:r>
            <a:r>
              <a:rPr lang="en-CA"/>
              <a:t>TV/Newspapers/Radio/Internet/Magazines for news </a:t>
            </a:r>
            <a:r>
              <a:rPr lang="en-GB"/>
              <a:t>2021/2020 – Eng=2408/2068, </a:t>
            </a:r>
            <a:br>
              <a:rPr lang="en-GB"/>
            </a:br>
            <a:r>
              <a:rPr lang="en-GB"/>
              <a:t>Scot=290/175, Wales=242/100 </a:t>
            </a:r>
            <a:r>
              <a:rPr lang="en-GB" baseline="30000"/>
              <a:t>-</a:t>
            </a:r>
            <a:r>
              <a:rPr lang="en-GB"/>
              <a:t>, NI=243/74 </a:t>
            </a:r>
            <a:r>
              <a:rPr lang="en-GB" sz="1200" baseline="30000"/>
              <a:t>-</a:t>
            </a:r>
            <a:r>
              <a:rPr lang="en-GB"/>
              <a:t>   </a:t>
            </a:r>
            <a:r>
              <a:rPr lang="en-GB" sz="1200" baseline="30000"/>
              <a:t>-</a:t>
            </a:r>
            <a:r>
              <a:rPr lang="en-GB"/>
              <a:t> 2020 data not shown here as sample size=100/74 </a:t>
            </a:r>
          </a:p>
          <a:p>
            <a:pPr>
              <a:spcBef>
                <a:spcPts val="240"/>
              </a:spcBef>
            </a:pPr>
            <a:r>
              <a:rPr lang="en-GB"/>
              <a:t>Only sources with an incidence of 4%+ in 2021 for the Total sample are shown. </a:t>
            </a:r>
          </a:p>
        </p:txBody>
      </p:sp>
      <p:sp>
        <p:nvSpPr>
          <p:cNvPr id="14" name="TextBox 13">
            <a:extLst>
              <a:ext uri="{FF2B5EF4-FFF2-40B4-BE49-F238E27FC236}">
                <a16:creationId xmlns:a16="http://schemas.microsoft.com/office/drawing/2014/main" id="{5131D3A3-D80A-47D8-A0F9-DCC19E1FEB33}"/>
              </a:ext>
            </a:extLst>
          </p:cNvPr>
          <p:cNvSpPr txBox="1"/>
          <p:nvPr/>
        </p:nvSpPr>
        <p:spPr>
          <a:xfrm>
            <a:off x="7161818" y="6288030"/>
            <a:ext cx="1681315" cy="461665"/>
          </a:xfrm>
          <a:prstGeom prst="rect">
            <a:avLst/>
          </a:prstGeom>
          <a:solidFill>
            <a:schemeClr val="accent5">
              <a:lumMod val="20000"/>
              <a:lumOff val="80000"/>
            </a:schemeClr>
          </a:solidFill>
        </p:spPr>
        <p:txBody>
          <a:bodyPr wrap="square" rtlCol="0">
            <a:spAutoFit/>
          </a:bodyPr>
          <a:lstStyle/>
          <a:p>
            <a:pPr algn="ctr"/>
            <a:r>
              <a:rPr lang="en-GB" sz="1200"/>
              <a:t>2020 and 2021 ONLINE SAMPLE ONLY </a:t>
            </a:r>
          </a:p>
        </p:txBody>
      </p:sp>
      <p:pic>
        <p:nvPicPr>
          <p:cNvPr id="9" name="Picture 8" descr="This chart shows the single most important news source, for news in general, by nation – using the 2021 and 2020 online data.  BBC One is the most important news source in England (20%), Wales (21%) and Northern Ireland (21%). BBC One and the BBC website/app are equally important in Scotland at 15% and 14% respectively">
            <a:extLst>
              <a:ext uri="{FF2B5EF4-FFF2-40B4-BE49-F238E27FC236}">
                <a16:creationId xmlns:a16="http://schemas.microsoft.com/office/drawing/2014/main" id="{1815E8EB-8D69-4B1C-B40C-2FC8E5FB7188}"/>
              </a:ext>
            </a:extLst>
          </p:cNvPr>
          <p:cNvPicPr>
            <a:picLocks noChangeAspect="1"/>
          </p:cNvPicPr>
          <p:nvPr/>
        </p:nvPicPr>
        <p:blipFill>
          <a:blip r:embed="rId3"/>
          <a:stretch>
            <a:fillRect/>
          </a:stretch>
        </p:blipFill>
        <p:spPr>
          <a:xfrm>
            <a:off x="166277" y="1497579"/>
            <a:ext cx="7998645" cy="4487045"/>
          </a:xfrm>
          <a:prstGeom prst="rect">
            <a:avLst/>
          </a:prstGeom>
        </p:spPr>
      </p:pic>
    </p:spTree>
    <p:extLst>
      <p:ext uri="{BB962C8B-B14F-4D97-AF65-F5344CB8AC3E}">
        <p14:creationId xmlns:p14="http://schemas.microsoft.com/office/powerpoint/2010/main" val="10736272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101890" y="1403997"/>
            <a:ext cx="9046078" cy="300991"/>
          </a:xfrm>
          <a:prstGeom prst="rect">
            <a:avLst/>
          </a:prstGeom>
        </p:spPr>
        <p:txBody>
          <a:bodyPr/>
          <a:lstStyle/>
          <a:p>
            <a:pPr lvl="0"/>
            <a:r>
              <a:rPr lang="en-GB" kern="0">
                <a:cs typeface="Arial" pitchFamily="34" charset="0"/>
              </a:rPr>
              <a:t>Level of interest in news about own nation 2021 – by Nation</a:t>
            </a:r>
            <a:br>
              <a:rPr lang="en-GB"/>
            </a:br>
            <a:r>
              <a:rPr lang="en-GB" sz="1100" i="1" kern="0">
                <a:cs typeface="Arial" pitchFamily="34" charset="0"/>
              </a:rPr>
              <a:t>All adults 16+ who follow news</a:t>
            </a:r>
            <a:endParaRPr lang="en-GB" i="1"/>
          </a:p>
        </p:txBody>
      </p:sp>
      <p:sp>
        <p:nvSpPr>
          <p:cNvPr id="7" name="Text Placeholder 6"/>
          <p:cNvSpPr>
            <a:spLocks noGrp="1"/>
          </p:cNvSpPr>
          <p:nvPr>
            <p:ph type="body" sz="quarter" idx="14"/>
          </p:nvPr>
        </p:nvSpPr>
        <p:spPr>
          <a:xfrm>
            <a:off x="53181" y="326991"/>
            <a:ext cx="7502164" cy="705057"/>
          </a:xfrm>
        </p:spPr>
        <p:txBody>
          <a:bodyPr anchor="t" anchorCtr="0"/>
          <a:lstStyle/>
          <a:p>
            <a:pPr>
              <a:lnSpc>
                <a:spcPts val="1800"/>
              </a:lnSpc>
            </a:pPr>
            <a:r>
              <a:rPr lang="en-GB" sz="1800"/>
              <a:t>Adults in Northern Ireland and Scotland are the most likely to say they are ‘very interested’ in news about their nation, whereas those in England and Wales are more likely to be ‘quite interested’</a:t>
            </a:r>
          </a:p>
        </p:txBody>
      </p:sp>
      <p:sp>
        <p:nvSpPr>
          <p:cNvPr id="6" name="Title 1">
            <a:extLst>
              <a:ext uri="{FF2B5EF4-FFF2-40B4-BE49-F238E27FC236}">
                <a16:creationId xmlns:a16="http://schemas.microsoft.com/office/drawing/2014/main" id="{94D01236-440F-4C17-A0F3-83E36C70FCD8}"/>
              </a:ext>
            </a:extLst>
          </p:cNvPr>
          <p:cNvSpPr txBox="1">
            <a:spLocks/>
          </p:cNvSpPr>
          <p:nvPr/>
        </p:nvSpPr>
        <p:spPr>
          <a:xfrm>
            <a:off x="100806" y="1041399"/>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13.8</a:t>
            </a:r>
            <a:br>
              <a:rPr lang="en-GB" sz="1800" b="1">
                <a:latin typeface="+mn-lt"/>
                <a:cs typeface="Arial" pitchFamily="34" charset="0"/>
              </a:rPr>
            </a:br>
            <a:endParaRPr lang="en-GB" sz="1800" b="1">
              <a:latin typeface="+mn-lt"/>
              <a:cs typeface="Arial" pitchFamily="34" charset="0"/>
            </a:endParaRPr>
          </a:p>
        </p:txBody>
      </p:sp>
      <p:pic>
        <p:nvPicPr>
          <p:cNvPr id="3" name="Picture 2" descr="Chart showing the level of interest in news about own nation, by nation. 80% of adults who follow news in England are very interested in news about their nation, less than in Scotland (91%), Northern Ireland (91%) and Wales (87%) ">
            <a:extLst>
              <a:ext uri="{FF2B5EF4-FFF2-40B4-BE49-F238E27FC236}">
                <a16:creationId xmlns:a16="http://schemas.microsoft.com/office/drawing/2014/main" id="{66BFD9C9-8DD6-4618-A579-E3BD93B880DF}"/>
              </a:ext>
            </a:extLst>
          </p:cNvPr>
          <p:cNvPicPr>
            <a:picLocks noChangeAspect="1"/>
          </p:cNvPicPr>
          <p:nvPr/>
        </p:nvPicPr>
        <p:blipFill>
          <a:blip r:embed="rId3"/>
          <a:stretch>
            <a:fillRect/>
          </a:stretch>
        </p:blipFill>
        <p:spPr>
          <a:xfrm>
            <a:off x="36716" y="1864031"/>
            <a:ext cx="9035055" cy="4426080"/>
          </a:xfrm>
          <a:prstGeom prst="rect">
            <a:avLst/>
          </a:prstGeom>
        </p:spPr>
      </p:pic>
      <p:sp>
        <p:nvSpPr>
          <p:cNvPr id="9" name="TextBox 8">
            <a:extLst>
              <a:ext uri="{FF2B5EF4-FFF2-40B4-BE49-F238E27FC236}">
                <a16:creationId xmlns:a16="http://schemas.microsoft.com/office/drawing/2014/main" id="{90DCD8A6-C4BF-4D79-841B-64091735C280}"/>
              </a:ext>
              <a:ext uri="{C183D7F6-B498-43B3-948B-1728B52AA6E4}">
                <adec:decorative xmlns:adec="http://schemas.microsoft.com/office/drawing/2017/decorative" val="0"/>
              </a:ext>
            </a:extLst>
          </p:cNvPr>
          <p:cNvSpPr txBox="1"/>
          <p:nvPr/>
        </p:nvSpPr>
        <p:spPr>
          <a:xfrm>
            <a:off x="1908699" y="5614909"/>
            <a:ext cx="5095785" cy="253916"/>
          </a:xfrm>
          <a:prstGeom prst="rect">
            <a:avLst/>
          </a:prstGeom>
          <a:noFill/>
          <a:ln>
            <a:solidFill>
              <a:schemeClr val="tx1"/>
            </a:solidFill>
          </a:ln>
        </p:spPr>
        <p:txBody>
          <a:bodyPr wrap="square">
            <a:spAutoFit/>
          </a:bodyPr>
          <a:lstStyle/>
          <a:p>
            <a:pPr algn="ctr"/>
            <a:r>
              <a:rPr lang="en-GB" sz="1050"/>
              <a:t>*‘Very/quite interested’ scores in England are lower than those in Scotland, Wales and NI</a:t>
            </a:r>
          </a:p>
        </p:txBody>
      </p:sp>
      <p:sp>
        <p:nvSpPr>
          <p:cNvPr id="13" name="Text Placeholder 4"/>
          <p:cNvSpPr>
            <a:spLocks noGrp="1"/>
          </p:cNvSpPr>
          <p:nvPr>
            <p:ph type="body" sz="quarter" idx="12"/>
          </p:nvPr>
        </p:nvSpPr>
        <p:spPr>
          <a:xfrm>
            <a:off x="11253" y="5977560"/>
            <a:ext cx="9132747" cy="880439"/>
          </a:xfrm>
        </p:spPr>
        <p:txBody>
          <a:bodyPr/>
          <a:lstStyle/>
          <a:p>
            <a:pPr>
              <a:tabLst>
                <a:tab pos="8229600" algn="r"/>
              </a:tabLst>
            </a:pPr>
            <a:r>
              <a:rPr lang="en-CA"/>
              <a:t>Source: Ofcom News Consumption Survey 2021 – </a:t>
            </a:r>
            <a:r>
              <a:rPr lang="en-CA">
                <a:solidFill>
                  <a:srgbClr val="FFFF00"/>
                </a:solidFill>
              </a:rPr>
              <a:t>COMBINED CATI &amp; ONLINE</a:t>
            </a:r>
            <a:r>
              <a:rPr lang="en-CA"/>
              <a:t> sample </a:t>
            </a:r>
            <a:r>
              <a:rPr lang="en-GB"/>
              <a:t>	</a:t>
            </a:r>
          </a:p>
          <a:p>
            <a:r>
              <a:rPr lang="en-GB"/>
              <a:t>Question: </a:t>
            </a:r>
            <a:r>
              <a:rPr lang="en-US"/>
              <a:t>F3. How interested are you in news about &lt;NATION&gt;?</a:t>
            </a:r>
            <a:endParaRPr lang="en-GB"/>
          </a:p>
          <a:p>
            <a:r>
              <a:rPr lang="en-GB"/>
              <a:t>Base: All adults 16+ who follow news 2021 - Total=4499, England=3046, Scotland=518, Wales=466, Northern Ireland=469</a:t>
            </a:r>
          </a:p>
          <a:p>
            <a:endParaRPr lang="en-US"/>
          </a:p>
        </p:txBody>
      </p:sp>
      <p:sp>
        <p:nvSpPr>
          <p:cNvPr id="8" name="TextBox 7">
            <a:extLst>
              <a:ext uri="{FF2B5EF4-FFF2-40B4-BE49-F238E27FC236}">
                <a16:creationId xmlns:a16="http://schemas.microsoft.com/office/drawing/2014/main" id="{295CF739-E67D-4B56-A99A-B84E6B1D9743}"/>
              </a:ext>
            </a:extLst>
          </p:cNvPr>
          <p:cNvSpPr txBox="1"/>
          <p:nvPr/>
        </p:nvSpPr>
        <p:spPr>
          <a:xfrm>
            <a:off x="7014334" y="5997158"/>
            <a:ext cx="1748666" cy="830997"/>
          </a:xfrm>
          <a:prstGeom prst="rect">
            <a:avLst/>
          </a:prstGeom>
          <a:solidFill>
            <a:schemeClr val="accent6"/>
          </a:solidFill>
        </p:spPr>
        <p:txBody>
          <a:bodyPr wrap="square" rtlCol="0">
            <a:spAutoFit/>
          </a:bodyPr>
          <a:lstStyle/>
          <a:p>
            <a:pPr algn="ctr"/>
            <a:r>
              <a:rPr lang="en-GB" sz="1200">
                <a:solidFill>
                  <a:srgbClr val="000000"/>
                </a:solidFill>
              </a:rPr>
              <a:t>Data not comparable to previous surveys, due to Covid-19 enforced methodological changes</a:t>
            </a:r>
          </a:p>
        </p:txBody>
      </p:sp>
    </p:spTree>
    <p:extLst>
      <p:ext uri="{BB962C8B-B14F-4D97-AF65-F5344CB8AC3E}">
        <p14:creationId xmlns:p14="http://schemas.microsoft.com/office/powerpoint/2010/main" val="221252832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2"/>
          <p:cNvSpPr>
            <a:spLocks noGrp="1"/>
          </p:cNvSpPr>
          <p:nvPr>
            <p:ph type="title"/>
          </p:nvPr>
        </p:nvSpPr>
        <p:spPr>
          <a:xfrm>
            <a:off x="106111" y="1352761"/>
            <a:ext cx="9046078" cy="300991"/>
          </a:xfrm>
        </p:spPr>
        <p:txBody>
          <a:bodyPr/>
          <a:lstStyle/>
          <a:p>
            <a:r>
              <a:rPr lang="en-GB" kern="0">
                <a:latin typeface="+mn-lt"/>
                <a:cs typeface="Arial" pitchFamily="34" charset="0"/>
              </a:rPr>
              <a:t>Platforms used to access news about own nation 2021</a:t>
            </a:r>
            <a:br>
              <a:rPr lang="en-GB" kern="0">
                <a:latin typeface="+mn-lt"/>
                <a:cs typeface="Arial" pitchFamily="34" charset="0"/>
              </a:rPr>
            </a:br>
            <a:r>
              <a:rPr lang="en-GB" sz="1100" i="1" kern="0">
                <a:cs typeface="Arial" pitchFamily="34" charset="0"/>
              </a:rPr>
              <a:t>All in Scotland/Wales/N Ireland who follow news</a:t>
            </a:r>
            <a:endParaRPr lang="en-US" i="1" kern="0">
              <a:latin typeface="+mn-lt"/>
              <a:cs typeface="Arial" pitchFamily="34" charset="0"/>
            </a:endParaRPr>
          </a:p>
        </p:txBody>
      </p:sp>
      <p:sp>
        <p:nvSpPr>
          <p:cNvPr id="8" name="Text Placeholder 7"/>
          <p:cNvSpPr>
            <a:spLocks noGrp="1"/>
          </p:cNvSpPr>
          <p:nvPr>
            <p:ph type="body" sz="quarter" idx="14"/>
          </p:nvPr>
        </p:nvSpPr>
        <p:spPr>
          <a:xfrm>
            <a:off x="95246" y="320263"/>
            <a:ext cx="7662763" cy="705057"/>
          </a:xfrm>
        </p:spPr>
        <p:txBody>
          <a:bodyPr anchor="t" anchorCtr="0"/>
          <a:lstStyle/>
          <a:p>
            <a:pPr>
              <a:lnSpc>
                <a:spcPts val="1800"/>
              </a:lnSpc>
              <a:spcBef>
                <a:spcPts val="0"/>
              </a:spcBef>
            </a:pPr>
            <a:r>
              <a:rPr lang="en-GB" sz="1800"/>
              <a:t>TV is the most used platform for accessing news about the nations. </a:t>
            </a:r>
            <a:br>
              <a:rPr lang="en-GB" sz="1800"/>
            </a:br>
            <a:r>
              <a:rPr lang="en-GB" sz="1800"/>
              <a:t>Satisfaction with the quality of news is generally higher for the traditional </a:t>
            </a:r>
          </a:p>
          <a:p>
            <a:pPr>
              <a:lnSpc>
                <a:spcPts val="1800"/>
              </a:lnSpc>
              <a:spcBef>
                <a:spcPts val="0"/>
              </a:spcBef>
            </a:pPr>
            <a:r>
              <a:rPr lang="en-GB" sz="1800"/>
              <a:t>media channels compared to websites/apps and social media </a:t>
            </a:r>
            <a:endParaRPr lang="en-US" sz="1800"/>
          </a:p>
        </p:txBody>
      </p:sp>
      <p:sp>
        <p:nvSpPr>
          <p:cNvPr id="15" name="Title 1">
            <a:extLst>
              <a:ext uri="{FF2B5EF4-FFF2-40B4-BE49-F238E27FC236}">
                <a16:creationId xmlns:a16="http://schemas.microsoft.com/office/drawing/2014/main" id="{DF9FEF17-DA50-4597-ABB8-34794A788253}"/>
              </a:ext>
            </a:extLst>
          </p:cNvPr>
          <p:cNvSpPr txBox="1">
            <a:spLocks/>
          </p:cNvSpPr>
          <p:nvPr/>
        </p:nvSpPr>
        <p:spPr>
          <a:xfrm>
            <a:off x="111071" y="1084636"/>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13.9</a:t>
            </a:r>
            <a:br>
              <a:rPr lang="en-GB" sz="1800" b="1">
                <a:latin typeface="+mn-lt"/>
                <a:cs typeface="Arial" pitchFamily="34" charset="0"/>
              </a:rPr>
            </a:br>
            <a:endParaRPr lang="en-GB" sz="1800" b="1">
              <a:latin typeface="+mn-lt"/>
              <a:cs typeface="Arial" pitchFamily="34" charset="0"/>
            </a:endParaRPr>
          </a:p>
        </p:txBody>
      </p:sp>
      <p:pic>
        <p:nvPicPr>
          <p:cNvPr id="10" name="Picture 9" descr="This chart shows the platforms used to access news about the nations and the satisfaction with the news provided – using the 2021 combined CATI and online data for Scotland, Wales and Northern Ireland.  TV is the most used platform for accessing news about the nations at 62%, followed by word of mouth at 35%, social media at 30% and radio at 27%.  Users of TV, radio, printed newspapers and word of mouth are generally more satisfied with the quality of the news provided, than users of social media">
            <a:extLst>
              <a:ext uri="{FF2B5EF4-FFF2-40B4-BE49-F238E27FC236}">
                <a16:creationId xmlns:a16="http://schemas.microsoft.com/office/drawing/2014/main" id="{6FEC4F32-B880-4275-96F9-BC4FEE213F7A}"/>
              </a:ext>
            </a:extLst>
          </p:cNvPr>
          <p:cNvPicPr>
            <a:picLocks noChangeAspect="1"/>
          </p:cNvPicPr>
          <p:nvPr/>
        </p:nvPicPr>
        <p:blipFill>
          <a:blip r:embed="rId3"/>
          <a:stretch>
            <a:fillRect/>
          </a:stretch>
        </p:blipFill>
        <p:spPr>
          <a:xfrm>
            <a:off x="191644" y="1318054"/>
            <a:ext cx="8760711" cy="4755292"/>
          </a:xfrm>
          <a:prstGeom prst="rect">
            <a:avLst/>
          </a:prstGeom>
        </p:spPr>
      </p:pic>
      <p:sp>
        <p:nvSpPr>
          <p:cNvPr id="7" name="Text Placeholder 6"/>
          <p:cNvSpPr>
            <a:spLocks noGrp="1"/>
          </p:cNvSpPr>
          <p:nvPr>
            <p:ph type="body" sz="quarter" idx="12"/>
          </p:nvPr>
        </p:nvSpPr>
        <p:spPr/>
        <p:txBody>
          <a:bodyPr/>
          <a:lstStyle/>
          <a:p>
            <a:pPr>
              <a:spcBef>
                <a:spcPts val="200"/>
              </a:spcBef>
              <a:tabLst>
                <a:tab pos="8229600" algn="r"/>
              </a:tabLst>
            </a:pPr>
            <a:r>
              <a:rPr lang="en-CA"/>
              <a:t>Source: Ofcom News Consumption Survey 2021 – </a:t>
            </a:r>
            <a:r>
              <a:rPr lang="en-CA">
                <a:solidFill>
                  <a:srgbClr val="FFFF00"/>
                </a:solidFill>
              </a:rPr>
              <a:t>COMBINED CATI &amp; ONLINE</a:t>
            </a:r>
            <a:r>
              <a:rPr lang="en-CA"/>
              <a:t> sample</a:t>
            </a:r>
            <a:endParaRPr lang="en-GB"/>
          </a:p>
          <a:p>
            <a:pPr>
              <a:spcBef>
                <a:spcPts val="200"/>
              </a:spcBef>
              <a:tabLst>
                <a:tab pos="8229600" algn="r"/>
              </a:tabLst>
            </a:pPr>
            <a:r>
              <a:rPr lang="en-GB"/>
              <a:t>Question: F4.</a:t>
            </a:r>
            <a:r>
              <a:rPr lang="en-US"/>
              <a:t> </a:t>
            </a:r>
            <a:r>
              <a:rPr lang="nl-NL"/>
              <a:t>Thinking particularly about your source of news for what is going on in NATION, which of the following do you use?</a:t>
            </a:r>
            <a:r>
              <a:rPr lang="en-US"/>
              <a:t> </a:t>
            </a:r>
            <a:br>
              <a:rPr lang="en-US"/>
            </a:br>
            <a:r>
              <a:rPr lang="en-GB"/>
              <a:t>Base: All adults 16+ who follow news in Scotland/Wales/N Ireland – 2021=1453</a:t>
            </a:r>
          </a:p>
          <a:p>
            <a:pPr>
              <a:spcBef>
                <a:spcPts val="200"/>
              </a:spcBef>
            </a:pPr>
            <a:r>
              <a:rPr lang="en-US"/>
              <a:t>F5. How satisfied are you with the quality of the news about NATION available from [source]?  </a:t>
            </a:r>
            <a:br>
              <a:rPr lang="en-US"/>
            </a:br>
            <a:r>
              <a:rPr lang="en-US"/>
              <a:t>Base: All </a:t>
            </a:r>
            <a:r>
              <a:rPr lang="en-GB"/>
              <a:t>using each source – 2021=123-891       *sample size &lt;100.    </a:t>
            </a:r>
          </a:p>
          <a:p>
            <a:pPr>
              <a:spcBef>
                <a:spcPts val="200"/>
              </a:spcBef>
            </a:pPr>
            <a:endParaRPr lang="en-US"/>
          </a:p>
        </p:txBody>
      </p:sp>
      <p:sp>
        <p:nvSpPr>
          <p:cNvPr id="20" name="TextBox 19">
            <a:extLst>
              <a:ext uri="{FF2B5EF4-FFF2-40B4-BE49-F238E27FC236}">
                <a16:creationId xmlns:a16="http://schemas.microsoft.com/office/drawing/2014/main" id="{232D4286-65A7-476D-9D5D-C9263E85064F}"/>
              </a:ext>
            </a:extLst>
          </p:cNvPr>
          <p:cNvSpPr txBox="1"/>
          <p:nvPr/>
        </p:nvSpPr>
        <p:spPr>
          <a:xfrm>
            <a:off x="7014334" y="5997158"/>
            <a:ext cx="1748666" cy="830997"/>
          </a:xfrm>
          <a:prstGeom prst="rect">
            <a:avLst/>
          </a:prstGeom>
          <a:solidFill>
            <a:schemeClr val="accent6"/>
          </a:solidFill>
        </p:spPr>
        <p:txBody>
          <a:bodyPr wrap="square" rtlCol="0">
            <a:spAutoFit/>
          </a:bodyPr>
          <a:lstStyle/>
          <a:p>
            <a:pPr algn="ctr"/>
            <a:r>
              <a:rPr lang="en-GB" sz="1200">
                <a:solidFill>
                  <a:srgbClr val="000000"/>
                </a:solidFill>
              </a:rPr>
              <a:t>Data not comparable to previous surveys, due to Covid-19 enforced methodological changes</a:t>
            </a:r>
          </a:p>
        </p:txBody>
      </p:sp>
    </p:spTree>
    <p:extLst>
      <p:ext uri="{BB962C8B-B14F-4D97-AF65-F5344CB8AC3E}">
        <p14:creationId xmlns:p14="http://schemas.microsoft.com/office/powerpoint/2010/main" val="29252830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2"/>
          <p:cNvSpPr>
            <a:spLocks noGrp="1"/>
          </p:cNvSpPr>
          <p:nvPr>
            <p:ph type="title"/>
          </p:nvPr>
        </p:nvSpPr>
        <p:spPr>
          <a:xfrm>
            <a:off x="102930" y="1357609"/>
            <a:ext cx="9046078" cy="300991"/>
          </a:xfrm>
        </p:spPr>
        <p:txBody>
          <a:bodyPr/>
          <a:lstStyle/>
          <a:p>
            <a:r>
              <a:rPr lang="en-GB" kern="0">
                <a:latin typeface="+mn-lt"/>
                <a:cs typeface="Arial" pitchFamily="34" charset="0"/>
              </a:rPr>
              <a:t>Platforms used to access news about own nation 2021 – by Nation</a:t>
            </a:r>
            <a:br>
              <a:rPr lang="en-GB" kern="0">
                <a:latin typeface="+mn-lt"/>
                <a:cs typeface="Arial" pitchFamily="34" charset="0"/>
              </a:rPr>
            </a:br>
            <a:r>
              <a:rPr lang="en-GB" sz="1100" i="1" kern="0">
                <a:cs typeface="Arial" pitchFamily="34" charset="0"/>
              </a:rPr>
              <a:t>All in Scotland/Wales/N Ireland  who follow news</a:t>
            </a:r>
            <a:endParaRPr lang="en-US" i="1" kern="0">
              <a:latin typeface="+mn-lt"/>
              <a:cs typeface="Arial" pitchFamily="34" charset="0"/>
            </a:endParaRPr>
          </a:p>
        </p:txBody>
      </p:sp>
      <p:sp>
        <p:nvSpPr>
          <p:cNvPr id="8" name="Text Placeholder 7"/>
          <p:cNvSpPr>
            <a:spLocks noGrp="1"/>
          </p:cNvSpPr>
          <p:nvPr>
            <p:ph type="body" sz="quarter" idx="14"/>
          </p:nvPr>
        </p:nvSpPr>
        <p:spPr>
          <a:xfrm>
            <a:off x="102930" y="336342"/>
            <a:ext cx="7632400" cy="705057"/>
          </a:xfrm>
        </p:spPr>
        <p:txBody>
          <a:bodyPr anchor="t" anchorCtr="0"/>
          <a:lstStyle/>
          <a:p>
            <a:pPr>
              <a:lnSpc>
                <a:spcPts val="1800"/>
              </a:lnSpc>
            </a:pPr>
            <a:r>
              <a:rPr lang="en-GB" sz="1800"/>
              <a:t>TV is the most popular platform for accessing news about the nations, although more popular in Northern Ireland and Scotland than in Wales</a:t>
            </a:r>
            <a:endParaRPr lang="en-US" sz="1800"/>
          </a:p>
        </p:txBody>
      </p:sp>
      <p:sp>
        <p:nvSpPr>
          <p:cNvPr id="24" name="Title 1">
            <a:extLst>
              <a:ext uri="{FF2B5EF4-FFF2-40B4-BE49-F238E27FC236}">
                <a16:creationId xmlns:a16="http://schemas.microsoft.com/office/drawing/2014/main" id="{ECC72886-74C5-4823-9796-99D094E3220B}"/>
              </a:ext>
            </a:extLst>
          </p:cNvPr>
          <p:cNvSpPr txBox="1">
            <a:spLocks/>
          </p:cNvSpPr>
          <p:nvPr/>
        </p:nvSpPr>
        <p:spPr>
          <a:xfrm>
            <a:off x="102930" y="1050343"/>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13.10</a:t>
            </a:r>
            <a:br>
              <a:rPr lang="en-GB" sz="1800" b="1">
                <a:latin typeface="+mn-lt"/>
                <a:cs typeface="Arial" pitchFamily="34" charset="0"/>
              </a:rPr>
            </a:br>
            <a:endParaRPr lang="en-GB" sz="1800" b="1">
              <a:latin typeface="+mn-lt"/>
              <a:cs typeface="Arial" pitchFamily="34" charset="0"/>
            </a:endParaRPr>
          </a:p>
        </p:txBody>
      </p:sp>
      <p:pic>
        <p:nvPicPr>
          <p:cNvPr id="5" name="Picture 4" descr="This chart shows the sources used to access news about the nations – using the 2021 combined CATI and online data for Scotland, Wales and Northern Ireland.  TV is the most used platform for accessing news, although more popular in Northern Ireland (66%) and Scotland (65%) than in Wales (56%). Radio is more popular in Northern Ireland (38%) than it is in Scotland (26%) and Wales (22%)">
            <a:extLst>
              <a:ext uri="{FF2B5EF4-FFF2-40B4-BE49-F238E27FC236}">
                <a16:creationId xmlns:a16="http://schemas.microsoft.com/office/drawing/2014/main" id="{F6D8D5E0-DB77-4639-90BB-E5B2E83979C3}"/>
              </a:ext>
            </a:extLst>
          </p:cNvPr>
          <p:cNvPicPr>
            <a:picLocks noChangeAspect="1"/>
          </p:cNvPicPr>
          <p:nvPr/>
        </p:nvPicPr>
        <p:blipFill>
          <a:blip r:embed="rId3"/>
          <a:stretch>
            <a:fillRect/>
          </a:stretch>
        </p:blipFill>
        <p:spPr>
          <a:xfrm>
            <a:off x="129386" y="1752889"/>
            <a:ext cx="9077731" cy="4346825"/>
          </a:xfrm>
          <a:prstGeom prst="rect">
            <a:avLst/>
          </a:prstGeom>
        </p:spPr>
      </p:pic>
      <p:sp>
        <p:nvSpPr>
          <p:cNvPr id="7" name="Text Placeholder 6"/>
          <p:cNvSpPr>
            <a:spLocks noGrp="1"/>
          </p:cNvSpPr>
          <p:nvPr>
            <p:ph type="body" sz="quarter" idx="12"/>
          </p:nvPr>
        </p:nvSpPr>
        <p:spPr>
          <a:xfrm>
            <a:off x="0" y="5977561"/>
            <a:ext cx="8665203" cy="880439"/>
          </a:xfrm>
        </p:spPr>
        <p:txBody>
          <a:bodyPr/>
          <a:lstStyle/>
          <a:p>
            <a:pPr>
              <a:spcBef>
                <a:spcPts val="200"/>
              </a:spcBef>
              <a:tabLst>
                <a:tab pos="8229600" algn="r"/>
              </a:tabLst>
            </a:pPr>
            <a:r>
              <a:rPr lang="en-CA"/>
              <a:t>Source: Ofcom News Consumption Survey 2021 – </a:t>
            </a:r>
            <a:r>
              <a:rPr lang="en-CA">
                <a:solidFill>
                  <a:srgbClr val="FFFF00"/>
                </a:solidFill>
              </a:rPr>
              <a:t>COMBINED CATI &amp; ONLINE</a:t>
            </a:r>
            <a:r>
              <a:rPr lang="en-CA"/>
              <a:t> sample </a:t>
            </a:r>
            <a:r>
              <a:rPr lang="en-GB"/>
              <a:t>	</a:t>
            </a:r>
            <a:r>
              <a:rPr lang="en-US"/>
              <a:t> </a:t>
            </a:r>
          </a:p>
          <a:p>
            <a:pPr>
              <a:spcBef>
                <a:spcPts val="200"/>
              </a:spcBef>
              <a:tabLst>
                <a:tab pos="8229600" algn="r"/>
              </a:tabLst>
            </a:pPr>
            <a:r>
              <a:rPr lang="en-GB"/>
              <a:t>Question: F4.</a:t>
            </a:r>
            <a:r>
              <a:rPr lang="en-US"/>
              <a:t> </a:t>
            </a:r>
            <a:r>
              <a:rPr lang="nl-NL"/>
              <a:t>Thinking particularly about your source of news for what is going on in NATION, which of the following do you use?</a:t>
            </a:r>
            <a:r>
              <a:rPr lang="en-US"/>
              <a:t> </a:t>
            </a:r>
          </a:p>
          <a:p>
            <a:pPr>
              <a:spcBef>
                <a:spcPts val="200"/>
              </a:spcBef>
            </a:pPr>
            <a:r>
              <a:rPr lang="en-GB"/>
              <a:t>Base: All adults 16+ who follow news – Scotland=518, Wales=466, N Ireland=469</a:t>
            </a:r>
          </a:p>
          <a:p>
            <a:pPr>
              <a:spcBef>
                <a:spcPts val="200"/>
              </a:spcBef>
            </a:pPr>
            <a:endParaRPr lang="en-GB"/>
          </a:p>
        </p:txBody>
      </p:sp>
      <p:sp>
        <p:nvSpPr>
          <p:cNvPr id="16" name="TextBox 15">
            <a:extLst>
              <a:ext uri="{FF2B5EF4-FFF2-40B4-BE49-F238E27FC236}">
                <a16:creationId xmlns:a16="http://schemas.microsoft.com/office/drawing/2014/main" id="{ACBF695D-925A-46FB-9BD3-232D8655B992}"/>
              </a:ext>
            </a:extLst>
          </p:cNvPr>
          <p:cNvSpPr txBox="1"/>
          <p:nvPr/>
        </p:nvSpPr>
        <p:spPr>
          <a:xfrm>
            <a:off x="7014334" y="5997158"/>
            <a:ext cx="1748666" cy="830997"/>
          </a:xfrm>
          <a:prstGeom prst="rect">
            <a:avLst/>
          </a:prstGeom>
          <a:solidFill>
            <a:schemeClr val="accent6"/>
          </a:solidFill>
        </p:spPr>
        <p:txBody>
          <a:bodyPr wrap="square" rtlCol="0">
            <a:spAutoFit/>
          </a:bodyPr>
          <a:lstStyle/>
          <a:p>
            <a:pPr algn="ctr"/>
            <a:r>
              <a:rPr lang="en-GB" sz="1200">
                <a:solidFill>
                  <a:srgbClr val="000000"/>
                </a:solidFill>
              </a:rPr>
              <a:t>Data not comparable to previous surveys, due to Covid-19 enforced methodological changes</a:t>
            </a:r>
          </a:p>
        </p:txBody>
      </p:sp>
    </p:spTree>
    <p:extLst>
      <p:ext uri="{BB962C8B-B14F-4D97-AF65-F5344CB8AC3E}">
        <p14:creationId xmlns:p14="http://schemas.microsoft.com/office/powerpoint/2010/main" val="107114902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90831" y="1331123"/>
            <a:ext cx="9046078" cy="300991"/>
          </a:xfrm>
          <a:prstGeom prst="rect">
            <a:avLst/>
          </a:prstGeom>
        </p:spPr>
        <p:txBody>
          <a:bodyPr/>
          <a:lstStyle/>
          <a:p>
            <a:pPr>
              <a:tabLst>
                <a:tab pos="4914900" algn="l"/>
              </a:tabLst>
            </a:pPr>
            <a:r>
              <a:rPr lang="en-GB"/>
              <a:t>Sources used to access news about own nation</a:t>
            </a:r>
            <a:br>
              <a:rPr lang="en-GB" kern="0">
                <a:cs typeface="Arial" pitchFamily="34" charset="0"/>
              </a:rPr>
            </a:br>
            <a:r>
              <a:rPr lang="en-GB" sz="1100" i="1" kern="0">
                <a:cs typeface="Arial" pitchFamily="34" charset="0"/>
              </a:rPr>
              <a:t> All adults 16+ using </a:t>
            </a:r>
            <a:r>
              <a:rPr lang="en-CA" sz="1100" i="1" kern="0">
                <a:cs typeface="Arial" pitchFamily="34" charset="0"/>
              </a:rPr>
              <a:t>TV/Newspapers/Radio/Internet/Magazine for news </a:t>
            </a:r>
            <a:br>
              <a:rPr lang="en-GB" sz="1100" i="1" kern="0">
                <a:cs typeface="Arial" pitchFamily="34" charset="0"/>
              </a:rPr>
            </a:br>
            <a:endParaRPr lang="en-GB" sz="1100" i="1" kern="0">
              <a:cs typeface="Arial" pitchFamily="34" charset="0"/>
            </a:endParaRPr>
          </a:p>
        </p:txBody>
      </p:sp>
      <p:sp>
        <p:nvSpPr>
          <p:cNvPr id="7" name="Text Placeholder 6"/>
          <p:cNvSpPr>
            <a:spLocks noGrp="1"/>
          </p:cNvSpPr>
          <p:nvPr>
            <p:ph type="body" sz="quarter" idx="14"/>
          </p:nvPr>
        </p:nvSpPr>
        <p:spPr>
          <a:xfrm>
            <a:off x="40792" y="337270"/>
            <a:ext cx="7727489" cy="705057"/>
          </a:xfrm>
        </p:spPr>
        <p:txBody>
          <a:bodyPr anchor="t" anchorCtr="0"/>
          <a:lstStyle/>
          <a:p>
            <a:pPr>
              <a:lnSpc>
                <a:spcPts val="1800"/>
              </a:lnSpc>
            </a:pPr>
            <a:r>
              <a:rPr lang="en-GB" sz="1800"/>
              <a:t>BBC One is the most used news source in England and Wales for accessing news about the Nation, whereas STV is most used in Scotland and UTV and BBC One are the most used in Northern Ireland </a:t>
            </a:r>
          </a:p>
          <a:p>
            <a:pPr>
              <a:lnSpc>
                <a:spcPts val="1800"/>
              </a:lnSpc>
            </a:pPr>
            <a:endParaRPr lang="en-US" sz="1800"/>
          </a:p>
        </p:txBody>
      </p:sp>
      <p:sp>
        <p:nvSpPr>
          <p:cNvPr id="11" name="Title 1">
            <a:extLst>
              <a:ext uri="{FF2B5EF4-FFF2-40B4-BE49-F238E27FC236}">
                <a16:creationId xmlns:a16="http://schemas.microsoft.com/office/drawing/2014/main" id="{1992FC17-FDD9-404A-8B9B-879044AF5E29}"/>
              </a:ext>
            </a:extLst>
          </p:cNvPr>
          <p:cNvSpPr txBox="1">
            <a:spLocks/>
          </p:cNvSpPr>
          <p:nvPr/>
        </p:nvSpPr>
        <p:spPr>
          <a:xfrm>
            <a:off x="87061" y="1096807"/>
            <a:ext cx="9046078" cy="300991"/>
          </a:xfrm>
          <a:prstGeom prst="rect">
            <a:avLst/>
          </a:prstGeom>
        </p:spPr>
        <p:txBody>
          <a:bodyPr/>
          <a:lstStyle>
            <a:lvl1pPr algn="l" defTabSz="457200" rtl="0" eaLnBrk="1" latinLnBrk="0" hangingPunct="1">
              <a:spcBef>
                <a:spcPct val="0"/>
              </a:spcBef>
              <a:buNone/>
              <a:defRPr sz="1600" b="0" kern="1200">
                <a:solidFill>
                  <a:schemeClr val="tx1"/>
                </a:solidFill>
                <a:effectLst/>
                <a:latin typeface="+mj-lt"/>
                <a:ea typeface="+mj-ea"/>
                <a:cs typeface="+mj-cs"/>
              </a:defRPr>
            </a:lvl1pPr>
          </a:lstStyle>
          <a:p>
            <a:r>
              <a:rPr lang="en-GB" sz="1800" b="1">
                <a:latin typeface="+mn-lt"/>
                <a:cs typeface="Arial" pitchFamily="34" charset="0"/>
              </a:rPr>
              <a:t>Figure 13.11</a:t>
            </a:r>
            <a:br>
              <a:rPr lang="en-GB" sz="1800" b="1">
                <a:latin typeface="+mn-lt"/>
                <a:cs typeface="Arial" pitchFamily="34" charset="0"/>
              </a:rPr>
            </a:br>
            <a:endParaRPr lang="en-GB" sz="1800" b="1">
              <a:latin typeface="+mn-lt"/>
              <a:cs typeface="Arial" pitchFamily="34" charset="0"/>
            </a:endParaRPr>
          </a:p>
        </p:txBody>
      </p:sp>
      <p:sp>
        <p:nvSpPr>
          <p:cNvPr id="13" name="Text Placeholder 4"/>
          <p:cNvSpPr>
            <a:spLocks noGrp="1"/>
          </p:cNvSpPr>
          <p:nvPr>
            <p:ph type="body" sz="quarter" idx="12"/>
          </p:nvPr>
        </p:nvSpPr>
        <p:spPr>
          <a:xfrm>
            <a:off x="11253" y="5977560"/>
            <a:ext cx="8969981" cy="880439"/>
          </a:xfrm>
        </p:spPr>
        <p:txBody>
          <a:bodyPr/>
          <a:lstStyle/>
          <a:p>
            <a:pPr>
              <a:spcBef>
                <a:spcPts val="100"/>
              </a:spcBef>
              <a:tabLst>
                <a:tab pos="8697913" algn="r"/>
              </a:tabLst>
            </a:pPr>
            <a:r>
              <a:rPr lang="en-CA"/>
              <a:t>Source: Ofcom News Consumption Survey 2021 – ONLINE sample only	</a:t>
            </a:r>
            <a:r>
              <a:rPr lang="en-US"/>
              <a:t>Green/red triangles </a:t>
            </a:r>
            <a:r>
              <a:rPr lang="en-GB"/>
              <a:t>indicate statistically significant differences between 2021 and 2020</a:t>
            </a:r>
          </a:p>
          <a:p>
            <a:pPr>
              <a:spcBef>
                <a:spcPts val="100"/>
              </a:spcBef>
              <a:tabLst>
                <a:tab pos="8697913" algn="r"/>
              </a:tabLst>
            </a:pPr>
            <a:r>
              <a:rPr lang="en-GB"/>
              <a:t>Question: </a:t>
            </a:r>
            <a:r>
              <a:rPr lang="en-US"/>
              <a:t>F6. From which of the following sources do you get news about what is going on in your NATION nowadays?</a:t>
            </a:r>
          </a:p>
          <a:p>
            <a:pPr>
              <a:spcBef>
                <a:spcPts val="100"/>
              </a:spcBef>
            </a:pPr>
            <a:r>
              <a:rPr lang="en-GB"/>
              <a:t>Base: All adults 16+ using </a:t>
            </a:r>
            <a:r>
              <a:rPr lang="en-CA"/>
              <a:t>TV/Newspapers/Radio/Internet/Magazine for news </a:t>
            </a:r>
            <a:r>
              <a:rPr lang="en-GB"/>
              <a:t>- England=2408, Scotland=290, </a:t>
            </a:r>
            <a:br>
              <a:rPr lang="en-GB"/>
            </a:br>
            <a:r>
              <a:rPr lang="en-GB"/>
              <a:t>Wales=242, Northern Ireland=243		 Only sources with an incidence of &gt;6% in each Nation are shown</a:t>
            </a:r>
          </a:p>
          <a:p>
            <a:pPr>
              <a:spcBef>
                <a:spcPts val="240"/>
              </a:spcBef>
            </a:pPr>
            <a:endParaRPr lang="en-GB"/>
          </a:p>
        </p:txBody>
      </p:sp>
      <p:sp>
        <p:nvSpPr>
          <p:cNvPr id="27" name="TextBox 26">
            <a:extLst>
              <a:ext uri="{FF2B5EF4-FFF2-40B4-BE49-F238E27FC236}">
                <a16:creationId xmlns:a16="http://schemas.microsoft.com/office/drawing/2014/main" id="{969D0A4F-57A6-47A0-8CFF-AA41E95F5195}"/>
              </a:ext>
            </a:extLst>
          </p:cNvPr>
          <p:cNvSpPr txBox="1"/>
          <p:nvPr/>
        </p:nvSpPr>
        <p:spPr>
          <a:xfrm>
            <a:off x="7161818" y="6288030"/>
            <a:ext cx="1681315" cy="461665"/>
          </a:xfrm>
          <a:prstGeom prst="rect">
            <a:avLst/>
          </a:prstGeom>
          <a:solidFill>
            <a:schemeClr val="accent5">
              <a:lumMod val="20000"/>
              <a:lumOff val="80000"/>
            </a:schemeClr>
          </a:solidFill>
        </p:spPr>
        <p:txBody>
          <a:bodyPr wrap="square" rtlCol="0">
            <a:spAutoFit/>
          </a:bodyPr>
          <a:lstStyle/>
          <a:p>
            <a:pPr algn="ctr"/>
            <a:r>
              <a:rPr lang="en-GB" sz="1200"/>
              <a:t>2020 and 2021 ONLINE SAMPLE ONLY </a:t>
            </a:r>
          </a:p>
        </p:txBody>
      </p:sp>
      <p:pic>
        <p:nvPicPr>
          <p:cNvPr id="8" name="Picture 7" descr="This chart shows the sources used to access news about the nations – using the 2021 and 2020 online data.  BBC One is the most used news source in England (33% in 2021) and Wales (33%), whereas STV (36%) is most used in Scotland and UTV (50%) and BBC One (45%) are the most used sources in Northern Ireland">
            <a:extLst>
              <a:ext uri="{FF2B5EF4-FFF2-40B4-BE49-F238E27FC236}">
                <a16:creationId xmlns:a16="http://schemas.microsoft.com/office/drawing/2014/main" id="{F9B47542-E143-4677-814C-31C3896A8790}"/>
              </a:ext>
            </a:extLst>
          </p:cNvPr>
          <p:cNvPicPr>
            <a:picLocks noChangeAspect="1"/>
          </p:cNvPicPr>
          <p:nvPr/>
        </p:nvPicPr>
        <p:blipFill>
          <a:blip r:embed="rId3"/>
          <a:stretch>
            <a:fillRect/>
          </a:stretch>
        </p:blipFill>
        <p:spPr>
          <a:xfrm>
            <a:off x="127631" y="1912317"/>
            <a:ext cx="8888738" cy="3956647"/>
          </a:xfrm>
          <a:prstGeom prst="rect">
            <a:avLst/>
          </a:prstGeom>
        </p:spPr>
      </p:pic>
    </p:spTree>
    <p:extLst>
      <p:ext uri="{BB962C8B-B14F-4D97-AF65-F5344CB8AC3E}">
        <p14:creationId xmlns:p14="http://schemas.microsoft.com/office/powerpoint/2010/main" val="78081209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552" y="2780928"/>
            <a:ext cx="7886700" cy="1080120"/>
          </a:xfrm>
        </p:spPr>
        <p:txBody>
          <a:bodyPr/>
          <a:lstStyle/>
          <a:p>
            <a:r>
              <a:rPr lang="en-GB"/>
              <a:t>Current affairs</a:t>
            </a:r>
          </a:p>
        </p:txBody>
      </p:sp>
    </p:spTree>
    <p:extLst>
      <p:ext uri="{BB962C8B-B14F-4D97-AF65-F5344CB8AC3E}">
        <p14:creationId xmlns:p14="http://schemas.microsoft.com/office/powerpoint/2010/main" val="195855117"/>
      </p:ext>
    </p:extLst>
  </p:cSld>
  <p:clrMapOvr>
    <a:masterClrMapping/>
  </p:clrMapOvr>
</p:sld>
</file>

<file path=ppt/theme/theme1.xml><?xml version="1.0" encoding="utf-8"?>
<a:theme xmlns:a="http://schemas.openxmlformats.org/drawingml/2006/main" name="Ofcom Corporate PPT">
  <a:themeElements>
    <a:clrScheme name="Ofcom 2017">
      <a:dk1>
        <a:srgbClr val="38393A"/>
      </a:dk1>
      <a:lt1>
        <a:sysClr val="window" lastClr="FFFFFF"/>
      </a:lt1>
      <a:dk2>
        <a:srgbClr val="532A59"/>
      </a:dk2>
      <a:lt2>
        <a:srgbClr val="81275E"/>
      </a:lt2>
      <a:accent1>
        <a:srgbClr val="B6CA4F"/>
      </a:accent1>
      <a:accent2>
        <a:srgbClr val="AE153B"/>
      </a:accent2>
      <a:accent3>
        <a:srgbClr val="C51360"/>
      </a:accent3>
      <a:accent4>
        <a:srgbClr val="0F9EB1"/>
      </a:accent4>
      <a:accent5>
        <a:srgbClr val="E8B738"/>
      </a:accent5>
      <a:accent6>
        <a:srgbClr val="E27B29"/>
      </a:accent6>
      <a:hlink>
        <a:srgbClr val="25498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2"/>
          </a:solid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plate for Quant Chart Decks - 2017  -  Read-Only" id="{367F6288-28BA-4D3E-BBDA-E506211A49BD}" vid="{82308807-BB76-4C95-8739-E55AEB8F74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9069ab6e-cbb1-4306-ad7e-01a48c91ef8b" ContentTypeId="0x010100CAA12C5105342047A1E5FE66CBFB4107B3" PreviousValue="false"/>
</file>

<file path=customXml/item3.xml><?xml version="1.0" encoding="utf-8"?>
<p:properties xmlns:p="http://schemas.microsoft.com/office/2006/metadata/properties" xmlns:xsi="http://www.w3.org/2001/XMLSchema-instance" xmlns:pc="http://schemas.microsoft.com/office/infopath/2007/PartnerControls">
  <documentManagement>
    <ReceivedTime xmlns="341f3a21-500e-418d-b220-102a9842abf4" xsi:nil="true"/>
    <SentOn xmlns="341f3a21-500e-418d-b220-102a9842abf4" xsi:nil="true"/>
    <Attach_x0020_count xmlns="4e63d6d3-ad65-4617-8f4e-78795943176f" xsi:nil="true"/>
    <Classification xmlns="c5f543e3-8063-4253-bd42-47ca496057f8" xsi:nil="true"/>
    <To xmlns="341f3a21-500e-418d-b220-102a9842abf4" xsi:nil="true"/>
    <mvFrom xmlns="c5f543e3-8063-4253-bd42-47ca496057f8" xsi:nil="true"/>
  </documentManagement>
</p:properties>
</file>

<file path=customXml/item4.xml><?xml version="1.0" encoding="utf-8"?>
<ct:contentTypeSchema xmlns:ct="http://schemas.microsoft.com/office/2006/metadata/contentType" xmlns:ma="http://schemas.microsoft.com/office/2006/metadata/properties/metaAttributes" ct:_="" ma:_="" ma:contentTypeName="Project document" ma:contentTypeID="0x010100CAA12C5105342047A1E5FE66CBFB4107B300DD2EFBCE36997D44BC7BB0FB172EEE65" ma:contentTypeVersion="8" ma:contentTypeDescription="general document relating to project&#10;" ma:contentTypeScope="" ma:versionID="52cf3e434e5b235626eebd61898da654">
  <xsd:schema xmlns:xsd="http://www.w3.org/2001/XMLSchema" xmlns:xs="http://www.w3.org/2001/XMLSchema" xmlns:p="http://schemas.microsoft.com/office/2006/metadata/properties" xmlns:ns3="c5f543e3-8063-4253-bd42-47ca496057f8" xmlns:ns4="341f3a21-500e-418d-b220-102a9842abf4" xmlns:ns5="4e63d6d3-ad65-4617-8f4e-78795943176f" targetNamespace="http://schemas.microsoft.com/office/2006/metadata/properties" ma:root="true" ma:fieldsID="54bae27713031ba2b03a43da47a7fbb9" ns3:_="" ns4:_="" ns5:_="">
    <xsd:import namespace="c5f543e3-8063-4253-bd42-47ca496057f8"/>
    <xsd:import namespace="341f3a21-500e-418d-b220-102a9842abf4"/>
    <xsd:import namespace="4e63d6d3-ad65-4617-8f4e-78795943176f"/>
    <xsd:element name="properties">
      <xsd:complexType>
        <xsd:sequence>
          <xsd:element name="documentManagement">
            <xsd:complexType>
              <xsd:all>
                <xsd:element ref="ns3:Classification" minOccurs="0"/>
                <xsd:element ref="ns4:ReceivedTime" minOccurs="0"/>
                <xsd:element ref="ns5:Attach_x0020_count" minOccurs="0"/>
                <xsd:element ref="ns4:To" minOccurs="0"/>
                <xsd:element ref="ns4:SentOn" minOccurs="0"/>
                <xsd:element ref="ns3:mvFro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f543e3-8063-4253-bd42-47ca496057f8" elementFormDefault="qualified">
    <xsd:import namespace="http://schemas.microsoft.com/office/2006/documentManagement/types"/>
    <xsd:import namespace="http://schemas.microsoft.com/office/infopath/2007/PartnerControls"/>
    <xsd:element name="Classification" ma:index="9" nillable="true" ma:displayName="Classification" ma:format="Dropdown" ma:internalName="Classification">
      <xsd:simpleType>
        <xsd:restriction base="dms:Choice">
          <xsd:enumeration value="PROTECTED"/>
          <xsd:enumeration value="CONFIDENTIAL"/>
          <xsd:enumeration value="HIGHLY SENSITIVE"/>
        </xsd:restriction>
      </xsd:simpleType>
    </xsd:element>
    <xsd:element name="mvFrom" ma:index="14" nillable="true" ma:displayName="From" ma:description="Auto-populated by saved email" ma:internalName="mvFrom">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1f3a21-500e-418d-b220-102a9842abf4" elementFormDefault="qualified">
    <xsd:import namespace="http://schemas.microsoft.com/office/2006/documentManagement/types"/>
    <xsd:import namespace="http://schemas.microsoft.com/office/infopath/2007/PartnerControls"/>
    <xsd:element name="ReceivedTime" ma:index="10" nillable="true" ma:displayName="ReceivedTime" ma:description="Auto-populated by saved email" ma:format="DateTime" ma:internalName="ReceivedTime">
      <xsd:simpleType>
        <xsd:restriction base="dms:DateTime"/>
      </xsd:simpleType>
    </xsd:element>
    <xsd:element name="To" ma:index="12" nillable="true" ma:displayName="To" ma:description="Auto-populated by saved email" ma:internalName="To">
      <xsd:simpleType>
        <xsd:restriction base="dms:Text">
          <xsd:maxLength value="255"/>
        </xsd:restriction>
      </xsd:simpleType>
    </xsd:element>
    <xsd:element name="SentOn" ma:index="13" nillable="true" ma:displayName="SentOn" ma:description="Auto-populated by saved email" ma:format="DateTime" ma:internalName="SentOn">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e63d6d3-ad65-4617-8f4e-78795943176f" elementFormDefault="qualified">
    <xsd:import namespace="http://schemas.microsoft.com/office/2006/documentManagement/types"/>
    <xsd:import namespace="http://schemas.microsoft.com/office/infopath/2007/PartnerControls"/>
    <xsd:element name="Attach_x0020_count" ma:index="11" nillable="true" ma:displayName="Attach count" ma:decimals="0" ma:description="Auto-populated by saved email" ma:internalName="Attach_x0020_count">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A8C45C-0D8B-4BF7-816C-747E93ACE688}">
  <ds:schemaRefs>
    <ds:schemaRef ds:uri="http://schemas.microsoft.com/sharepoint/v3/contenttype/forms"/>
  </ds:schemaRefs>
</ds:datastoreItem>
</file>

<file path=customXml/itemProps2.xml><?xml version="1.0" encoding="utf-8"?>
<ds:datastoreItem xmlns:ds="http://schemas.openxmlformats.org/officeDocument/2006/customXml" ds:itemID="{07E6CF4C-2183-43A7-8F46-53401E1EAEBC}">
  <ds:schemaRefs>
    <ds:schemaRef ds:uri="Microsoft.SharePoint.Taxonomy.ContentTypeSync"/>
  </ds:schemaRefs>
</ds:datastoreItem>
</file>

<file path=customXml/itemProps3.xml><?xml version="1.0" encoding="utf-8"?>
<ds:datastoreItem xmlns:ds="http://schemas.openxmlformats.org/officeDocument/2006/customXml" ds:itemID="{E96C7E6E-FCE9-4634-8B58-9D76356D6806}">
  <ds:schemaRefs>
    <ds:schemaRef ds:uri="341f3a21-500e-418d-b220-102a9842abf4"/>
    <ds:schemaRef ds:uri="4e63d6d3-ad65-4617-8f4e-78795943176f"/>
    <ds:schemaRef ds:uri="c5f543e3-8063-4253-bd42-47ca496057f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0D09EBEB-B584-4125-9098-8C58724D7F25}">
  <ds:schemaRefs>
    <ds:schemaRef ds:uri="341f3a21-500e-418d-b220-102a9842abf4"/>
    <ds:schemaRef ds:uri="4e63d6d3-ad65-4617-8f4e-78795943176f"/>
    <ds:schemaRef ds:uri="c5f543e3-8063-4253-bd42-47ca496057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51</TotalTime>
  <Words>23020</Words>
  <Application>Microsoft Office PowerPoint</Application>
  <PresentationFormat>On-screen Show (4:3)</PresentationFormat>
  <Paragraphs>3102</Paragraphs>
  <Slides>122</Slides>
  <Notes>120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122</vt:i4>
      </vt:variant>
    </vt:vector>
  </HeadingPairs>
  <TitlesOfParts>
    <vt:vector size="126" baseType="lpstr">
      <vt:lpstr>Arial</vt:lpstr>
      <vt:lpstr>Calibri</vt:lpstr>
      <vt:lpstr>Tw Cen MT</vt:lpstr>
      <vt:lpstr>Ofcom Corporate PPT</vt:lpstr>
      <vt:lpstr>News Consumption in the UK: 2021</vt:lpstr>
      <vt:lpstr>Contents</vt:lpstr>
      <vt:lpstr>Introduction</vt:lpstr>
      <vt:lpstr>Methodology and sample</vt:lpstr>
      <vt:lpstr>Overall summary of findings</vt:lpstr>
      <vt:lpstr>Summary of key findings (1)</vt:lpstr>
      <vt:lpstr>Summary of key findings (2)</vt:lpstr>
      <vt:lpstr>Overall summary – Adults (1)</vt:lpstr>
      <vt:lpstr>Overall summary – Adults (2)</vt:lpstr>
      <vt:lpstr>Overall summary – 12-15 year olds (1)</vt:lpstr>
      <vt:lpstr>Overall summary – 12-15 year olds (2)</vt:lpstr>
      <vt:lpstr>Platforms used for news nowadays</vt:lpstr>
      <vt:lpstr>Use of main platforms for news nowadays 2021  All adults 16+</vt:lpstr>
      <vt:lpstr>Use of main platforms for news nowadays 2021 All adults 16+</vt:lpstr>
      <vt:lpstr>Use of main platforms for news nowadays 2021 - by demographic group All adults 16+  </vt:lpstr>
      <vt:lpstr>Use of main platforms for news nowadays 2021 vs 2020 – Online (only) sample comparison  All adults 16+</vt:lpstr>
      <vt:lpstr>Use of main platforms for news nowadays 2021 vs 2020 – Online (only) sample comparison All adults 16+</vt:lpstr>
      <vt:lpstr>Crossover use of four main platforms for news nowadays 2021 All adults 16+</vt:lpstr>
      <vt:lpstr>All platforms used for news nowadays 2021 All adults 16+ </vt:lpstr>
      <vt:lpstr>All platforms used for news nowadays All adults 16+ </vt:lpstr>
      <vt:lpstr>Platforms used most often for different types of news content 2021 All adults 16+ who follow news</vt:lpstr>
      <vt:lpstr>Cross-platform news consumption</vt:lpstr>
      <vt:lpstr>Top 20 news sources % of all adults 16+ using each source for news nowadays</vt:lpstr>
      <vt:lpstr>Top 20 news sources 2021 - by demographic % of all adults 16+ using each source for news nowadays  </vt:lpstr>
      <vt:lpstr>Cross-platform retail providers used for news nowadays All adults 16+ using TV/Newspapers/Radio/Internet/Magazines for news  </vt:lpstr>
      <vt:lpstr>News consumption via television </vt:lpstr>
      <vt:lpstr>Proportion of national/international news viewing hours by channel group – 2017-2020</vt:lpstr>
      <vt:lpstr>Average weekly reach of national/international news by channel - 2010 to 2020 All adults 16+  </vt:lpstr>
      <vt:lpstr>TV channels used for news nowadays All using TV for news  </vt:lpstr>
      <vt:lpstr>TV channels used for news nowadays 2021 - by demographic group All using TV for news  </vt:lpstr>
      <vt:lpstr>Frequency of consumption for main TV channels 2021  All using each source for news </vt:lpstr>
      <vt:lpstr>News consumption via radio </vt:lpstr>
      <vt:lpstr>Radio stations used for news nowadays All using radio for news  </vt:lpstr>
      <vt:lpstr>Radio stations used for news nowadays 2021 - by demographic group All using radio for news  </vt:lpstr>
      <vt:lpstr>News consumption via newspapers </vt:lpstr>
      <vt:lpstr>Daily newspapers used for news nowadays (print only) All using printed newspapers for news  </vt:lpstr>
      <vt:lpstr>Sunday newspapers used for news nowadays (print only)  All using printed newspapers for news  </vt:lpstr>
      <vt:lpstr>Print vs. digital newspaper readership 2021 All using newspapers (print + website/app) for news </vt:lpstr>
      <vt:lpstr>Newspapers (print + website/app) used for news nowadays All using newspapers (print + website/app) for news  </vt:lpstr>
      <vt:lpstr>Newspapers (print + website/app) used for news nowadays 2021 - by demographic group All using newspapers (print + website/app) for news  </vt:lpstr>
      <vt:lpstr>News consumption via social media </vt:lpstr>
      <vt:lpstr>Social media used for news nowadays All using social media for news  </vt:lpstr>
      <vt:lpstr>Social media used for news nowadays 2021 - by demographic group All using social media for news  </vt:lpstr>
      <vt:lpstr>Use of social media versus news organisations’ websites/apps All using social media for news  </vt:lpstr>
      <vt:lpstr>Use of social media versus news organisations’ websites/apps 2021 - by demographic group All using social media for news  </vt:lpstr>
      <vt:lpstr>How news is accessed via social media 2021 All using each type of social media for news  </vt:lpstr>
      <vt:lpstr>Proportion of news on social media accessed from each type of source All using each type of social media for news  </vt:lpstr>
      <vt:lpstr>Actions normally taken when accessing news on Facebook All accessing news from each source on Facebook </vt:lpstr>
      <vt:lpstr>Actions normally taken when accessing news on Twitter   All accessing news from each source on Twitter </vt:lpstr>
      <vt:lpstr>Actions normally taken when accessing news on Instagram   All accessing news from each source on Instagram </vt:lpstr>
      <vt:lpstr>Actions normally taken when accessing news on Snapchat   All accessing news from each source on Snapchat </vt:lpstr>
      <vt:lpstr>News organisations followed on social media - 2021 All accessing news organisations via each type of social media  </vt:lpstr>
      <vt:lpstr>Awareness of the source of news stories posted on social media  All accessing news stories posted by friends/family or by other people via each type of social media </vt:lpstr>
      <vt:lpstr>News consumption via websites or apps*</vt:lpstr>
      <vt:lpstr>Ways to access news through the internet All using other websites/apps for news*  </vt:lpstr>
      <vt:lpstr>Types of websites/apps used for news nowadays All adults 16+ </vt:lpstr>
      <vt:lpstr>Types of websites/apps used for news nowadays 2021 - by demographic group All adults 16+ </vt:lpstr>
      <vt:lpstr>Websites/apps used for news nowadays All using other websites/apps for news*  </vt:lpstr>
      <vt:lpstr>Websites/apps used for news nowadays 2021 - by demographic group All using other websites/apps for news*  </vt:lpstr>
      <vt:lpstr>Gateways to online news, and frequency of use All using other websites/apps for news*  </vt:lpstr>
      <vt:lpstr>Gateways to online news, and frequency of use 2021 - by demographic group All using other websites/apps for news* </vt:lpstr>
      <vt:lpstr>Podcast platforms used for news nowadays All using podcasts for news  </vt:lpstr>
      <vt:lpstr>News consumption via magazines </vt:lpstr>
      <vt:lpstr>Magazines used for news nowadays All using magazines for news  </vt:lpstr>
      <vt:lpstr>Magazines used for news nowadays 2021 - by demographic group All using magazines for news  </vt:lpstr>
      <vt:lpstr>Multi-sourcing</vt:lpstr>
      <vt:lpstr>Average number of individual news sources used nowadays by platform  All using each platform for news</vt:lpstr>
      <vt:lpstr>Average number of individual sources used across all platforms – by demographic group All adults 16+ using TV/Newspapers/Radio/Internet/Magazines for news </vt:lpstr>
      <vt:lpstr>Number of individual sources used 2021 - by platform  All using each platform for news</vt:lpstr>
      <vt:lpstr>Importance of sources and attitudes to news</vt:lpstr>
      <vt:lpstr>Single most important news source All adults 16+ using TV/Newspapers/Radio/Internet/Magazine for news  </vt:lpstr>
      <vt:lpstr>Single most important news source 2021 - by demographic group All adults 16+ using TV/Newspapers/Radio/Internet/Magazine for news </vt:lpstr>
      <vt:lpstr>Reasons for following news All adults 16+ </vt:lpstr>
      <vt:lpstr>Attributes of news platforms - 2021 % of ratings from regular users who rated source highly (7-10)  </vt:lpstr>
      <vt:lpstr>Attributes of TV sources (1) - 2021 % of regular users rating each source highly (7-10)  </vt:lpstr>
      <vt:lpstr>Attributes of TV sources (2) - 2021 % of regular users rating each source highly (7-10)  </vt:lpstr>
      <vt:lpstr>Attributes of Print Newspaper sources - 2021 % of regular users rating each source highly (7-10)  </vt:lpstr>
      <vt:lpstr>Attributes of Radio sources (1) - 2021 % of regular users rating each source highly (7-10)  </vt:lpstr>
      <vt:lpstr>Attributes of Radio sources (2) - 2021 % of regular users rating each source highly (7-10)  </vt:lpstr>
      <vt:lpstr>Attributes of Social Media - 2021 % of regular users rating each source highly (7-10)  </vt:lpstr>
      <vt:lpstr>Attributes of Other Websites/Apps - 2021 % of regular users rating each source highly (7-10)  </vt:lpstr>
      <vt:lpstr>Attributes of news platforms on COVID-19 issues - 2021 % of ratings from regular users who rated source highly (7-10)  </vt:lpstr>
      <vt:lpstr>Attributes of individual TV/Print Newspaper/Radio sources on COVID-19 issues - 2021 % of regular users rating each source highly (7-10)  </vt:lpstr>
      <vt:lpstr>Attributes of Social Media and Other Websites/Apps on COVID-19 issues - 2021 % of regular users rating each source highly (7-10)  </vt:lpstr>
      <vt:lpstr>Local news</vt:lpstr>
      <vt:lpstr>Platforms used to access local news  All adults 16+ who follow news</vt:lpstr>
      <vt:lpstr>News consumption in the nations</vt:lpstr>
      <vt:lpstr>Platforms used for news in general nowadays – by Nation All adults 16+ in each Nation</vt:lpstr>
      <vt:lpstr>Top sources for news in general nowadays – by Nation All adults 16+ in each Nation</vt:lpstr>
      <vt:lpstr>Top 20 sources for news in general - England % of adults 16+ in England using each source for news nowadays</vt:lpstr>
      <vt:lpstr>Top 20 sources for news in general - Scotland % of adults 16+ in Scotland using each source for news nowadays</vt:lpstr>
      <vt:lpstr>Top 20 sources for news in general - Wales % of adults 16+ in Wales using each source for news nowadays</vt:lpstr>
      <vt:lpstr>Top 20 sources for news in general - Northern Ireland % of adults 16+ in Northern Ireland using each source for news nowadays</vt:lpstr>
      <vt:lpstr>Single most important source for news in general – by Nation All adults 16+ in each Nation using TV/Newspapers/Radio/Internet/Magazines for news  </vt:lpstr>
      <vt:lpstr>Level of interest in news about own nation 2021 – by Nation All adults 16+ who follow news</vt:lpstr>
      <vt:lpstr>Platforms used to access news about own nation 2021 All in Scotland/Wales/N Ireland who follow news</vt:lpstr>
      <vt:lpstr>Platforms used to access news about own nation 2021 – by Nation All in Scotland/Wales/N Ireland  who follow news</vt:lpstr>
      <vt:lpstr>Sources used to access news about own nation  All adults 16+ using TV/Newspapers/Radio/Internet/Magazine for news  </vt:lpstr>
      <vt:lpstr>Current affairs</vt:lpstr>
      <vt:lpstr>Attitudes to current affairs programmes  All adults 16+</vt:lpstr>
      <vt:lpstr>How children aged 12-15 consume news</vt:lpstr>
      <vt:lpstr>Overall interest in following the news All children aged 12-15</vt:lpstr>
      <vt:lpstr>Reasons for following the news All children aged 12-15  </vt:lpstr>
      <vt:lpstr>Interest in different types of news content All children aged 12-15</vt:lpstr>
      <vt:lpstr>Interest in following the news – by child’s gender All children aged 12-15</vt:lpstr>
      <vt:lpstr>Frequency of following the news All children aged 12-15</vt:lpstr>
      <vt:lpstr>All platforms used for news nowadays  All children aged 12-15 </vt:lpstr>
      <vt:lpstr>Platforms/method used most often for different types of news content 2021  All children aged 12-15 who follow each type of news content</vt:lpstr>
      <vt:lpstr>Top 20 news sources All children aged 12-15</vt:lpstr>
      <vt:lpstr>Number of individual sources named - by platform  All children aged 12-15 using each platform for news</vt:lpstr>
      <vt:lpstr>57% of 12-15s claim to access news via social media. They are most likely to access news via trending news, comments and links posted by friends/family. The most common actions include clicking on stories and looking at comments</vt:lpstr>
      <vt:lpstr>Initial introduction to news sources 2021 All children aged 12-15 using each source for news  </vt:lpstr>
      <vt:lpstr>Attributes of news platforms - 2021  Ratings from children aged 12-15 using each platform for news   </vt:lpstr>
      <vt:lpstr>Attributes of news sources – 2021 All children aged 12-15 using each source for news </vt:lpstr>
      <vt:lpstr>Perceived accuracy of news stories from each platform All children aged 12-15 who use each platform for news</vt:lpstr>
      <vt:lpstr>Accuracy of news stories accessed via social media (1) All children aged 12-15 who use social media for news</vt:lpstr>
      <vt:lpstr>Accuracy of news stories accessed via social media (2) All children aged 12-15 who use social media for news</vt:lpstr>
      <vt:lpstr>Accuracy of news stories accessed online All children aged 12-15</vt:lpstr>
      <vt:lpstr>Appendix – Industry currencies and methodology</vt:lpstr>
      <vt:lpstr>Industry currencies used in the report</vt:lpstr>
      <vt:lpstr>News Consumption Survey – Adult methodology </vt:lpstr>
      <vt:lpstr>News Consumption Survey – Adult &amp; Child methodology</vt:lpstr>
    </vt:vector>
  </TitlesOfParts>
  <Company>OFCOM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Chavasse</dc:creator>
  <cp:lastModifiedBy>Francesca Hannay</cp:lastModifiedBy>
  <cp:revision>5</cp:revision>
  <cp:lastPrinted>2021-06-15T08:19:08Z</cp:lastPrinted>
  <dcterms:created xsi:type="dcterms:W3CDTF">2017-04-01T06:10:40Z</dcterms:created>
  <dcterms:modified xsi:type="dcterms:W3CDTF">2021-11-11T14:32:04Z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uthor">
    <vt:lpwstr/>
  </property>
  <property fmtid="{D5CDD505-2E9C-101B-9397-08002B2CF9AE}" pid="3" name="From">
    <vt:lpwstr/>
  </property>
  <property fmtid="{D5CDD505-2E9C-101B-9397-08002B2CF9AE}" pid="4" name="SentOn">
    <vt:lpwstr/>
  </property>
  <property fmtid="{D5CDD505-2E9C-101B-9397-08002B2CF9AE}" pid="5" name="To">
    <vt:lpwstr/>
  </property>
  <property fmtid="{D5CDD505-2E9C-101B-9397-08002B2CF9AE}" pid="6" name="ReceivedTime">
    <vt:lpwstr/>
  </property>
  <property fmtid="{D5CDD505-2E9C-101B-9397-08002B2CF9AE}" pid="7" name="Attach count">
    <vt:lpwstr/>
  </property>
  <property fmtid="{D5CDD505-2E9C-101B-9397-08002B2CF9AE}" pid="8" name="ContentTypeId">
    <vt:lpwstr>0x010100CAA12C5105342047A1E5FE66CBFB4107B300DD2EFBCE36997D44BC7BB0FB172EEE65</vt:lpwstr>
  </property>
  <property fmtid="{D5CDD505-2E9C-101B-9397-08002B2CF9AE}" pid="9" name="MSIP_Label_5a50d26f-5c2c-4137-8396-1b24eb24286c_Enabled">
    <vt:lpwstr>true</vt:lpwstr>
  </property>
  <property fmtid="{D5CDD505-2E9C-101B-9397-08002B2CF9AE}" pid="10" name="MSIP_Label_5a50d26f-5c2c-4137-8396-1b24eb24286c_SetDate">
    <vt:lpwstr>2021-07-07T09:43:29Z</vt:lpwstr>
  </property>
  <property fmtid="{D5CDD505-2E9C-101B-9397-08002B2CF9AE}" pid="11" name="MSIP_Label_5a50d26f-5c2c-4137-8396-1b24eb24286c_Method">
    <vt:lpwstr>Privileged</vt:lpwstr>
  </property>
  <property fmtid="{D5CDD505-2E9C-101B-9397-08002B2CF9AE}" pid="12" name="MSIP_Label_5a50d26f-5c2c-4137-8396-1b24eb24286c_Name">
    <vt:lpwstr>5a50d26f-5c2c-4137-8396-1b24eb24286c</vt:lpwstr>
  </property>
  <property fmtid="{D5CDD505-2E9C-101B-9397-08002B2CF9AE}" pid="13" name="MSIP_Label_5a50d26f-5c2c-4137-8396-1b24eb24286c_SiteId">
    <vt:lpwstr>0af648de-310c-4068-8ae4-f9418bae24cc</vt:lpwstr>
  </property>
  <property fmtid="{D5CDD505-2E9C-101B-9397-08002B2CF9AE}" pid="14" name="MSIP_Label_5a50d26f-5c2c-4137-8396-1b24eb24286c_ActionId">
    <vt:lpwstr/>
  </property>
  <property fmtid="{D5CDD505-2E9C-101B-9397-08002B2CF9AE}" pid="15" name="MSIP_Label_5a50d26f-5c2c-4137-8396-1b24eb24286c_ContentBits">
    <vt:lpwstr>0</vt:lpwstr>
  </property>
</Properties>
</file>